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57" r:id="rId4"/>
    <p:sldId id="258" r:id="rId5"/>
    <p:sldId id="259" r:id="rId6"/>
    <p:sldId id="262" r:id="rId7"/>
    <p:sldId id="263" r:id="rId8"/>
    <p:sldId id="264" r:id="rId9"/>
    <p:sldId id="265" r:id="rId10"/>
    <p:sldId id="267" r:id="rId11"/>
    <p:sldId id="266" r:id="rId12"/>
    <p:sldId id="275" r:id="rId13"/>
    <p:sldId id="269" r:id="rId14"/>
    <p:sldId id="270" r:id="rId15"/>
    <p:sldId id="268" r:id="rId16"/>
    <p:sldId id="277" r:id="rId17"/>
    <p:sldId id="276" r:id="rId18"/>
    <p:sldId id="278" r:id="rId19"/>
    <p:sldId id="279" r:id="rId20"/>
    <p:sldId id="286" r:id="rId21"/>
    <p:sldId id="287" r:id="rId22"/>
    <p:sldId id="288" r:id="rId23"/>
    <p:sldId id="289" r:id="rId24"/>
    <p:sldId id="290" r:id="rId25"/>
    <p:sldId id="291" r:id="rId26"/>
    <p:sldId id="280" r:id="rId27"/>
    <p:sldId id="292" r:id="rId28"/>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FF546F0E-D355-466E-981C-E90BFD62DF33}" type="datetimeFigureOut">
              <a:rPr lang="de-DE" smtClean="0"/>
              <a:t>30.01.2025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2930325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F546F0E-D355-466E-981C-E90BFD62DF33}" type="datetimeFigureOut">
              <a:rPr lang="de-DE" smtClean="0"/>
              <a:t>30.01.2025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2415589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F546F0E-D355-466E-981C-E90BFD62DF33}" type="datetimeFigureOut">
              <a:rPr lang="de-DE" smtClean="0"/>
              <a:t>30.01.2025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297428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F546F0E-D355-466E-981C-E90BFD62DF33}" type="datetimeFigureOut">
              <a:rPr lang="de-DE" smtClean="0"/>
              <a:t>30.01.2025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260836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FF546F0E-D355-466E-981C-E90BFD62DF33}" type="datetimeFigureOut">
              <a:rPr lang="de-DE" smtClean="0"/>
              <a:t>30.01.2025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231621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FF546F0E-D355-466E-981C-E90BFD62DF33}" type="datetimeFigureOut">
              <a:rPr lang="de-DE" smtClean="0"/>
              <a:t>30.01.2025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151497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F546F0E-D355-466E-981C-E90BFD62DF33}" type="datetimeFigureOut">
              <a:rPr lang="de-DE" smtClean="0"/>
              <a:t>30.01.2025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108588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FF546F0E-D355-466E-981C-E90BFD62DF33}" type="datetimeFigureOut">
              <a:rPr lang="de-DE" smtClean="0"/>
              <a:t>30.01.2025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107643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F546F0E-D355-466E-981C-E90BFD62DF33}" type="datetimeFigureOut">
              <a:rPr lang="de-DE" smtClean="0"/>
              <a:t>30.01.2025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427629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FF546F0E-D355-466E-981C-E90BFD62DF33}" type="datetimeFigureOut">
              <a:rPr lang="de-DE" smtClean="0"/>
              <a:t>30.01.2025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2693248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FF546F0E-D355-466E-981C-E90BFD62DF33}" type="datetimeFigureOut">
              <a:rPr lang="de-DE" smtClean="0"/>
              <a:t>30.01.2025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DCE17A-5919-44C9-9E2D-C781830B6565}" type="slidenum">
              <a:rPr lang="de-DE" smtClean="0"/>
              <a:t>‹Nr.›</a:t>
            </a:fld>
            <a:endParaRPr lang="de-DE"/>
          </a:p>
        </p:txBody>
      </p:sp>
    </p:spTree>
    <p:extLst>
      <p:ext uri="{BB962C8B-B14F-4D97-AF65-F5344CB8AC3E}">
        <p14:creationId xmlns:p14="http://schemas.microsoft.com/office/powerpoint/2010/main" val="2449171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46F0E-D355-466E-981C-E90BFD62DF33}" type="datetimeFigureOut">
              <a:rPr lang="de-DE" smtClean="0"/>
              <a:t>30.01.2025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CE17A-5919-44C9-9E2D-C781830B6565}" type="slidenum">
              <a:rPr lang="de-DE" smtClean="0"/>
              <a:t>‹Nr.›</a:t>
            </a:fld>
            <a:endParaRPr lang="de-DE"/>
          </a:p>
        </p:txBody>
      </p:sp>
    </p:spTree>
    <p:extLst>
      <p:ext uri="{BB962C8B-B14F-4D97-AF65-F5344CB8AC3E}">
        <p14:creationId xmlns:p14="http://schemas.microsoft.com/office/powerpoint/2010/main" val="1983501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verwaltungshandbuch-erzbistum-paderborn.d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endParaRPr lang="de-DE" sz="5000" b="1" dirty="0">
              <a:solidFill>
                <a:srgbClr val="0070C0"/>
              </a:solidFill>
            </a:endParaRPr>
          </a:p>
        </p:txBody>
      </p:sp>
      <p:sp>
        <p:nvSpPr>
          <p:cNvPr id="3" name="Inhaltsplatzhalter 2"/>
          <p:cNvSpPr>
            <a:spLocks noGrp="1"/>
          </p:cNvSpPr>
          <p:nvPr>
            <p:ph idx="1"/>
          </p:nvPr>
        </p:nvSpPr>
        <p:spPr>
          <a:xfrm>
            <a:off x="838200" y="2171699"/>
            <a:ext cx="10515600" cy="4005263"/>
          </a:xfrm>
        </p:spPr>
        <p:txBody>
          <a:bodyPr>
            <a:normAutofit/>
          </a:bodyPr>
          <a:lstStyle/>
          <a:p>
            <a:pPr marL="0" indent="0" algn="ctr">
              <a:buNone/>
            </a:pPr>
            <a:r>
              <a:rPr lang="de-DE" sz="8000" b="1" dirty="0"/>
              <a:t>Liegenschaften </a:t>
            </a:r>
            <a:r>
              <a:rPr lang="de-DE" sz="6000" dirty="0"/>
              <a:t>Kirchengemeinden / Gemeindeverbände</a:t>
            </a:r>
          </a:p>
          <a:p>
            <a:pPr marL="0" indent="0" algn="ctr">
              <a:buNone/>
            </a:pPr>
            <a:endParaRPr lang="de-DE" sz="3200" dirty="0"/>
          </a:p>
        </p:txBody>
      </p:sp>
    </p:spTree>
    <p:extLst>
      <p:ext uri="{BB962C8B-B14F-4D97-AF65-F5344CB8AC3E}">
        <p14:creationId xmlns:p14="http://schemas.microsoft.com/office/powerpoint/2010/main" val="2665904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 allg. Anspruch / Voraussetzung</a:t>
            </a:r>
          </a:p>
        </p:txBody>
      </p:sp>
      <p:sp>
        <p:nvSpPr>
          <p:cNvPr id="3" name="Textplatzhalter 2"/>
          <p:cNvSpPr>
            <a:spLocks noGrp="1"/>
          </p:cNvSpPr>
          <p:nvPr>
            <p:ph type="body" idx="1"/>
          </p:nvPr>
        </p:nvSpPr>
        <p:spPr/>
        <p:txBody>
          <a:bodyPr/>
          <a:lstStyle/>
          <a:p>
            <a:r>
              <a:rPr lang="de-DE" dirty="0"/>
              <a:t>Erwartungshaltung der „Kunden“</a:t>
            </a:r>
          </a:p>
        </p:txBody>
      </p:sp>
      <p:sp>
        <p:nvSpPr>
          <p:cNvPr id="4" name="Inhaltsplatzhalter 3"/>
          <p:cNvSpPr>
            <a:spLocks noGrp="1"/>
          </p:cNvSpPr>
          <p:nvPr>
            <p:ph sz="half" idx="2"/>
          </p:nvPr>
        </p:nvSpPr>
        <p:spPr/>
        <p:txBody>
          <a:bodyPr/>
          <a:lstStyle/>
          <a:p>
            <a:r>
              <a:rPr lang="de-DE" sz="2400" dirty="0"/>
              <a:t>zeitnahe Abwicklung von der Antragstellung bis zur Genehmigung</a:t>
            </a:r>
          </a:p>
          <a:p>
            <a:endParaRPr lang="de-DE" dirty="0"/>
          </a:p>
          <a:p>
            <a:endParaRPr lang="de-DE" dirty="0"/>
          </a:p>
          <a:p>
            <a:endParaRPr lang="de-DE" dirty="0"/>
          </a:p>
        </p:txBody>
      </p:sp>
      <p:sp>
        <p:nvSpPr>
          <p:cNvPr id="5" name="Textplatzhalter 4"/>
          <p:cNvSpPr>
            <a:spLocks noGrp="1"/>
          </p:cNvSpPr>
          <p:nvPr>
            <p:ph type="body" sz="quarter" idx="3"/>
          </p:nvPr>
        </p:nvSpPr>
        <p:spPr/>
        <p:txBody>
          <a:bodyPr/>
          <a:lstStyle/>
          <a:p>
            <a:r>
              <a:rPr lang="de-DE" dirty="0"/>
              <a:t>Erwartungshaltung „EGV“</a:t>
            </a:r>
          </a:p>
        </p:txBody>
      </p:sp>
      <p:sp>
        <p:nvSpPr>
          <p:cNvPr id="6" name="Inhaltsplatzhalter 5"/>
          <p:cNvSpPr>
            <a:spLocks noGrp="1"/>
          </p:cNvSpPr>
          <p:nvPr>
            <p:ph sz="quarter" idx="4"/>
          </p:nvPr>
        </p:nvSpPr>
        <p:spPr/>
        <p:txBody>
          <a:bodyPr/>
          <a:lstStyle/>
          <a:p>
            <a:r>
              <a:rPr lang="de-DE" sz="2400" dirty="0"/>
              <a:t>Umfassende Information, Dokumentation und Vorlage prüffähiger bzw. genehmigungsfähiger Unterlagen</a:t>
            </a:r>
          </a:p>
          <a:p>
            <a:endParaRPr lang="de-DE" dirty="0"/>
          </a:p>
          <a:p>
            <a:r>
              <a:rPr lang="de-DE" dirty="0">
                <a:solidFill>
                  <a:srgbClr val="00B050"/>
                </a:solidFill>
                <a:sym typeface="Wingdings" panose="05000000000000000000" pitchFamily="2" charset="2"/>
              </a:rPr>
              <a:t> vgl. Arbeitshilfe </a:t>
            </a:r>
            <a:r>
              <a:rPr lang="de-DE" sz="1600" dirty="0">
                <a:solidFill>
                  <a:srgbClr val="00B050"/>
                </a:solidFill>
                <a:sym typeface="Wingdings" panose="05000000000000000000" pitchFamily="2" charset="2"/>
              </a:rPr>
              <a:t>(Verwaltungshandbuch)</a:t>
            </a:r>
            <a:endParaRPr lang="de-DE" sz="1600" dirty="0">
              <a:solidFill>
                <a:srgbClr val="00B050"/>
              </a:solidFill>
            </a:endParaRPr>
          </a:p>
          <a:p>
            <a:endParaRPr lang="de-DE" dirty="0"/>
          </a:p>
        </p:txBody>
      </p:sp>
    </p:spTree>
    <p:extLst>
      <p:ext uri="{BB962C8B-B14F-4D97-AF65-F5344CB8AC3E}">
        <p14:creationId xmlns:p14="http://schemas.microsoft.com/office/powerpoint/2010/main" val="897982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Verkauf von Grundstücken / Gebäuden - I</a:t>
            </a:r>
          </a:p>
        </p:txBody>
      </p:sp>
      <p:sp>
        <p:nvSpPr>
          <p:cNvPr id="3" name="Inhaltsplatzhalter 2"/>
          <p:cNvSpPr>
            <a:spLocks noGrp="1"/>
          </p:cNvSpPr>
          <p:nvPr>
            <p:ph idx="1"/>
          </p:nvPr>
        </p:nvSpPr>
        <p:spPr/>
        <p:txBody>
          <a:bodyPr>
            <a:normAutofit fontScale="85000" lnSpcReduction="20000"/>
          </a:bodyPr>
          <a:lstStyle/>
          <a:p>
            <a:pPr>
              <a:buFont typeface="Wingdings" panose="05000000000000000000" pitchFamily="2" charset="2"/>
              <a:buChar char="Ø"/>
            </a:pPr>
            <a:r>
              <a:rPr lang="de-DE" b="1" dirty="0"/>
              <a:t> zu beachtende Vorschriften: </a:t>
            </a:r>
            <a:r>
              <a:rPr lang="de-DE" dirty="0"/>
              <a:t>u. a. Art. 1 §1 Abs. 1 a Ziff. 1) Geschäftsanweisung  sowie KA 2021, Stück 3, Nr. 42 (1. Änderung gem. KA 2024, Stück 5, Nr. 72)</a:t>
            </a:r>
          </a:p>
          <a:p>
            <a:pPr lvl="0"/>
            <a:r>
              <a:rPr lang="de-DE" b="1" dirty="0"/>
              <a:t>Grundsätzlich gilt das kanonische Veräußerungsverbot. Ausnahmen sind möglich, wenn</a:t>
            </a:r>
          </a:p>
          <a:p>
            <a:pPr lvl="1"/>
            <a:r>
              <a:rPr lang="de-DE" sz="2600" dirty="0"/>
              <a:t>ein gerechter/gewichtiger Grund vorliegt (dringende Notwendigkeit, augenscheinlicher Nutzen) -&gt; Begründung „Warum?“</a:t>
            </a:r>
          </a:p>
          <a:p>
            <a:pPr lvl="1"/>
            <a:r>
              <a:rPr lang="de-DE" sz="2600" dirty="0"/>
              <a:t>und wenn die Veräußerung zum tatsächlichen Wert/angemessenen Preis erfolgt (Grundlage: Richtwert </a:t>
            </a:r>
            <a:r>
              <a:rPr lang="de-DE" sz="2600" dirty="0" err="1"/>
              <a:t>i.V.m</a:t>
            </a:r>
            <a:r>
              <a:rPr lang="de-DE" sz="2600" dirty="0"/>
              <a:t>. planungsrechtlichen, bau-/beitragsrechtlichen Belangen, sonstige Merkmale (Lage, Zuschnitt, Topographie) etc., ggfs. Nachentschädigungsregelungen </a:t>
            </a:r>
            <a:r>
              <a:rPr lang="de-DE" sz="2600" dirty="0" err="1"/>
              <a:t>i.V.m</a:t>
            </a:r>
            <a:r>
              <a:rPr lang="de-DE" sz="2600" dirty="0"/>
              <a:t>. dinglicher Sicherung</a:t>
            </a:r>
          </a:p>
          <a:p>
            <a:pPr marL="457200" lvl="1" indent="0">
              <a:buNone/>
            </a:pPr>
            <a:r>
              <a:rPr lang="de-DE" sz="2600" dirty="0"/>
              <a:t>	&gt;&gt;&gt; </a:t>
            </a:r>
            <a:r>
              <a:rPr lang="de-DE" sz="2600" i="1" dirty="0"/>
              <a:t>Werthaltigkeit / Nutzungsmöglichkeit NICHT Nutzungsabsicht</a:t>
            </a:r>
            <a:r>
              <a:rPr lang="de-DE" sz="2600" dirty="0"/>
              <a:t>)</a:t>
            </a:r>
          </a:p>
          <a:p>
            <a:pPr marL="0" indent="0">
              <a:buNone/>
            </a:pPr>
            <a:endParaRPr lang="de-DE" dirty="0"/>
          </a:p>
          <a:p>
            <a:pPr lvl="1">
              <a:buFont typeface="Wingdings" panose="05000000000000000000" pitchFamily="2" charset="2"/>
              <a:buChar char="v"/>
            </a:pPr>
            <a:r>
              <a:rPr lang="de-DE" sz="2800" dirty="0"/>
              <a:t>Entscheidung (Ob) obliegt ausschließlich dem Kirchenvorstand als  Eigentümer und Vermögensverwalter. </a:t>
            </a:r>
          </a:p>
        </p:txBody>
      </p:sp>
    </p:spTree>
    <p:extLst>
      <p:ext uri="{BB962C8B-B14F-4D97-AF65-F5344CB8AC3E}">
        <p14:creationId xmlns:p14="http://schemas.microsoft.com/office/powerpoint/2010/main" val="3374099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Verkauf von Grundstücken / Gebäuden - II</a:t>
            </a:r>
            <a:endParaRPr lang="de-DE" dirty="0"/>
          </a:p>
        </p:txBody>
      </p:sp>
      <p:sp>
        <p:nvSpPr>
          <p:cNvPr id="3" name="Inhaltsplatzhalter 2"/>
          <p:cNvSpPr>
            <a:spLocks noGrp="1"/>
          </p:cNvSpPr>
          <p:nvPr>
            <p:ph idx="1"/>
          </p:nvPr>
        </p:nvSpPr>
        <p:spPr/>
        <p:txBody>
          <a:bodyPr>
            <a:normAutofit fontScale="47500" lnSpcReduction="20000"/>
          </a:bodyPr>
          <a:lstStyle/>
          <a:p>
            <a:pPr lvl="0">
              <a:buFont typeface="Wingdings" panose="05000000000000000000" pitchFamily="2" charset="2"/>
              <a:buChar char="Ø"/>
            </a:pPr>
            <a:r>
              <a:rPr lang="de-DE" sz="5100" b="1" u="sng" dirty="0"/>
              <a:t>Anforderungskatalog </a:t>
            </a:r>
            <a:r>
              <a:rPr lang="de-DE" sz="5100" u="sng" dirty="0"/>
              <a:t>(beispielhaft – Auszug aus Arbeitshilfe)</a:t>
            </a:r>
          </a:p>
          <a:p>
            <a:pPr lvl="0"/>
            <a:r>
              <a:rPr lang="de-DE" sz="4200" dirty="0"/>
              <a:t>Beschluss Kirchenvorstand </a:t>
            </a:r>
            <a:r>
              <a:rPr lang="de-DE" sz="4200" i="1" dirty="0"/>
              <a:t>(ggfs. zunächst unverbindliche Willensbekundung / Voranfrage)</a:t>
            </a:r>
          </a:p>
          <a:p>
            <a:pPr lvl="0"/>
            <a:r>
              <a:rPr lang="de-DE" sz="4200" dirty="0"/>
              <a:t>Benennung der Grundstücke / Gebäude mit Angaben zum Eigentümer und sonstiger Merkmale  (z. B. derzeitige Nutzung, Erträge, Zustand, Denkmalschutz, planungsrechtlicher / beitrags-rechtlicher Zustand, öffentliche Bindungen bzw. sonstige Verpflichtungen gegenüber Dritten etc.)</a:t>
            </a:r>
          </a:p>
          <a:p>
            <a:pPr lvl="0"/>
            <a:r>
              <a:rPr lang="de-DE" sz="4200" dirty="0"/>
              <a:t>Dokumente zur Veranschaulichung, Darstellung des Anliegens (insbes. Lagepläne, Gutachten, Ausbietungsergebnisse, Bescheinigungen etc.)</a:t>
            </a:r>
          </a:p>
          <a:p>
            <a:pPr lvl="0"/>
            <a:r>
              <a:rPr lang="de-DE" sz="4200" dirty="0"/>
              <a:t>Begründung der zwingenden Notwendigkeit mit aufschlussreichen Informationen zu Bedingungen und (preislichen) Konditionen etc. zwecks objektiver Bewertung und Beratung des Antrages (ggfs. separate Stellungnahme Kirchenvorstand, Antragsunterlagen Dritter)</a:t>
            </a:r>
          </a:p>
          <a:p>
            <a:pPr lvl="0"/>
            <a:r>
              <a:rPr lang="de-DE" sz="4200" dirty="0"/>
              <a:t>Hinweise zum Verbleib aufzugebender Funktionsbereiche (z. B. Pfarrbüro, Archiv, Gemeinderaum) bei Gebäudeverkäufen</a:t>
            </a:r>
          </a:p>
          <a:p>
            <a:pPr lvl="0"/>
            <a:r>
              <a:rPr lang="de-DE" sz="4200" dirty="0"/>
              <a:t>Vertragsentwurf bzw. notariell beglaubigte Abschriften des Vertrages (je nach Bearbeitungsstand)</a:t>
            </a:r>
          </a:p>
          <a:p>
            <a:pPr lvl="0"/>
            <a:r>
              <a:rPr lang="de-DE" sz="4200" dirty="0"/>
              <a:t>Aussagen zur geplanten </a:t>
            </a:r>
            <a:r>
              <a:rPr lang="de-DE" sz="4200" u="sng" dirty="0"/>
              <a:t>Erlösverwendung </a:t>
            </a:r>
            <a:r>
              <a:rPr lang="de-DE" sz="4200" dirty="0"/>
              <a:t>(abschließend per KV-Beschluss zu dokumentieren)</a:t>
            </a:r>
          </a:p>
          <a:p>
            <a:endParaRPr lang="de-DE" dirty="0"/>
          </a:p>
        </p:txBody>
      </p:sp>
    </p:spTree>
    <p:extLst>
      <p:ext uri="{BB962C8B-B14F-4D97-AF65-F5344CB8AC3E}">
        <p14:creationId xmlns:p14="http://schemas.microsoft.com/office/powerpoint/2010/main" val="2927533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Verkauf von Grundstücken / Gebäuden - III</a:t>
            </a:r>
          </a:p>
        </p:txBody>
      </p:sp>
      <p:sp>
        <p:nvSpPr>
          <p:cNvPr id="3" name="Inhaltsplatzhalter 2"/>
          <p:cNvSpPr>
            <a:spLocks noGrp="1"/>
          </p:cNvSpPr>
          <p:nvPr>
            <p:ph idx="1"/>
          </p:nvPr>
        </p:nvSpPr>
        <p:spPr/>
        <p:txBody>
          <a:bodyPr>
            <a:normAutofit/>
          </a:bodyPr>
          <a:lstStyle/>
          <a:p>
            <a:pPr lvl="0"/>
            <a:r>
              <a:rPr lang="de-DE" dirty="0"/>
              <a:t>Verkaufserlöse von Grund und Boden </a:t>
            </a:r>
            <a:r>
              <a:rPr lang="de-DE" b="1" dirty="0"/>
              <a:t>(Bodenwerterlös) </a:t>
            </a:r>
            <a:r>
              <a:rPr lang="de-DE" dirty="0"/>
              <a:t>sind Substanzvermögen und insoweit grundsätzlich wieder sicher und wertbeständig zugunsten des Eigentümers anzulegen – entweder durch Wiedererwerb von Ertrag bringenden Grundstücken (Reinvestition) oder durch Vermögensanlagen nach Maßgabe der Anlagerichtlinien </a:t>
            </a:r>
            <a:r>
              <a:rPr lang="de-DE" sz="2600" dirty="0"/>
              <a:t>(KA 2021, Stück 3, Nr. 41)</a:t>
            </a:r>
          </a:p>
          <a:p>
            <a:r>
              <a:rPr lang="de-DE" dirty="0"/>
              <a:t>Verkaufserlöse aus dem Gebäude </a:t>
            </a:r>
            <a:r>
              <a:rPr lang="de-DE" b="1" dirty="0"/>
              <a:t>(Gebäudewerterlös) </a:t>
            </a:r>
            <a:r>
              <a:rPr lang="de-DE" dirty="0"/>
              <a:t>können ebenfalls zusammen mit dem Bodenwerterlös angelegt werden oder im Bedarfsfall den Rücklagen zugeführt werden als liquide Mittel für andere, insbesondere bauliche Maßnahmen</a:t>
            </a:r>
          </a:p>
          <a:p>
            <a:endParaRPr lang="de-DE" dirty="0"/>
          </a:p>
        </p:txBody>
      </p:sp>
    </p:spTree>
    <p:extLst>
      <p:ext uri="{BB962C8B-B14F-4D97-AF65-F5344CB8AC3E}">
        <p14:creationId xmlns:p14="http://schemas.microsoft.com/office/powerpoint/2010/main" val="1547870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Verkauf von Grundstücken / Gebäuden - IV</a:t>
            </a:r>
            <a:endParaRPr lang="de-DE" dirty="0"/>
          </a:p>
        </p:txBody>
      </p:sp>
      <p:sp>
        <p:nvSpPr>
          <p:cNvPr id="3" name="Inhaltsplatzhalter 2"/>
          <p:cNvSpPr>
            <a:spLocks noGrp="1"/>
          </p:cNvSpPr>
          <p:nvPr>
            <p:ph idx="1"/>
          </p:nvPr>
        </p:nvSpPr>
        <p:spPr/>
        <p:txBody>
          <a:bodyPr>
            <a:normAutofit/>
          </a:bodyPr>
          <a:lstStyle/>
          <a:p>
            <a:pPr lvl="1"/>
            <a:r>
              <a:rPr lang="de-DE" sz="2800" b="1" dirty="0"/>
              <a:t>Bodenwerterlös - Verwendung für andere Zwecke, </a:t>
            </a:r>
            <a:r>
              <a:rPr lang="de-DE" sz="2800" dirty="0"/>
              <a:t>z. b. Baumaßnahmen</a:t>
            </a:r>
          </a:p>
          <a:p>
            <a:pPr lvl="2"/>
            <a:r>
              <a:rPr lang="de-DE" sz="2400" dirty="0"/>
              <a:t>Stellenvermögen – nicht möglich </a:t>
            </a:r>
            <a:r>
              <a:rPr lang="de-DE" sz="1800" dirty="0"/>
              <a:t>(ggfs. begrenzte Ausnahmefälle i. Einzelfall)</a:t>
            </a:r>
          </a:p>
          <a:p>
            <a:pPr lvl="2"/>
            <a:r>
              <a:rPr lang="de-DE" sz="2400" dirty="0"/>
              <a:t>Fabrikvermögen – nur möglich bei zwingendem Bedarf entsprechend dem vorgeschriebenen Verwendungszweck, sofern es sich beim VE um nicht betriebsnotwendiges Vermögen handelt</a:t>
            </a:r>
          </a:p>
          <a:p>
            <a:pPr lvl="2"/>
            <a:r>
              <a:rPr lang="de-DE" sz="2400" dirty="0"/>
              <a:t>Vermögen Kirchengemeinde – in der Regel nicht möglich (Einzelfallentscheidungen)</a:t>
            </a:r>
          </a:p>
          <a:p>
            <a:pPr marL="0" indent="0">
              <a:buNone/>
            </a:pPr>
            <a:r>
              <a:rPr lang="de-DE" b="1" dirty="0">
                <a:sym typeface="Wingdings" panose="05000000000000000000" pitchFamily="2" charset="2"/>
              </a:rPr>
              <a:t>	   Über Ausnahmen im Einzelfall entscheiden die zuständigen  </a:t>
            </a:r>
          </a:p>
          <a:p>
            <a:pPr marL="0" indent="0">
              <a:buNone/>
            </a:pPr>
            <a:r>
              <a:rPr lang="de-DE" b="1" dirty="0">
                <a:sym typeface="Wingdings" panose="05000000000000000000" pitchFamily="2" charset="2"/>
              </a:rPr>
              <a:t>                  Gremien im EGV</a:t>
            </a:r>
            <a:r>
              <a:rPr lang="de-DE" sz="2000" b="1" dirty="0">
                <a:sym typeface="Wingdings" panose="05000000000000000000" pitchFamily="2" charset="2"/>
              </a:rPr>
              <a:t>  </a:t>
            </a:r>
            <a:r>
              <a:rPr lang="de-DE" sz="1800" dirty="0">
                <a:sym typeface="Wingdings" panose="05000000000000000000" pitchFamily="2" charset="2"/>
              </a:rPr>
              <a:t>(i. d. R. im Rahmen der entsprechenden Baumaßnahme – 6.102)</a:t>
            </a:r>
            <a:endParaRPr lang="de-DE" sz="1800" dirty="0"/>
          </a:p>
        </p:txBody>
      </p:sp>
    </p:spTree>
    <p:extLst>
      <p:ext uri="{BB962C8B-B14F-4D97-AF65-F5344CB8AC3E}">
        <p14:creationId xmlns:p14="http://schemas.microsoft.com/office/powerpoint/2010/main" val="3492938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Verkauf von Grundstücken / Gebäuden - V</a:t>
            </a:r>
          </a:p>
        </p:txBody>
      </p:sp>
      <p:sp>
        <p:nvSpPr>
          <p:cNvPr id="3" name="Inhaltsplatzhalter 2"/>
          <p:cNvSpPr>
            <a:spLocks noGrp="1"/>
          </p:cNvSpPr>
          <p:nvPr>
            <p:ph idx="1"/>
          </p:nvPr>
        </p:nvSpPr>
        <p:spPr/>
        <p:txBody>
          <a:bodyPr/>
          <a:lstStyle/>
          <a:p>
            <a:pPr lvl="0"/>
            <a:r>
              <a:rPr lang="de-DE" b="1" dirty="0"/>
              <a:t>Erstattungsansprüche aus Verkaufserlösen</a:t>
            </a:r>
          </a:p>
          <a:p>
            <a:pPr lvl="1"/>
            <a:r>
              <a:rPr lang="de-DE" u="sng" dirty="0"/>
              <a:t>Grundstück: </a:t>
            </a:r>
            <a:r>
              <a:rPr lang="de-DE" dirty="0"/>
              <a:t>ursprünglicher Zuschussbetrag für Erwerb und Erschließung ohne Verzinsung -&gt; Garantiebetrag mindestens 30% des tatsächlichen VE      </a:t>
            </a:r>
            <a:r>
              <a:rPr lang="de-DE" sz="2000" dirty="0">
                <a:solidFill>
                  <a:srgbClr val="FF0000"/>
                </a:solidFill>
              </a:rPr>
              <a:t>(Achtung: seit 01.01.2021 modifizierte Vorschriften gem. KA 2021, Stück 3, Nr. 42 bzw. KA 2024, Stück 5, Nr. 72)</a:t>
            </a:r>
          </a:p>
          <a:p>
            <a:pPr lvl="1"/>
            <a:r>
              <a:rPr lang="de-DE" u="sng" dirty="0"/>
              <a:t>Gebäude: </a:t>
            </a:r>
            <a:r>
              <a:rPr lang="de-DE" dirty="0"/>
              <a:t>noch nicht abgeschriebener Zuschuss zu investiven Maßnahmen (lineare Abschreibung über 30 Jahre) -&gt; Höhe begrenzt auf ….% des Gebäudewerterlös (abhängig von zuletzt angewandter Förderquote)</a:t>
            </a:r>
          </a:p>
          <a:p>
            <a:pPr lvl="1"/>
            <a:r>
              <a:rPr lang="de-DE" u="sng" dirty="0"/>
              <a:t>Abbruch: </a:t>
            </a:r>
            <a:r>
              <a:rPr lang="de-DE" dirty="0"/>
              <a:t>evtl. gewährte Mittel werden bei Grundstücksverkauf über einen Abschreibungszeitraum von 10 Jahren zurückgefordert -&gt; Garantiebetrag mindestens 30% des Bodenwerterlöses i. V. m. Anspruch aus Grundstück</a:t>
            </a:r>
          </a:p>
          <a:p>
            <a:endParaRPr lang="de-DE" dirty="0"/>
          </a:p>
        </p:txBody>
      </p:sp>
    </p:spTree>
    <p:extLst>
      <p:ext uri="{BB962C8B-B14F-4D97-AF65-F5344CB8AC3E}">
        <p14:creationId xmlns:p14="http://schemas.microsoft.com/office/powerpoint/2010/main" val="4126959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Allgemeines</a:t>
            </a:r>
          </a:p>
        </p:txBody>
      </p:sp>
      <p:sp>
        <p:nvSpPr>
          <p:cNvPr id="3" name="Inhaltsplatzhalter 2"/>
          <p:cNvSpPr>
            <a:spLocks noGrp="1"/>
          </p:cNvSpPr>
          <p:nvPr>
            <p:ph idx="1"/>
          </p:nvPr>
        </p:nvSpPr>
        <p:spPr/>
        <p:txBody>
          <a:bodyPr/>
          <a:lstStyle/>
          <a:p>
            <a:r>
              <a:rPr lang="de-DE" dirty="0"/>
              <a:t>Das Recht </a:t>
            </a:r>
            <a:r>
              <a:rPr lang="de-DE" sz="2400" dirty="0"/>
              <a:t>(auf Zeit – i. d. R. 80 / 99 Jahre), </a:t>
            </a:r>
            <a:r>
              <a:rPr lang="de-DE" dirty="0"/>
              <a:t>an einem fremden Grundstück ein Bauwerk zu haben. Eigentum am Grundstück und Eigentum am Bauwerk (z. B. Wohngebäude) fallen also auseinander. </a:t>
            </a:r>
          </a:p>
          <a:p>
            <a:r>
              <a:rPr lang="de-DE" dirty="0"/>
              <a:t>Es gibt zwei Grundbücher (Eigentumsgrundbuch, Erbbaugrundbuch)</a:t>
            </a:r>
          </a:p>
          <a:p>
            <a:r>
              <a:rPr lang="de-DE" dirty="0"/>
              <a:t>Gesetzliche Grundlage ist das Erbbaurechtsgesetz</a:t>
            </a:r>
          </a:p>
          <a:p>
            <a:r>
              <a:rPr lang="de-DE" dirty="0"/>
              <a:t>Vertragliche Grundlage Erbbaurechtsvertrag </a:t>
            </a:r>
            <a:r>
              <a:rPr lang="de-DE" sz="2400" dirty="0"/>
              <a:t>(konkrete Zweckbestimmung sowie Regelung von Rechten und Pflichten incl. Erbbauzins, Wertsicherung, Abgaben, Unterhaltung, Verfahren Heimfall und Zeitablauf) </a:t>
            </a:r>
            <a:r>
              <a:rPr lang="de-DE" sz="2400" dirty="0">
                <a:solidFill>
                  <a:schemeClr val="accent6"/>
                </a:solidFill>
              </a:rPr>
              <a:t>&gt;</a:t>
            </a:r>
            <a:r>
              <a:rPr lang="de-DE" sz="2400" dirty="0"/>
              <a:t> </a:t>
            </a:r>
            <a:r>
              <a:rPr lang="de-DE" sz="2400" dirty="0">
                <a:solidFill>
                  <a:schemeClr val="accent6">
                    <a:lumMod val="75000"/>
                  </a:schemeClr>
                </a:solidFill>
              </a:rPr>
              <a:t>Muster siehe Verwaltungshandbuch (www.verwaltungshandbuch-erzbistum-paderborn.de)</a:t>
            </a:r>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2988526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Allgemeines</a:t>
            </a:r>
          </a:p>
        </p:txBody>
      </p:sp>
      <p:sp>
        <p:nvSpPr>
          <p:cNvPr id="3" name="Inhaltsplatzhalter 2"/>
          <p:cNvSpPr>
            <a:spLocks noGrp="1"/>
          </p:cNvSpPr>
          <p:nvPr>
            <p:ph idx="1"/>
          </p:nvPr>
        </p:nvSpPr>
        <p:spPr/>
        <p:txBody>
          <a:bodyPr>
            <a:normAutofit fontScale="92500" lnSpcReduction="20000"/>
          </a:bodyPr>
          <a:lstStyle/>
          <a:p>
            <a:r>
              <a:rPr lang="de-DE" dirty="0"/>
              <a:t>Kirchengemeinden sind Ausgeber von Erbbaurechten, können aber auch Erbbaurechtsnehmer sein.</a:t>
            </a:r>
          </a:p>
          <a:p>
            <a:r>
              <a:rPr lang="de-DE" dirty="0"/>
              <a:t>im Wesentlichen zurückzuführend auf die Zeiten nach 2. Weltkrieg bis in die 70er Jahre hinein. Hintergrund ist u. a. die Möglichkeit soziale Zielsetzungen der Kirche zu verwirklichen und doch Eigentümer von Grund und Boden zu bleiben </a:t>
            </a:r>
            <a:r>
              <a:rPr lang="de-DE" sz="2200" dirty="0"/>
              <a:t>(&gt; kanonisches Veräußerungsverbot). </a:t>
            </a:r>
          </a:p>
          <a:p>
            <a:r>
              <a:rPr lang="de-DE" dirty="0"/>
              <a:t>In den letzten Jahren hat man Erbbaurechte u. a. wegen des hohen Verwaltungsaufwandes und der Risiken bei Heimfall/Zeitablauf sowie schwindender Rendite oder aus </a:t>
            </a:r>
            <a:r>
              <a:rPr lang="de-DE" dirty="0" err="1"/>
              <a:t>grds</a:t>
            </a:r>
            <a:r>
              <a:rPr lang="de-DE" dirty="0"/>
              <a:t>. Erwägungen nur noch in Einzelfällen ausgegeben </a:t>
            </a:r>
            <a:r>
              <a:rPr lang="de-DE" sz="2200" dirty="0"/>
              <a:t>(z. B. bei Objekten in besonderer Lage oder wo eine andere Vermarktung nicht realisierbar ist; bei Kindergartenprojekten, Abgabe von Sonderimmobilien, wie z. B. Altenheime).</a:t>
            </a:r>
            <a:endParaRPr lang="de-DE" sz="2600" dirty="0"/>
          </a:p>
          <a:p>
            <a:r>
              <a:rPr lang="de-DE" sz="2600" dirty="0"/>
              <a:t>Strategische Neuausrichtung in 2021 </a:t>
            </a:r>
            <a:r>
              <a:rPr lang="de-DE" sz="2200" dirty="0"/>
              <a:t>– siehe Rundschreiben vom 12.10.2021 und KA 2021, Stück 11, Nr. 129 zur Vergabe von Erbbaurechten</a:t>
            </a:r>
          </a:p>
          <a:p>
            <a:endParaRPr lang="de-DE" sz="2200" dirty="0"/>
          </a:p>
          <a:p>
            <a:endParaRPr lang="de-DE" sz="2200" dirty="0"/>
          </a:p>
          <a:p>
            <a:endParaRPr lang="de-DE" dirty="0"/>
          </a:p>
        </p:txBody>
      </p:sp>
    </p:spTree>
    <p:extLst>
      <p:ext uri="{BB962C8B-B14F-4D97-AF65-F5344CB8AC3E}">
        <p14:creationId xmlns:p14="http://schemas.microsoft.com/office/powerpoint/2010/main" val="3609016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Erbbauzins</a:t>
            </a:r>
          </a:p>
        </p:txBody>
      </p:sp>
      <p:sp>
        <p:nvSpPr>
          <p:cNvPr id="3" name="Inhaltsplatzhalter 2"/>
          <p:cNvSpPr>
            <a:spLocks noGrp="1"/>
          </p:cNvSpPr>
          <p:nvPr>
            <p:ph idx="1"/>
          </p:nvPr>
        </p:nvSpPr>
        <p:spPr/>
        <p:txBody>
          <a:bodyPr>
            <a:normAutofit fontScale="77500" lnSpcReduction="20000"/>
          </a:bodyPr>
          <a:lstStyle/>
          <a:p>
            <a:r>
              <a:rPr lang="de-DE" dirty="0"/>
              <a:t>Anstelle von Grunderwerb zahlt man einen Erbbauzins (bei Ausgabe Wohnerbbaurechte 4% vom Bodenwert). </a:t>
            </a:r>
          </a:p>
          <a:p>
            <a:pPr lvl="1"/>
            <a:r>
              <a:rPr lang="de-DE" dirty="0"/>
              <a:t>tlw. auch schuldrechtliche Sonderabreden möglich, z. B. bei Kindergärten (kein Renditeobjekt) oder bei ansonsten schwierig zu vermarktenden Objekten (z. B. denkmalgeschützte nicht betriebsnotwendige Immobilie)</a:t>
            </a:r>
          </a:p>
          <a:p>
            <a:pPr lvl="0"/>
            <a:r>
              <a:rPr lang="de-DE" dirty="0"/>
              <a:t>Wegen des Risikos der Geldentwertung ist der Erbbauzins in den meisten Fällen mit einer Wertsicherungsklausel versehen (gekoppelt an Lebenshaltungskosten, Arbeitnehmerverdiensten etc. – heute i. d. R. Verbraucherpreisindex). </a:t>
            </a:r>
          </a:p>
          <a:p>
            <a:pPr marL="0" lvl="0" indent="0">
              <a:buNone/>
            </a:pPr>
            <a:r>
              <a:rPr lang="de-DE" dirty="0"/>
              <a:t>   &gt;&gt;&gt; Beachte §9a Erbbaurechtsgesetz bei Wohnerbbaurechten </a:t>
            </a:r>
            <a:r>
              <a:rPr lang="de-DE" sz="2600" dirty="0"/>
              <a:t>(Schutzfunktion für ERN)</a:t>
            </a:r>
          </a:p>
          <a:p>
            <a:pPr lvl="0"/>
            <a:r>
              <a:rPr lang="de-DE" dirty="0"/>
              <a:t>Vielerorts sind die Bodenwerte stärker gestiegen als der entsprechende Index der Wertsicherungsklausel. Somit haben wir heute vielfach das Phänomen, dass wir bei Erbbaurechten nur Renditen von unter 1% haben.</a:t>
            </a:r>
          </a:p>
          <a:p>
            <a:pPr lvl="0"/>
            <a:r>
              <a:rPr lang="de-DE" dirty="0"/>
              <a:t>Der Erbbauzins wird - ausgenommen Vermögen Kirchengemeinde -  auf die Schlüsselzuweisung angerechnet (Subsidiaritäts- und Solidaritätsprinzip – eingesparte Kirchensteuer kann für andere Projekte, z. B. Zuschüsse zu Baumaßnahmen, eingeplant werden)</a:t>
            </a:r>
          </a:p>
          <a:p>
            <a:endParaRPr lang="de-DE" dirty="0"/>
          </a:p>
        </p:txBody>
      </p:sp>
    </p:spTree>
    <p:extLst>
      <p:ext uri="{BB962C8B-B14F-4D97-AF65-F5344CB8AC3E}">
        <p14:creationId xmlns:p14="http://schemas.microsoft.com/office/powerpoint/2010/main" val="4250179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Zustimmungsvorbehalte I</a:t>
            </a:r>
          </a:p>
        </p:txBody>
      </p:sp>
      <p:sp>
        <p:nvSpPr>
          <p:cNvPr id="3" name="Inhaltsplatzhalter 2"/>
          <p:cNvSpPr>
            <a:spLocks noGrp="1"/>
          </p:cNvSpPr>
          <p:nvPr>
            <p:ph idx="1"/>
          </p:nvPr>
        </p:nvSpPr>
        <p:spPr/>
        <p:txBody>
          <a:bodyPr>
            <a:normAutofit fontScale="92500" lnSpcReduction="10000"/>
          </a:bodyPr>
          <a:lstStyle/>
          <a:p>
            <a:pPr>
              <a:buFont typeface="Wingdings" panose="05000000000000000000" pitchFamily="2" charset="2"/>
              <a:buChar char="§"/>
            </a:pPr>
            <a:r>
              <a:rPr lang="de-DE" b="1" dirty="0"/>
              <a:t>Verfügungen über das Erbbaurecht können zustimmungspflichtig sein. </a:t>
            </a:r>
            <a:r>
              <a:rPr lang="de-DE" sz="2600" dirty="0"/>
              <a:t>Dies sind u. a. – soweit im Vertrag erwähnt (Regelfall) – 	</a:t>
            </a:r>
          </a:p>
          <a:p>
            <a:pPr lvl="1">
              <a:buFont typeface="Wingdings" panose="05000000000000000000" pitchFamily="2" charset="2"/>
              <a:buChar char="§"/>
            </a:pPr>
            <a:r>
              <a:rPr lang="de-DE" dirty="0"/>
              <a:t>Übertragung/Verkauf</a:t>
            </a:r>
          </a:p>
          <a:p>
            <a:pPr lvl="1">
              <a:buFont typeface="Wingdings" panose="05000000000000000000" pitchFamily="2" charset="2"/>
              <a:buChar char="§"/>
            </a:pPr>
            <a:r>
              <a:rPr lang="de-DE" dirty="0"/>
              <a:t>Belastung mit Grundpfandrechten</a:t>
            </a:r>
          </a:p>
          <a:p>
            <a:pPr>
              <a:buFont typeface="Wingdings" panose="05000000000000000000" pitchFamily="2" charset="2"/>
              <a:buChar char="Ø"/>
            </a:pPr>
            <a:r>
              <a:rPr lang="de-DE" sz="2600" dirty="0"/>
              <a:t>Der KV muss einen Beschluss fassen (&gt; i. d. R. Eilbedürftigkeit)</a:t>
            </a:r>
          </a:p>
          <a:p>
            <a:pPr>
              <a:buFont typeface="Wingdings" panose="05000000000000000000" pitchFamily="2" charset="2"/>
              <a:buChar char="Ø"/>
            </a:pPr>
            <a:r>
              <a:rPr lang="de-DE" sz="2600" dirty="0"/>
              <a:t>Genehmigungsgrundlage Art. 1 §1 Abs. 1 a) Ziff. 2 Geschäftsanweisung</a:t>
            </a:r>
          </a:p>
          <a:p>
            <a:pPr>
              <a:buFont typeface="Wingdings" panose="05000000000000000000" pitchFamily="2" charset="2"/>
              <a:buChar char="Ø"/>
            </a:pPr>
            <a:r>
              <a:rPr lang="de-DE" sz="2600" dirty="0"/>
              <a:t>Möglichkeit der Vorabgenehmigung gem. KA 2024, Stück 10, Nr. 135</a:t>
            </a:r>
          </a:p>
          <a:p>
            <a:pPr>
              <a:buFont typeface="Wingdings" panose="05000000000000000000" pitchFamily="2" charset="2"/>
              <a:buChar char="§"/>
            </a:pPr>
            <a:r>
              <a:rPr lang="de-DE" sz="2600" dirty="0"/>
              <a:t> </a:t>
            </a:r>
            <a:r>
              <a:rPr lang="de-DE" sz="2600" b="1" dirty="0"/>
              <a:t>Grundvoraussetzungen für Zustimmung/Genehmigung</a:t>
            </a:r>
          </a:p>
          <a:p>
            <a:pPr lvl="1">
              <a:buFont typeface="Wingdings" panose="05000000000000000000" pitchFamily="2" charset="2"/>
              <a:buChar char="§"/>
            </a:pPr>
            <a:r>
              <a:rPr lang="de-DE" dirty="0"/>
              <a:t>Eintritt in Rechte und Pflichten des Erbbaurechtsvertrages</a:t>
            </a:r>
          </a:p>
          <a:p>
            <a:pPr lvl="1">
              <a:buFont typeface="Wingdings" panose="05000000000000000000" pitchFamily="2" charset="2"/>
              <a:buChar char="§"/>
            </a:pPr>
            <a:r>
              <a:rPr lang="de-DE" dirty="0"/>
              <a:t>Einhaltung Belastungskriterien (Nachweispflicht)</a:t>
            </a:r>
          </a:p>
          <a:p>
            <a:pPr lvl="2">
              <a:buFont typeface="Wingdings" panose="05000000000000000000" pitchFamily="2" charset="2"/>
              <a:buChar char="§"/>
            </a:pPr>
            <a:r>
              <a:rPr lang="de-DE" sz="1600" dirty="0"/>
              <a:t>Zustimmung kann in Ausnahmesituationen (Überlastung) z. B. von Vorlage einer Einmalvalutierungserklärung und außerordentlicher Erhöhung des Erbbauzinses abhängig gemacht werden wegen der höheren Belastungen/Risiken bei Heimfall/Zeitablauf/Zwangsvollstreckung etc. ! </a:t>
            </a:r>
            <a:r>
              <a:rPr lang="de-DE" sz="1600" b="1" dirty="0"/>
              <a:t>Möglichst Absicherung Erbbauzins nach aktuellem Reallastrecht</a:t>
            </a:r>
            <a:r>
              <a:rPr lang="de-DE" sz="1600" dirty="0"/>
              <a:t> !</a:t>
            </a:r>
          </a:p>
          <a:p>
            <a:pPr marL="914400" lvl="2" indent="0">
              <a:buNone/>
            </a:pPr>
            <a:endParaRPr lang="de-DE" sz="1600" dirty="0"/>
          </a:p>
          <a:p>
            <a:pPr lvl="2">
              <a:buFont typeface="Wingdings" panose="05000000000000000000" pitchFamily="2" charset="2"/>
              <a:buChar char="§"/>
            </a:pPr>
            <a:endParaRPr lang="de-DE" sz="1600" dirty="0"/>
          </a:p>
        </p:txBody>
      </p:sp>
    </p:spTree>
    <p:extLst>
      <p:ext uri="{BB962C8B-B14F-4D97-AF65-F5344CB8AC3E}">
        <p14:creationId xmlns:p14="http://schemas.microsoft.com/office/powerpoint/2010/main" val="3363476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a:solidFill>
                  <a:srgbClr val="0070C0"/>
                </a:solidFill>
              </a:rPr>
              <a:t>Themen </a:t>
            </a:r>
            <a:r>
              <a:rPr lang="de-DE" b="1" dirty="0">
                <a:solidFill>
                  <a:srgbClr val="FF0000"/>
                </a:solidFill>
              </a:rPr>
              <a:t>(-auszug) </a:t>
            </a:r>
            <a:r>
              <a:rPr lang="de-DE" b="1" dirty="0">
                <a:solidFill>
                  <a:srgbClr val="0070C0"/>
                </a:solidFill>
              </a:rPr>
              <a:t>– Bereich Liegenschaften</a:t>
            </a:r>
          </a:p>
        </p:txBody>
      </p:sp>
      <p:sp>
        <p:nvSpPr>
          <p:cNvPr id="3" name="Inhaltsplatzhalter 2"/>
          <p:cNvSpPr>
            <a:spLocks noGrp="1"/>
          </p:cNvSpPr>
          <p:nvPr>
            <p:ph idx="1"/>
          </p:nvPr>
        </p:nvSpPr>
        <p:spPr>
          <a:xfrm>
            <a:off x="838200" y="1499054"/>
            <a:ext cx="10515600" cy="4351338"/>
          </a:xfrm>
        </p:spPr>
        <p:txBody>
          <a:bodyPr/>
          <a:lstStyle/>
          <a:p>
            <a:endParaRPr lang="de-DE" dirty="0"/>
          </a:p>
        </p:txBody>
      </p:sp>
      <p:sp>
        <p:nvSpPr>
          <p:cNvPr id="4" name="Wolkenförmige Legende 3"/>
          <p:cNvSpPr/>
          <p:nvPr/>
        </p:nvSpPr>
        <p:spPr>
          <a:xfrm>
            <a:off x="1657350" y="2375808"/>
            <a:ext cx="8221436" cy="3224892"/>
          </a:xfrm>
          <a:prstGeom prst="cloud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ln w="0"/>
                <a:solidFill>
                  <a:schemeClr val="tx1"/>
                </a:solidFill>
                <a:effectLst>
                  <a:outerShdw blurRad="38100" dist="19050" dir="2700000" algn="tl" rotWithShape="0">
                    <a:schemeClr val="dk1">
                      <a:alpha val="40000"/>
                    </a:schemeClr>
                  </a:outerShdw>
                </a:effectLst>
              </a:rPr>
              <a:t>Allg. Überblick </a:t>
            </a:r>
          </a:p>
          <a:p>
            <a:pPr algn="ctr"/>
            <a:r>
              <a:rPr lang="de-DE" sz="2800" dirty="0">
                <a:ln w="0"/>
                <a:solidFill>
                  <a:schemeClr val="tx1"/>
                </a:solidFill>
                <a:effectLst>
                  <a:outerShdw blurRad="38100" dist="19050" dir="2700000" algn="tl" rotWithShape="0">
                    <a:schemeClr val="dk1">
                      <a:alpha val="40000"/>
                    </a:schemeClr>
                  </a:outerShdw>
                </a:effectLst>
              </a:rPr>
              <a:t>Zentrale Begriffe</a:t>
            </a:r>
          </a:p>
          <a:p>
            <a:pPr algn="ctr"/>
            <a:r>
              <a:rPr lang="de-DE" sz="2800" dirty="0">
                <a:ln w="0"/>
                <a:solidFill>
                  <a:schemeClr val="tx1"/>
                </a:solidFill>
                <a:effectLst>
                  <a:outerShdw blurRad="38100" dist="19050" dir="2700000" algn="tl" rotWithShape="0">
                    <a:schemeClr val="dk1">
                      <a:alpha val="40000"/>
                    </a:schemeClr>
                  </a:outerShdw>
                </a:effectLst>
              </a:rPr>
              <a:t>Spezialthema Erbbaurecht</a:t>
            </a:r>
          </a:p>
          <a:p>
            <a:pPr algn="ctr"/>
            <a:r>
              <a:rPr lang="de-DE" sz="2800" dirty="0">
                <a:ln w="0"/>
                <a:solidFill>
                  <a:schemeClr val="tx1"/>
                </a:solidFill>
                <a:effectLst>
                  <a:outerShdw blurRad="38100" dist="19050" dir="2700000" algn="tl" rotWithShape="0">
                    <a:schemeClr val="dk1">
                      <a:alpha val="40000"/>
                    </a:schemeClr>
                  </a:outerShdw>
                </a:effectLst>
              </a:rPr>
              <a:t>Spezialthema Grundstücksverkäufe und Erlösverwendung</a:t>
            </a:r>
          </a:p>
        </p:txBody>
      </p:sp>
    </p:spTree>
    <p:extLst>
      <p:ext uri="{BB962C8B-B14F-4D97-AF65-F5344CB8AC3E}">
        <p14:creationId xmlns:p14="http://schemas.microsoft.com/office/powerpoint/2010/main" val="59286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Zustimmungsvorbehalte II</a:t>
            </a:r>
          </a:p>
        </p:txBody>
      </p:sp>
      <p:sp>
        <p:nvSpPr>
          <p:cNvPr id="3" name="Inhaltsplatzhalter 2"/>
          <p:cNvSpPr>
            <a:spLocks noGrp="1"/>
          </p:cNvSpPr>
          <p:nvPr>
            <p:ph idx="1"/>
          </p:nvPr>
        </p:nvSpPr>
        <p:spPr/>
        <p:txBody>
          <a:bodyPr>
            <a:normAutofit/>
          </a:bodyPr>
          <a:lstStyle/>
          <a:p>
            <a:pPr>
              <a:buFont typeface="Wingdings" panose="05000000000000000000" pitchFamily="2" charset="2"/>
              <a:buChar char="§"/>
            </a:pPr>
            <a:r>
              <a:rPr lang="de-DE" b="1" dirty="0"/>
              <a:t>Umfangreiche Baumaßnahmen sind i. d. R. zustimmungspflichtig – siehe Vertragsinhalt. </a:t>
            </a:r>
            <a:r>
              <a:rPr lang="de-DE" dirty="0"/>
              <a:t>	</a:t>
            </a:r>
          </a:p>
          <a:p>
            <a:pPr>
              <a:buFont typeface="Wingdings" panose="05000000000000000000" pitchFamily="2" charset="2"/>
              <a:buChar char="Ø"/>
            </a:pPr>
            <a:r>
              <a:rPr lang="de-DE" dirty="0"/>
              <a:t> </a:t>
            </a:r>
            <a:r>
              <a:rPr lang="de-DE" sz="2400" dirty="0"/>
              <a:t>Der KV muss einen Beschluss fassen (&gt; i. d. R. Eilbedürftigkeit)</a:t>
            </a:r>
          </a:p>
          <a:p>
            <a:pPr lvl="1">
              <a:buFont typeface="Wingdings" panose="05000000000000000000" pitchFamily="2" charset="2"/>
              <a:buChar char="Ø"/>
            </a:pPr>
            <a:r>
              <a:rPr lang="de-DE" sz="2000" dirty="0"/>
              <a:t>Zustimmung kann z. B. von außerordentlicher Erhöhung des Erbbauzinses abhängig gemacht werden wegen der erhöhten wirtschaftlichen Ausnutzung des Erbbaugrundstücks und der höheren Belastungen/Risiken bei Heimfall/Zeitablauf (Indikator z. B. Flächenausweitung bei Anbau). </a:t>
            </a:r>
          </a:p>
          <a:p>
            <a:pPr lvl="1">
              <a:buFont typeface="Wingdings" panose="05000000000000000000" pitchFamily="2" charset="2"/>
              <a:buChar char="Ø"/>
            </a:pPr>
            <a:r>
              <a:rPr lang="de-DE" sz="2000" dirty="0"/>
              <a:t>Dingliche Absicherung Erbbauzins nach aktuellem Reallastrecht</a:t>
            </a:r>
          </a:p>
          <a:p>
            <a:pPr>
              <a:buFont typeface="Wingdings" panose="05000000000000000000" pitchFamily="2" charset="2"/>
              <a:buChar char="Ø"/>
            </a:pPr>
            <a:r>
              <a:rPr lang="de-DE" sz="2400" dirty="0"/>
              <a:t>Genehmigungsgrundlage Art. 1 §1 Abs. 1 a) Ziff. 2 Geschäftsanweisung</a:t>
            </a:r>
          </a:p>
          <a:p>
            <a:pPr marL="0" indent="0">
              <a:buNone/>
            </a:pPr>
            <a:endParaRPr lang="de-DE" dirty="0"/>
          </a:p>
          <a:p>
            <a:pPr>
              <a:buFont typeface="Wingdings" panose="05000000000000000000" pitchFamily="2" charset="2"/>
              <a:buChar char="Ø"/>
            </a:pPr>
            <a:endParaRPr lang="de-DE" dirty="0"/>
          </a:p>
        </p:txBody>
      </p:sp>
    </p:spTree>
    <p:extLst>
      <p:ext uri="{BB962C8B-B14F-4D97-AF65-F5344CB8AC3E}">
        <p14:creationId xmlns:p14="http://schemas.microsoft.com/office/powerpoint/2010/main" val="25368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Zustimmungsvorbehalte III</a:t>
            </a:r>
          </a:p>
        </p:txBody>
      </p:sp>
      <p:sp>
        <p:nvSpPr>
          <p:cNvPr id="3" name="Inhaltsplatzhalter 2"/>
          <p:cNvSpPr>
            <a:spLocks noGrp="1"/>
          </p:cNvSpPr>
          <p:nvPr>
            <p:ph idx="1"/>
          </p:nvPr>
        </p:nvSpPr>
        <p:spPr/>
        <p:txBody>
          <a:bodyPr>
            <a:normAutofit/>
          </a:bodyPr>
          <a:lstStyle/>
          <a:p>
            <a:pPr marL="0" indent="0">
              <a:buNone/>
            </a:pPr>
            <a:r>
              <a:rPr lang="de-DE" b="1" dirty="0"/>
              <a:t>Hinweis: </a:t>
            </a:r>
          </a:p>
          <a:p>
            <a:pPr marL="0" indent="0">
              <a:buNone/>
            </a:pPr>
            <a:r>
              <a:rPr lang="de-DE" dirty="0"/>
              <a:t>Die Absicherung des aktuellen (oder im Einzelfall außerordentlich erhöhten) Erbbauzinses als zwangsversteigerungsfeste wertgesicherte Reallast sollte – je </a:t>
            </a:r>
            <a:r>
              <a:rPr lang="de-DE"/>
              <a:t>nach Möglichkeit </a:t>
            </a:r>
            <a:r>
              <a:rPr lang="de-DE" dirty="0"/>
              <a:t>– stets geprüft, verhandelt oder eingefordert werden. </a:t>
            </a:r>
          </a:p>
          <a:p>
            <a:pPr marL="0" indent="0">
              <a:buNone/>
            </a:pPr>
            <a:r>
              <a:rPr lang="de-DE" dirty="0"/>
              <a:t>In Zweifelsfällen rechtzeitige Abstimmung mit dem EGV.</a:t>
            </a:r>
          </a:p>
          <a:p>
            <a:pPr>
              <a:buFont typeface="Wingdings" panose="05000000000000000000" pitchFamily="2" charset="2"/>
              <a:buChar char="Ø"/>
            </a:pPr>
            <a:endParaRPr lang="de-DE" dirty="0"/>
          </a:p>
          <a:p>
            <a:pPr>
              <a:buFont typeface="Wingdings" panose="05000000000000000000" pitchFamily="2" charset="2"/>
              <a:buChar char="Ø"/>
            </a:pPr>
            <a:endParaRPr lang="de-DE" dirty="0"/>
          </a:p>
        </p:txBody>
      </p:sp>
    </p:spTree>
    <p:extLst>
      <p:ext uri="{BB962C8B-B14F-4D97-AF65-F5344CB8AC3E}">
        <p14:creationId xmlns:p14="http://schemas.microsoft.com/office/powerpoint/2010/main" val="160996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Heimfall</a:t>
            </a:r>
          </a:p>
        </p:txBody>
      </p:sp>
      <p:sp>
        <p:nvSpPr>
          <p:cNvPr id="3" name="Inhaltsplatzhalter 2"/>
          <p:cNvSpPr>
            <a:spLocks noGrp="1"/>
          </p:cNvSpPr>
          <p:nvPr>
            <p:ph idx="1"/>
          </p:nvPr>
        </p:nvSpPr>
        <p:spPr/>
        <p:txBody>
          <a:bodyPr>
            <a:normAutofit/>
          </a:bodyPr>
          <a:lstStyle/>
          <a:p>
            <a:pPr>
              <a:buFont typeface="Wingdings" panose="05000000000000000000" pitchFamily="2" charset="2"/>
              <a:buChar char="§"/>
            </a:pPr>
            <a:r>
              <a:rPr lang="de-DE" b="1" dirty="0"/>
              <a:t>Bei Verstoß des Erbbauberechtigten gegen vertragliche Bestimmungen </a:t>
            </a:r>
            <a:r>
              <a:rPr lang="de-DE" b="1" u="sng" dirty="0"/>
              <a:t>KANN</a:t>
            </a:r>
            <a:r>
              <a:rPr lang="de-DE" b="1" dirty="0"/>
              <a:t> der Heimfall geltend gemacht werden          </a:t>
            </a:r>
            <a:r>
              <a:rPr lang="de-DE" dirty="0"/>
              <a:t>(vgl. §§ 32, 33 </a:t>
            </a:r>
            <a:r>
              <a:rPr lang="de-DE" dirty="0" err="1"/>
              <a:t>ErbbauRG</a:t>
            </a:r>
            <a:r>
              <a:rPr lang="de-DE" dirty="0"/>
              <a:t>)</a:t>
            </a:r>
          </a:p>
          <a:p>
            <a:pPr>
              <a:buFont typeface="Wingdings" panose="05000000000000000000" pitchFamily="2" charset="2"/>
              <a:buChar char="§"/>
            </a:pPr>
            <a:endParaRPr lang="de-DE" sz="1500" b="1" dirty="0"/>
          </a:p>
          <a:p>
            <a:pPr lvl="1">
              <a:buFont typeface="Wingdings" panose="05000000000000000000" pitchFamily="2" charset="2"/>
              <a:buChar char="Ø"/>
            </a:pPr>
            <a:r>
              <a:rPr lang="de-DE" b="1" dirty="0"/>
              <a:t>kein </a:t>
            </a:r>
            <a:r>
              <a:rPr lang="de-DE" b="1" dirty="0" err="1"/>
              <a:t>grds</a:t>
            </a:r>
            <a:r>
              <a:rPr lang="de-DE" b="1" dirty="0"/>
              <a:t>. erstrebenswertes Mittel (genehmigungspflichtig) – Folgen u. a.:</a:t>
            </a:r>
          </a:p>
          <a:p>
            <a:pPr lvl="2">
              <a:buFont typeface="Courier New" panose="02070309020205020404" pitchFamily="49" charset="0"/>
              <a:buChar char="o"/>
            </a:pPr>
            <a:r>
              <a:rPr lang="de-DE" dirty="0"/>
              <a:t>Erbbaurecht geht an den Grundstückseigentümer oder an Dritte über und bleibt weiterhin bestehen</a:t>
            </a:r>
          </a:p>
          <a:p>
            <a:pPr lvl="2">
              <a:buFont typeface="Courier New" panose="02070309020205020404" pitchFamily="49" charset="0"/>
              <a:buChar char="o"/>
            </a:pPr>
            <a:r>
              <a:rPr lang="de-DE" dirty="0"/>
              <a:t>Gegenleistung ist die vereinbarte Vergütung für das Erbbaurecht (i. d. R. 2/3 vom Wert des Erbbaurechts)</a:t>
            </a:r>
          </a:p>
          <a:p>
            <a:pPr lvl="2">
              <a:buFont typeface="Courier New" panose="02070309020205020404" pitchFamily="49" charset="0"/>
              <a:buChar char="o"/>
            </a:pPr>
            <a:r>
              <a:rPr lang="de-DE" dirty="0"/>
              <a:t>Belastungen sind zu übernehmen bzw. werden auf die Vergütung angerechnet (Vorsicht bei Überlastung!!)</a:t>
            </a:r>
          </a:p>
          <a:p>
            <a:pPr>
              <a:buFont typeface="Wingdings" panose="05000000000000000000" pitchFamily="2" charset="2"/>
              <a:buChar char="Ø"/>
            </a:pPr>
            <a:endParaRPr lang="de-DE" dirty="0"/>
          </a:p>
          <a:p>
            <a:pPr>
              <a:buFont typeface="Wingdings" panose="05000000000000000000" pitchFamily="2" charset="2"/>
              <a:buChar char="Ø"/>
            </a:pPr>
            <a:endParaRPr lang="de-DE" dirty="0"/>
          </a:p>
        </p:txBody>
      </p:sp>
    </p:spTree>
    <p:extLst>
      <p:ext uri="{BB962C8B-B14F-4D97-AF65-F5344CB8AC3E}">
        <p14:creationId xmlns:p14="http://schemas.microsoft.com/office/powerpoint/2010/main" val="3574082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Zeitablauf</a:t>
            </a:r>
          </a:p>
        </p:txBody>
      </p:sp>
      <p:sp>
        <p:nvSpPr>
          <p:cNvPr id="3" name="Inhaltsplatzhalter 2"/>
          <p:cNvSpPr>
            <a:spLocks noGrp="1"/>
          </p:cNvSpPr>
          <p:nvPr>
            <p:ph idx="1"/>
          </p:nvPr>
        </p:nvSpPr>
        <p:spPr/>
        <p:txBody>
          <a:bodyPr>
            <a:normAutofit fontScale="92500"/>
          </a:bodyPr>
          <a:lstStyle/>
          <a:p>
            <a:pPr>
              <a:buFont typeface="Wingdings" panose="05000000000000000000" pitchFamily="2" charset="2"/>
              <a:buChar char="§"/>
            </a:pPr>
            <a:r>
              <a:rPr lang="de-DE" b="1" dirty="0"/>
              <a:t>Bei Zeitablauf des Erbbaurechts geht das Eigentum am Bauwerk auf den Grundstückseigentümer über </a:t>
            </a:r>
            <a:r>
              <a:rPr lang="de-DE" dirty="0"/>
              <a:t>(vgl. §§ 27 – 30 </a:t>
            </a:r>
            <a:r>
              <a:rPr lang="de-DE" dirty="0" err="1"/>
              <a:t>ErbbauRG</a:t>
            </a:r>
            <a:r>
              <a:rPr lang="de-DE" dirty="0"/>
              <a:t>)</a:t>
            </a:r>
          </a:p>
          <a:p>
            <a:pPr lvl="1">
              <a:buFont typeface="Wingdings" panose="05000000000000000000" pitchFamily="2" charset="2"/>
              <a:buChar char="Ø"/>
            </a:pPr>
            <a:r>
              <a:rPr lang="de-DE" b="1" dirty="0"/>
              <a:t>Gegenleistung ist die vereinbarte Entschädigung (i. d. R. 2/3 vom Verkehrswert)</a:t>
            </a:r>
          </a:p>
          <a:p>
            <a:pPr lvl="2">
              <a:buFont typeface="Courier New" panose="02070309020205020404" pitchFamily="49" charset="0"/>
              <a:buChar char="o"/>
            </a:pPr>
            <a:r>
              <a:rPr lang="de-DE" dirty="0"/>
              <a:t>Die Entschädigungsforderung haftet auf dem Grundstück an Stelle des Erbbaurechts und mit dessen Range</a:t>
            </a:r>
          </a:p>
          <a:p>
            <a:pPr lvl="2">
              <a:buFont typeface="Courier New" panose="02070309020205020404" pitchFamily="49" charset="0"/>
              <a:buChar char="o"/>
            </a:pPr>
            <a:r>
              <a:rPr lang="de-DE" dirty="0"/>
              <a:t>Gläubiger von Grundpfandrechten, Reallasten etc. haben an dem Entschädigungsanspruch weiterhin Rechte</a:t>
            </a:r>
          </a:p>
          <a:p>
            <a:pPr lvl="1">
              <a:buFont typeface="Wingdings" panose="05000000000000000000" pitchFamily="2" charset="2"/>
              <a:buChar char="Ø"/>
            </a:pPr>
            <a:r>
              <a:rPr lang="de-DE" b="1" dirty="0"/>
              <a:t>Bei Miet- oder Pachtverträgen gelten besondere Vorschriften etc.</a:t>
            </a:r>
          </a:p>
          <a:p>
            <a:pPr marL="457200" lvl="1" indent="0">
              <a:buNone/>
            </a:pPr>
            <a:endParaRPr lang="de-DE" b="1" dirty="0"/>
          </a:p>
          <a:p>
            <a:pPr marL="457200" lvl="1" indent="0">
              <a:buNone/>
            </a:pPr>
            <a:r>
              <a:rPr lang="de-DE" b="1" u="sng" dirty="0">
                <a:solidFill>
                  <a:srgbClr val="FF0000"/>
                </a:solidFill>
              </a:rPr>
              <a:t>Alternative Möglichkeiten:</a:t>
            </a:r>
            <a:r>
              <a:rPr lang="de-DE" b="1" dirty="0">
                <a:solidFill>
                  <a:srgbClr val="FF0000"/>
                </a:solidFill>
              </a:rPr>
              <a:t> </a:t>
            </a:r>
            <a:r>
              <a:rPr lang="de-DE" b="1" dirty="0"/>
              <a:t>z. B. Neubestellung Erbbaurecht </a:t>
            </a:r>
            <a:r>
              <a:rPr lang="de-DE" b="1" dirty="0">
                <a:solidFill>
                  <a:schemeClr val="accent6"/>
                </a:solidFill>
              </a:rPr>
              <a:t>(Grundlage Mustererbbaurechtsvertrag gem. Verwaltungshandbuch)</a:t>
            </a:r>
            <a:r>
              <a:rPr lang="de-DE" b="1" dirty="0"/>
              <a:t>, Erwerb Erbbaugrundstück durch Erbbaurechtsnehmer, vorzeitige Verlängerung des Erbbaurechts</a:t>
            </a:r>
          </a:p>
          <a:p>
            <a:pPr>
              <a:buFont typeface="Wingdings" panose="05000000000000000000" pitchFamily="2" charset="2"/>
              <a:buChar char="Ø"/>
            </a:pPr>
            <a:endParaRPr lang="de-DE" dirty="0"/>
          </a:p>
          <a:p>
            <a:pPr>
              <a:buFont typeface="Wingdings" panose="05000000000000000000" pitchFamily="2" charset="2"/>
              <a:buChar char="Ø"/>
            </a:pPr>
            <a:endParaRPr lang="de-DE" dirty="0"/>
          </a:p>
        </p:txBody>
      </p:sp>
    </p:spTree>
    <p:extLst>
      <p:ext uri="{BB962C8B-B14F-4D97-AF65-F5344CB8AC3E}">
        <p14:creationId xmlns:p14="http://schemas.microsoft.com/office/powerpoint/2010/main" val="2802217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vorzeitige Verlängerung</a:t>
            </a:r>
          </a:p>
        </p:txBody>
      </p:sp>
      <p:sp>
        <p:nvSpPr>
          <p:cNvPr id="3" name="Inhaltsplatzhalter 2"/>
          <p:cNvSpPr>
            <a:spLocks noGrp="1"/>
          </p:cNvSpPr>
          <p:nvPr>
            <p:ph idx="1"/>
          </p:nvPr>
        </p:nvSpPr>
        <p:spPr/>
        <p:txBody>
          <a:bodyPr>
            <a:normAutofit fontScale="85000" lnSpcReduction="10000"/>
          </a:bodyPr>
          <a:lstStyle/>
          <a:p>
            <a:pPr>
              <a:buFont typeface="Wingdings" panose="05000000000000000000" pitchFamily="2" charset="2"/>
              <a:buChar char="§"/>
            </a:pPr>
            <a:r>
              <a:rPr lang="de-DE" b="1" dirty="0"/>
              <a:t>Nach §27 III </a:t>
            </a:r>
            <a:r>
              <a:rPr lang="de-DE" b="1" dirty="0" err="1"/>
              <a:t>ErbbauRG</a:t>
            </a:r>
            <a:r>
              <a:rPr lang="de-DE" b="1" dirty="0"/>
              <a:t> </a:t>
            </a:r>
            <a:r>
              <a:rPr lang="de-DE" dirty="0"/>
              <a:t>(i. V. m. Zeitablauf)</a:t>
            </a:r>
          </a:p>
          <a:p>
            <a:pPr lvl="1"/>
            <a:r>
              <a:rPr lang="de-DE" dirty="0"/>
              <a:t>Diese Vorschrift hat Schutzfunktion zugunsten des Grundstückseigentümers. Dieser kann sich vor Ablauf des Erbbaurechts aus der Verpflichtung zur Zahlung der Entschädigung befreien.</a:t>
            </a:r>
          </a:p>
          <a:p>
            <a:pPr lvl="1"/>
            <a:r>
              <a:rPr lang="de-DE" dirty="0"/>
              <a:t>Initiative kann bei entsprechender Entscheidung / Abwägung vom Erbbaurechtsausgeber ausgehen (kein Anspruch des Erbbauberechtigten)</a:t>
            </a:r>
          </a:p>
          <a:p>
            <a:pPr lvl="2"/>
            <a:r>
              <a:rPr lang="de-DE" dirty="0"/>
              <a:t>rechtzeitig mindestens zwei Jahre vor Zeitablauf </a:t>
            </a:r>
            <a:r>
              <a:rPr lang="de-DE" sz="1600" dirty="0"/>
              <a:t>(Bearbeitungszeiten Notare, Grundbuchämter etc. sind zu berücksichtigen &gt; ein abgelaufenes Erbbaurecht kann nicht mehr verlängert werden!!)</a:t>
            </a:r>
            <a:endParaRPr lang="de-DE" dirty="0"/>
          </a:p>
          <a:p>
            <a:pPr lvl="1"/>
            <a:r>
              <a:rPr lang="de-DE" dirty="0"/>
              <a:t>Gilt für die voraussichtliche Standdauer des Bauwerks </a:t>
            </a:r>
            <a:r>
              <a:rPr lang="de-DE" sz="2000" dirty="0"/>
              <a:t>(Gutachten)</a:t>
            </a:r>
          </a:p>
          <a:p>
            <a:pPr lvl="1"/>
            <a:r>
              <a:rPr lang="de-DE" dirty="0"/>
              <a:t>Vertragliche Regelungen gelten unverändert weiter </a:t>
            </a:r>
            <a:r>
              <a:rPr lang="de-DE" sz="2000" dirty="0"/>
              <a:t>(kein Anspruch auf Änderungen der Konditionen, außer freiwillig)</a:t>
            </a:r>
            <a:endParaRPr lang="de-DE" dirty="0"/>
          </a:p>
          <a:p>
            <a:pPr>
              <a:buFont typeface="Wingdings" panose="05000000000000000000" pitchFamily="2" charset="2"/>
              <a:buChar char="§"/>
            </a:pPr>
            <a:r>
              <a:rPr lang="de-DE" b="1" dirty="0"/>
              <a:t>Im gegenseitigem Einvernehmen </a:t>
            </a:r>
            <a:r>
              <a:rPr lang="de-DE" sz="2600" dirty="0"/>
              <a:t>(keine Verpflichtung des Grundstücks-eigentümers einer Verlängerung zu entsprechen) </a:t>
            </a:r>
          </a:p>
          <a:p>
            <a:pPr lvl="1">
              <a:buFont typeface="Wingdings" panose="05000000000000000000" pitchFamily="2" charset="2"/>
              <a:buChar char="§"/>
            </a:pPr>
            <a:r>
              <a:rPr lang="de-DE" b="1" dirty="0">
                <a:solidFill>
                  <a:schemeClr val="accent6"/>
                </a:solidFill>
              </a:rPr>
              <a:t>Zum Prozess siehe KA 2018, Stück 12, Nr. 157 bzw. Hinweise und Erläuterungen mit Berechnungsmodell bzw. Broschüre „Wichtige Informationen zu Ihrem Erbbaurecht“ im Verwaltungshandbuch (</a:t>
            </a:r>
            <a:r>
              <a:rPr lang="de-DE" b="1" dirty="0">
                <a:solidFill>
                  <a:schemeClr val="accent6"/>
                </a:solidFill>
                <a:hlinkClick r:id="rId2"/>
              </a:rPr>
              <a:t>www.verwaltungshandbuch-erzbistum-paderborn.de</a:t>
            </a:r>
            <a:r>
              <a:rPr lang="de-DE" b="1" dirty="0">
                <a:solidFill>
                  <a:schemeClr val="accent6"/>
                </a:solidFill>
              </a:rPr>
              <a:t>)!</a:t>
            </a:r>
            <a:endParaRPr lang="de-DE" sz="2400" b="1" dirty="0">
              <a:solidFill>
                <a:schemeClr val="accent6"/>
              </a:solidFill>
            </a:endParaRPr>
          </a:p>
          <a:p>
            <a:pPr>
              <a:buFont typeface="Wingdings" panose="05000000000000000000" pitchFamily="2" charset="2"/>
              <a:buChar char="Ø"/>
            </a:pPr>
            <a:endParaRPr lang="de-DE" dirty="0"/>
          </a:p>
          <a:p>
            <a:pPr>
              <a:buFont typeface="Wingdings" panose="05000000000000000000" pitchFamily="2" charset="2"/>
              <a:buChar char="Ø"/>
            </a:pPr>
            <a:endParaRPr lang="de-DE" dirty="0"/>
          </a:p>
        </p:txBody>
      </p:sp>
    </p:spTree>
    <p:extLst>
      <p:ext uri="{BB962C8B-B14F-4D97-AF65-F5344CB8AC3E}">
        <p14:creationId xmlns:p14="http://schemas.microsoft.com/office/powerpoint/2010/main" val="3060322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Das Erbbaurecht – Verkauf Erbbaugrundstück</a:t>
            </a:r>
          </a:p>
        </p:txBody>
      </p:sp>
      <p:sp>
        <p:nvSpPr>
          <p:cNvPr id="3" name="Inhaltsplatzhalter 2"/>
          <p:cNvSpPr>
            <a:spLocks noGrp="1"/>
          </p:cNvSpPr>
          <p:nvPr>
            <p:ph idx="1"/>
          </p:nvPr>
        </p:nvSpPr>
        <p:spPr/>
        <p:txBody>
          <a:bodyPr>
            <a:normAutofit fontScale="92500" lnSpcReduction="20000"/>
          </a:bodyPr>
          <a:lstStyle/>
          <a:p>
            <a:pPr>
              <a:buFont typeface="Wingdings" panose="05000000000000000000" pitchFamily="2" charset="2"/>
              <a:buChar char="§"/>
            </a:pPr>
            <a:r>
              <a:rPr lang="de-DE" b="1" dirty="0"/>
              <a:t>Auf Antrag des Erbbauberechtigten </a:t>
            </a:r>
          </a:p>
          <a:p>
            <a:pPr>
              <a:buFont typeface="Wingdings" panose="05000000000000000000" pitchFamily="2" charset="2"/>
              <a:buChar char="§"/>
            </a:pPr>
            <a:r>
              <a:rPr lang="de-DE" b="1" dirty="0"/>
              <a:t>Angebot bei Zeitablauf durch Grundstückseigentümer</a:t>
            </a:r>
          </a:p>
          <a:p>
            <a:pPr>
              <a:buFont typeface="Wingdings" panose="05000000000000000000" pitchFamily="2" charset="2"/>
              <a:buChar char="§"/>
            </a:pPr>
            <a:endParaRPr lang="de-DE" b="1" dirty="0"/>
          </a:p>
          <a:p>
            <a:pPr>
              <a:buFont typeface="Wingdings" panose="05000000000000000000" pitchFamily="2" charset="2"/>
              <a:buChar char="Ø"/>
            </a:pPr>
            <a:r>
              <a:rPr lang="de-DE" b="1" dirty="0"/>
              <a:t>Grundlage Bodenwert unter Beachtung der Renditesituation und alternative Anlagemöglichkeiten – </a:t>
            </a:r>
            <a:r>
              <a:rPr lang="de-DE" b="1" dirty="0">
                <a:solidFill>
                  <a:schemeClr val="accent6">
                    <a:lumMod val="75000"/>
                  </a:schemeClr>
                </a:solidFill>
              </a:rPr>
              <a:t>vgl. auch Hinweise im Verwaltungshandbuch</a:t>
            </a:r>
          </a:p>
          <a:p>
            <a:pPr lvl="1">
              <a:buFont typeface="Courier New" panose="02070309020205020404" pitchFamily="49" charset="0"/>
              <a:buChar char="o"/>
            </a:pPr>
            <a:r>
              <a:rPr lang="de-DE" dirty="0"/>
              <a:t>Ggfs. Differenzierung nach Vorderland / Hinterland</a:t>
            </a:r>
          </a:p>
          <a:p>
            <a:pPr lvl="1">
              <a:buFont typeface="Courier New" panose="02070309020205020404" pitchFamily="49" charset="0"/>
              <a:buChar char="o"/>
            </a:pPr>
            <a:r>
              <a:rPr lang="de-DE" dirty="0"/>
              <a:t>Restlaufzeit hat keine Auswirkungen auf die Preisfindung, da ausschließlich an den Erbbaurechtsnehmer verkauft wird</a:t>
            </a:r>
          </a:p>
          <a:p>
            <a:pPr>
              <a:buFont typeface="Wingdings" panose="05000000000000000000" pitchFamily="2" charset="2"/>
              <a:buChar char="Ø"/>
            </a:pPr>
            <a:r>
              <a:rPr lang="de-DE" b="1" dirty="0"/>
              <a:t>Entscheidungsvorbehalt zum Verkauf obliegt dem KV </a:t>
            </a:r>
            <a:r>
              <a:rPr lang="de-DE" dirty="0"/>
              <a:t>(KV-Beschluss, Kaufvertrag &gt; </a:t>
            </a:r>
            <a:r>
              <a:rPr lang="de-DE" sz="2400" dirty="0"/>
              <a:t>Genehmigungspflicht Art. 1 §1 Abs. 1 a) Ziff. 1 Geschäftsanweisung)</a:t>
            </a:r>
          </a:p>
          <a:p>
            <a:pPr>
              <a:buFont typeface="Wingdings" panose="05000000000000000000" pitchFamily="2" charset="2"/>
              <a:buChar char="Ø"/>
            </a:pPr>
            <a:r>
              <a:rPr lang="de-DE" b="1" dirty="0"/>
              <a:t>Zur Erlösverwendung siehe Kapitel „Verkauf von Grundstücken“</a:t>
            </a:r>
          </a:p>
          <a:p>
            <a:pPr>
              <a:buFont typeface="Wingdings" panose="05000000000000000000" pitchFamily="2" charset="2"/>
              <a:buChar char="Ø"/>
            </a:pPr>
            <a:endParaRPr lang="de-DE" dirty="0"/>
          </a:p>
          <a:p>
            <a:pPr>
              <a:buFont typeface="Wingdings" panose="05000000000000000000" pitchFamily="2" charset="2"/>
              <a:buChar char="Ø"/>
            </a:pPr>
            <a:endParaRPr lang="de-DE" dirty="0"/>
          </a:p>
        </p:txBody>
      </p:sp>
    </p:spTree>
    <p:extLst>
      <p:ext uri="{BB962C8B-B14F-4D97-AF65-F5344CB8AC3E}">
        <p14:creationId xmlns:p14="http://schemas.microsoft.com/office/powerpoint/2010/main" val="2879572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Sonstiges - </a:t>
            </a:r>
            <a:r>
              <a:rPr lang="de-DE" b="1" dirty="0">
                <a:solidFill>
                  <a:schemeClr val="accent6"/>
                </a:solidFill>
              </a:rPr>
              <a:t>siehe Verwaltungshandbuch</a:t>
            </a:r>
          </a:p>
        </p:txBody>
      </p:sp>
      <p:sp>
        <p:nvSpPr>
          <p:cNvPr id="3" name="Inhaltsplatzhalter 2"/>
          <p:cNvSpPr>
            <a:spLocks noGrp="1"/>
          </p:cNvSpPr>
          <p:nvPr>
            <p:ph idx="1"/>
          </p:nvPr>
        </p:nvSpPr>
        <p:spPr>
          <a:xfrm>
            <a:off x="838200" y="1825625"/>
            <a:ext cx="10515600" cy="4351338"/>
          </a:xfrm>
        </p:spPr>
        <p:txBody>
          <a:bodyPr>
            <a:normAutofit fontScale="92500" lnSpcReduction="20000"/>
          </a:bodyPr>
          <a:lstStyle/>
          <a:p>
            <a:r>
              <a:rPr lang="de-DE" dirty="0"/>
              <a:t>Allgemeine Informationen zu relevanten Themen im Bereich Liegenschaften gemäß Arbeitshilfe </a:t>
            </a:r>
          </a:p>
          <a:p>
            <a:r>
              <a:rPr lang="de-DE" dirty="0"/>
              <a:t>Gebäudeverwendung - Alternativen pro/contra</a:t>
            </a:r>
          </a:p>
          <a:p>
            <a:r>
              <a:rPr lang="de-DE" dirty="0"/>
              <a:t>Muster Erbbaurechtsvertrag</a:t>
            </a:r>
          </a:p>
          <a:p>
            <a:r>
              <a:rPr lang="de-DE" dirty="0"/>
              <a:t>Vorzeitige Verlängerung von Erbbaurechten</a:t>
            </a:r>
          </a:p>
          <a:p>
            <a:r>
              <a:rPr lang="de-DE" dirty="0"/>
              <a:t>Vergabe von Erbbaurechten</a:t>
            </a:r>
          </a:p>
          <a:p>
            <a:r>
              <a:rPr lang="de-DE" dirty="0"/>
              <a:t>Erwerb von Erbbaugrundstücken</a:t>
            </a:r>
          </a:p>
          <a:p>
            <a:r>
              <a:rPr lang="de-DE" dirty="0"/>
              <a:t>Muster Land-Pachtvertrag</a:t>
            </a:r>
          </a:p>
          <a:p>
            <a:r>
              <a:rPr lang="de-DE" dirty="0"/>
              <a:t>Anmietung und Finanzierung von Dienstwohnungen</a:t>
            </a:r>
          </a:p>
          <a:p>
            <a:r>
              <a:rPr lang="de-DE" dirty="0"/>
              <a:t>Sonstige Fragen und Antworten zu allgemeinen Themen aus dem Liegenschaftsbereich (vgl. „Häufig gefragt“ oder „Themen A - Z“</a:t>
            </a:r>
          </a:p>
          <a:p>
            <a:endParaRPr lang="de-DE" dirty="0"/>
          </a:p>
        </p:txBody>
      </p:sp>
    </p:spTree>
    <p:extLst>
      <p:ext uri="{BB962C8B-B14F-4D97-AF65-F5344CB8AC3E}">
        <p14:creationId xmlns:p14="http://schemas.microsoft.com/office/powerpoint/2010/main" val="72989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048000" y="1874729"/>
            <a:ext cx="6096000" cy="3108543"/>
          </a:xfrm>
          <a:prstGeom prst="rect">
            <a:avLst/>
          </a:prstGeom>
        </p:spPr>
        <p:txBody>
          <a:bodyPr>
            <a:spAutoFit/>
          </a:bodyPr>
          <a:lstStyle/>
          <a:p>
            <a:r>
              <a:rPr lang="de-DE" sz="2800" b="1" dirty="0">
                <a:solidFill>
                  <a:srgbClr val="0070C0"/>
                </a:solidFill>
              </a:rPr>
              <a:t>Sämtliche Inhalte begründen weder einen Anspruch auf Aktualität und Vollständigkeit noch einen Anspruch auf eine Rechtsverpflichtung sondern dienen allein zur allgemeinen und grundsätzlichen Information.        </a:t>
            </a:r>
          </a:p>
          <a:p>
            <a:r>
              <a:rPr lang="de-DE" sz="2800" dirty="0">
                <a:solidFill>
                  <a:srgbClr val="0070C0"/>
                </a:solidFill>
              </a:rPr>
              <a:t>PB, </a:t>
            </a:r>
            <a:r>
              <a:rPr lang="de-DE" sz="2800">
                <a:solidFill>
                  <a:srgbClr val="0070C0"/>
                </a:solidFill>
              </a:rPr>
              <a:t>im Januar 2025 </a:t>
            </a:r>
            <a:r>
              <a:rPr lang="de-DE" sz="1200">
                <a:solidFill>
                  <a:srgbClr val="0070C0"/>
                </a:solidFill>
              </a:rPr>
              <a:t>(6.103</a:t>
            </a:r>
            <a:r>
              <a:rPr lang="de-DE" sz="1200" dirty="0">
                <a:solidFill>
                  <a:srgbClr val="0070C0"/>
                </a:solidFill>
              </a:rPr>
              <a:t>, M.G.)</a:t>
            </a:r>
            <a:endParaRPr lang="de-DE" sz="1200" dirty="0"/>
          </a:p>
        </p:txBody>
      </p:sp>
    </p:spTree>
    <p:extLst>
      <p:ext uri="{BB962C8B-B14F-4D97-AF65-F5344CB8AC3E}">
        <p14:creationId xmlns:p14="http://schemas.microsoft.com/office/powerpoint/2010/main" val="162217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Organisatorische Eingliederung im EGV</a:t>
            </a:r>
          </a:p>
        </p:txBody>
      </p:sp>
      <p:sp>
        <p:nvSpPr>
          <p:cNvPr id="3" name="Inhaltsplatzhalter 2"/>
          <p:cNvSpPr>
            <a:spLocks noGrp="1"/>
          </p:cNvSpPr>
          <p:nvPr>
            <p:ph idx="1"/>
          </p:nvPr>
        </p:nvSpPr>
        <p:spPr/>
        <p:txBody>
          <a:bodyPr/>
          <a:lstStyle/>
          <a:p>
            <a:pPr marL="0" indent="0">
              <a:buNone/>
            </a:pPr>
            <a:r>
              <a:rPr lang="de-DE" sz="3200" b="1" dirty="0"/>
              <a:t>Bereich Finanzen</a:t>
            </a:r>
          </a:p>
          <a:p>
            <a:pPr lvl="1"/>
            <a:r>
              <a:rPr lang="de-DE" sz="3000" b="1" dirty="0"/>
              <a:t>Abteilung 6.1 Kirchengemeinden, Kindertageseinrichtungen</a:t>
            </a:r>
            <a:r>
              <a:rPr lang="de-DE" sz="3000" dirty="0"/>
              <a:t> </a:t>
            </a:r>
            <a:r>
              <a:rPr lang="de-DE" dirty="0"/>
              <a:t>(Leitung Raimund Eilebrecht)</a:t>
            </a:r>
          </a:p>
          <a:p>
            <a:pPr lvl="2">
              <a:buFont typeface="Wingdings" panose="05000000000000000000" pitchFamily="2" charset="2"/>
              <a:buChar char="Ø"/>
            </a:pPr>
            <a:r>
              <a:rPr lang="de-DE" sz="2400" dirty="0"/>
              <a:t>Team Etat- und Rechnungswesen – 6.101 (</a:t>
            </a:r>
            <a:r>
              <a:rPr lang="de-DE" sz="2400" dirty="0" err="1"/>
              <a:t>Ltg</a:t>
            </a:r>
            <a:r>
              <a:rPr lang="de-DE" sz="2400" dirty="0"/>
              <a:t>. Stefanie </a:t>
            </a:r>
            <a:r>
              <a:rPr lang="de-DE" sz="2400" dirty="0" err="1"/>
              <a:t>Müting</a:t>
            </a:r>
            <a:r>
              <a:rPr lang="de-DE" sz="2400" dirty="0"/>
              <a:t>)</a:t>
            </a:r>
          </a:p>
          <a:p>
            <a:pPr lvl="2">
              <a:buFont typeface="Wingdings" panose="05000000000000000000" pitchFamily="2" charset="2"/>
              <a:buChar char="Ø"/>
            </a:pPr>
            <a:r>
              <a:rPr lang="de-DE" sz="2400" dirty="0"/>
              <a:t>Team Baufinanzierung – 6.102 (</a:t>
            </a:r>
            <a:r>
              <a:rPr lang="de-DE" sz="2400" dirty="0" err="1"/>
              <a:t>Ltg</a:t>
            </a:r>
            <a:r>
              <a:rPr lang="de-DE" sz="2400" dirty="0"/>
              <a:t>. Niklas </a:t>
            </a:r>
            <a:r>
              <a:rPr lang="de-DE" sz="2400" dirty="0" err="1"/>
              <a:t>Zumdick</a:t>
            </a:r>
            <a:r>
              <a:rPr lang="de-DE" sz="2400" dirty="0"/>
              <a:t>)</a:t>
            </a:r>
          </a:p>
          <a:p>
            <a:pPr lvl="2">
              <a:buFont typeface="Wingdings" panose="05000000000000000000" pitchFamily="2" charset="2"/>
              <a:buChar char="Ø"/>
            </a:pPr>
            <a:r>
              <a:rPr lang="de-DE" sz="2400" b="1" dirty="0"/>
              <a:t>Team Liegenschaften </a:t>
            </a:r>
            <a:r>
              <a:rPr lang="de-DE" sz="2400" dirty="0"/>
              <a:t>– 6.103 (</a:t>
            </a:r>
            <a:r>
              <a:rPr lang="de-DE" sz="2400" dirty="0" err="1"/>
              <a:t>Ltg</a:t>
            </a:r>
            <a:r>
              <a:rPr lang="de-DE" sz="2400" dirty="0"/>
              <a:t>. Michael Gerlach)</a:t>
            </a:r>
          </a:p>
          <a:p>
            <a:pPr lvl="2">
              <a:buFont typeface="Wingdings" panose="05000000000000000000" pitchFamily="2" charset="2"/>
              <a:buChar char="Ø"/>
            </a:pPr>
            <a:r>
              <a:rPr lang="de-DE" sz="2400" dirty="0"/>
              <a:t>Team Kindertageseinrichtungen – 6.104 (</a:t>
            </a:r>
            <a:r>
              <a:rPr lang="de-DE" sz="2400" dirty="0" err="1"/>
              <a:t>Ltg</a:t>
            </a:r>
            <a:r>
              <a:rPr lang="de-DE" sz="2400" dirty="0"/>
              <a:t>. Thomas </a:t>
            </a:r>
            <a:r>
              <a:rPr lang="de-DE" sz="2400" dirty="0" err="1"/>
              <a:t>Hänsdicke</a:t>
            </a:r>
            <a:r>
              <a:rPr lang="de-DE" sz="2400" dirty="0"/>
              <a:t>)</a:t>
            </a:r>
          </a:p>
          <a:p>
            <a:pPr marL="914400" lvl="2" indent="0">
              <a:buNone/>
            </a:pPr>
            <a:endParaRPr lang="de-DE" sz="2400" dirty="0"/>
          </a:p>
          <a:p>
            <a:pPr marL="914400" lvl="2" indent="0">
              <a:buNone/>
            </a:pPr>
            <a:r>
              <a:rPr lang="de-DE" sz="2400" dirty="0"/>
              <a:t>&gt;&gt; Trennung vom Bereich zentrale Liegenschaften (6.203) seit Mai/2014</a:t>
            </a:r>
          </a:p>
          <a:p>
            <a:pPr lvl="2"/>
            <a:endParaRPr lang="de-DE" dirty="0"/>
          </a:p>
        </p:txBody>
      </p:sp>
    </p:spTree>
    <p:extLst>
      <p:ext uri="{BB962C8B-B14F-4D97-AF65-F5344CB8AC3E}">
        <p14:creationId xmlns:p14="http://schemas.microsoft.com/office/powerpoint/2010/main" val="2433829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Liegenschaften 6.103 - Ansprechpartner</a:t>
            </a:r>
          </a:p>
        </p:txBody>
      </p:sp>
      <p:sp>
        <p:nvSpPr>
          <p:cNvPr id="3" name="Inhaltsplatzhalter 2"/>
          <p:cNvSpPr>
            <a:spLocks noGrp="1"/>
          </p:cNvSpPr>
          <p:nvPr>
            <p:ph idx="1"/>
          </p:nvPr>
        </p:nvSpPr>
        <p:spPr/>
        <p:txBody>
          <a:bodyPr>
            <a:normAutofit fontScale="77500" lnSpcReduction="20000"/>
          </a:bodyPr>
          <a:lstStyle/>
          <a:p>
            <a:pPr marL="0" indent="0">
              <a:buNone/>
            </a:pPr>
            <a:r>
              <a:rPr lang="de-DE" sz="3200" b="1" dirty="0"/>
              <a:t>Leitung / Sachbearbeitung</a:t>
            </a:r>
          </a:p>
          <a:p>
            <a:pPr lvl="1">
              <a:buFont typeface="Wingdings" panose="05000000000000000000" pitchFamily="2" charset="2"/>
              <a:buChar char="Ø"/>
            </a:pPr>
            <a:r>
              <a:rPr lang="de-DE" sz="2800" b="1" dirty="0"/>
              <a:t> Michael Gerlach</a:t>
            </a:r>
          </a:p>
          <a:p>
            <a:pPr lvl="2">
              <a:buFont typeface="Wingdings" panose="05000000000000000000" pitchFamily="2" charset="2"/>
              <a:buChar char="§"/>
            </a:pPr>
            <a:r>
              <a:rPr lang="de-DE" sz="2800" dirty="0"/>
              <a:t>Durchwahl 125-1331</a:t>
            </a:r>
          </a:p>
          <a:p>
            <a:pPr lvl="2">
              <a:buFont typeface="Wingdings" panose="05000000000000000000" pitchFamily="2" charset="2"/>
              <a:buChar char="§"/>
            </a:pPr>
            <a:r>
              <a:rPr lang="de-DE" sz="2800" dirty="0"/>
              <a:t>E-Mail: michael.gerlach@erzbistum-paderborn.de</a:t>
            </a:r>
          </a:p>
          <a:p>
            <a:pPr marL="0" indent="0">
              <a:buNone/>
            </a:pPr>
            <a:r>
              <a:rPr lang="de-DE" sz="3200" b="1" dirty="0"/>
              <a:t>Sachbearbeitung</a:t>
            </a:r>
          </a:p>
          <a:p>
            <a:pPr lvl="1">
              <a:buFont typeface="Wingdings" panose="05000000000000000000" pitchFamily="2" charset="2"/>
              <a:buChar char="Ø"/>
            </a:pPr>
            <a:r>
              <a:rPr lang="de-DE" sz="2800" b="1" dirty="0"/>
              <a:t>Uta </a:t>
            </a:r>
            <a:r>
              <a:rPr lang="de-DE" sz="2800" b="1" dirty="0" err="1"/>
              <a:t>Horstschäfer</a:t>
            </a:r>
            <a:endParaRPr lang="de-DE" sz="2800" b="1" dirty="0"/>
          </a:p>
          <a:p>
            <a:pPr lvl="2">
              <a:buFont typeface="Wingdings" panose="05000000000000000000" pitchFamily="2" charset="2"/>
              <a:buChar char="§"/>
            </a:pPr>
            <a:r>
              <a:rPr lang="de-DE" sz="2800" dirty="0"/>
              <a:t>Durchwahl 125-1439</a:t>
            </a:r>
          </a:p>
          <a:p>
            <a:pPr lvl="2">
              <a:buFont typeface="Wingdings" panose="05000000000000000000" pitchFamily="2" charset="2"/>
              <a:buChar char="§"/>
            </a:pPr>
            <a:r>
              <a:rPr lang="de-DE" sz="2800" dirty="0"/>
              <a:t>E-Mail: uta.horstschaefer@erzbistum-paderborn.de</a:t>
            </a:r>
          </a:p>
          <a:p>
            <a:pPr lvl="1">
              <a:buFont typeface="Wingdings" panose="05000000000000000000" pitchFamily="2" charset="2"/>
              <a:buChar char="Ø"/>
            </a:pPr>
            <a:r>
              <a:rPr lang="de-DE" sz="2800" b="1" dirty="0"/>
              <a:t>Sara </a:t>
            </a:r>
            <a:r>
              <a:rPr lang="de-DE" sz="2800" b="1" dirty="0" err="1"/>
              <a:t>Hardes</a:t>
            </a:r>
            <a:endParaRPr lang="de-DE" sz="2800" b="1" dirty="0"/>
          </a:p>
          <a:p>
            <a:pPr lvl="2">
              <a:buFont typeface="Wingdings" panose="05000000000000000000" pitchFamily="2" charset="2"/>
              <a:buChar char="§"/>
            </a:pPr>
            <a:r>
              <a:rPr lang="de-DE" sz="2800" dirty="0"/>
              <a:t>Durchwahl: 125-1645</a:t>
            </a:r>
          </a:p>
          <a:p>
            <a:pPr lvl="2">
              <a:buFont typeface="Wingdings" panose="05000000000000000000" pitchFamily="2" charset="2"/>
              <a:buChar char="§"/>
            </a:pPr>
            <a:r>
              <a:rPr lang="de-DE" sz="2800" dirty="0"/>
              <a:t>E-Mail: sara.hardes@erzbistum-paderborn.de</a:t>
            </a:r>
          </a:p>
          <a:p>
            <a:pPr lvl="1">
              <a:buFont typeface="Wingdings" panose="05000000000000000000" pitchFamily="2" charset="2"/>
              <a:buChar char="Ø"/>
            </a:pPr>
            <a:r>
              <a:rPr lang="de-DE" sz="2800" b="1" dirty="0"/>
              <a:t>Anja Koch</a:t>
            </a:r>
          </a:p>
          <a:p>
            <a:pPr lvl="2">
              <a:buFont typeface="Wingdings" panose="05000000000000000000" pitchFamily="2" charset="2"/>
              <a:buChar char="§"/>
            </a:pPr>
            <a:r>
              <a:rPr lang="de-DE" sz="2800" dirty="0"/>
              <a:t>Durchwahl: 125-1478</a:t>
            </a:r>
          </a:p>
          <a:p>
            <a:pPr lvl="2">
              <a:buFont typeface="Wingdings" panose="05000000000000000000" pitchFamily="2" charset="2"/>
              <a:buChar char="§"/>
            </a:pPr>
            <a:r>
              <a:rPr lang="de-DE" sz="2800" dirty="0"/>
              <a:t>E-Mail: anja.koch@erzbistum-paderborn.de</a:t>
            </a:r>
          </a:p>
        </p:txBody>
      </p:sp>
    </p:spTree>
    <p:extLst>
      <p:ext uri="{BB962C8B-B14F-4D97-AF65-F5344CB8AC3E}">
        <p14:creationId xmlns:p14="http://schemas.microsoft.com/office/powerpoint/2010/main" val="135821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Liegenschaften 6.103 – Aufgaben / Verfahren</a:t>
            </a:r>
          </a:p>
        </p:txBody>
      </p:sp>
      <p:sp>
        <p:nvSpPr>
          <p:cNvPr id="3" name="Inhaltsplatzhalter 2"/>
          <p:cNvSpPr>
            <a:spLocks noGrp="1"/>
          </p:cNvSpPr>
          <p:nvPr>
            <p:ph idx="1"/>
          </p:nvPr>
        </p:nvSpPr>
        <p:spPr/>
        <p:txBody>
          <a:bodyPr>
            <a:normAutofit fontScale="92500" lnSpcReduction="10000"/>
          </a:bodyPr>
          <a:lstStyle/>
          <a:p>
            <a:r>
              <a:rPr lang="de-DE" dirty="0"/>
              <a:t>Bearbeitung bzw. Begleitung von Grundstücksangelegenheiten für Kirchengemeinden und Gemeindeverbände von Antragstellung bis Erteilung der </a:t>
            </a:r>
            <a:r>
              <a:rPr lang="de-DE" dirty="0" err="1"/>
              <a:t>kirchenaufsichtlichen</a:t>
            </a:r>
            <a:r>
              <a:rPr lang="de-DE" dirty="0"/>
              <a:t> Genehmigung bezogen auf genehmigungspflichtige Vorgänge gem. den Richtlinien</a:t>
            </a:r>
          </a:p>
          <a:p>
            <a:r>
              <a:rPr lang="de-DE" sz="2600" dirty="0"/>
              <a:t>Verwaltung der Liegenschaften vor Ort durch KV / GVB / VL</a:t>
            </a:r>
          </a:p>
          <a:p>
            <a:pPr>
              <a:buFont typeface="Wingdings" panose="05000000000000000000" pitchFamily="2" charset="2"/>
              <a:buChar char="Ø"/>
            </a:pPr>
            <a:r>
              <a:rPr lang="de-DE" sz="2600" dirty="0"/>
              <a:t> Funktion als Genehmigungs-/Aufsichtsbehörde und im Übrigen Beraterfunktion und Dienstleister in besonders komplexen Aufgabengebieten (&gt; primär GVB), Gespräche mit </a:t>
            </a:r>
            <a:r>
              <a:rPr lang="de-DE" sz="2600" dirty="0" err="1"/>
              <a:t>KV´s</a:t>
            </a:r>
            <a:r>
              <a:rPr lang="de-DE" sz="2600" dirty="0"/>
              <a:t> zu besonderen Einzelfällen </a:t>
            </a:r>
          </a:p>
          <a:p>
            <a:pPr lvl="1">
              <a:buFont typeface="Symbol" panose="05050102010706020507" pitchFamily="18" charset="2"/>
              <a:buChar char="-"/>
            </a:pPr>
            <a:r>
              <a:rPr lang="de-DE" sz="2200" dirty="0"/>
              <a:t>operative Geschäft läuft vor Ort bzw. bei den Gemeindeverbänden </a:t>
            </a:r>
            <a:r>
              <a:rPr lang="de-DE" sz="2200" i="1" dirty="0"/>
              <a:t>(EGV kann nicht gleichzeitig Verhandlungsführer und Genehmigungsstelle sein – aber Berater)</a:t>
            </a:r>
          </a:p>
          <a:p>
            <a:pPr lvl="1">
              <a:buFont typeface="Symbol" panose="05050102010706020507" pitchFamily="18" charset="2"/>
              <a:buChar char="-"/>
            </a:pPr>
            <a:r>
              <a:rPr lang="de-DE" sz="2200" dirty="0"/>
              <a:t>Austausch / Schriftwechsel i. d. R. über die Gemeindeverbände</a:t>
            </a:r>
          </a:p>
          <a:p>
            <a:pPr lvl="1">
              <a:buFont typeface="Symbol" panose="05050102010706020507" pitchFamily="18" charset="2"/>
              <a:buChar char="-"/>
            </a:pPr>
            <a:r>
              <a:rPr lang="de-DE" sz="2200" dirty="0"/>
              <a:t>Interne Abstimmungen mit anderen OE im Einzelfall, soweit notwendig (z. B. Bauamt, Baufinanz, Etat, Rechtsamt, pastorales Personal, Pastorale Dienste….)</a:t>
            </a:r>
          </a:p>
        </p:txBody>
      </p:sp>
    </p:spTree>
    <p:extLst>
      <p:ext uri="{BB962C8B-B14F-4D97-AF65-F5344CB8AC3E}">
        <p14:creationId xmlns:p14="http://schemas.microsoft.com/office/powerpoint/2010/main" val="2804046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Arten von Liegenschaften</a:t>
            </a:r>
          </a:p>
        </p:txBody>
      </p:sp>
      <p:sp>
        <p:nvSpPr>
          <p:cNvPr id="3" name="Inhaltsplatzhalter 2"/>
          <p:cNvSpPr>
            <a:spLocks noGrp="1"/>
          </p:cNvSpPr>
          <p:nvPr>
            <p:ph sz="half" idx="1"/>
          </p:nvPr>
        </p:nvSpPr>
        <p:spPr/>
        <p:txBody>
          <a:bodyPr>
            <a:normAutofit fontScale="92500" lnSpcReduction="10000"/>
          </a:bodyPr>
          <a:lstStyle/>
          <a:p>
            <a:r>
              <a:rPr lang="de-DE" dirty="0"/>
              <a:t>Kirchen, Kapellen</a:t>
            </a:r>
          </a:p>
          <a:p>
            <a:r>
              <a:rPr lang="de-DE" dirty="0"/>
              <a:t>Pfarrheime, Jugendheime</a:t>
            </a:r>
          </a:p>
          <a:p>
            <a:r>
              <a:rPr lang="de-DE" dirty="0"/>
              <a:t>Pfarrhäuser, </a:t>
            </a:r>
            <a:r>
              <a:rPr lang="de-DE" dirty="0" err="1"/>
              <a:t>Vikarien</a:t>
            </a:r>
            <a:endParaRPr lang="de-DE" dirty="0"/>
          </a:p>
          <a:p>
            <a:r>
              <a:rPr lang="de-DE" dirty="0"/>
              <a:t>Kindergärten</a:t>
            </a:r>
          </a:p>
          <a:p>
            <a:r>
              <a:rPr lang="de-DE" dirty="0"/>
              <a:t>HOT, KOT, TOT</a:t>
            </a:r>
          </a:p>
          <a:p>
            <a:r>
              <a:rPr lang="de-DE" dirty="0"/>
              <a:t>Mietobjekte</a:t>
            </a:r>
          </a:p>
          <a:p>
            <a:r>
              <a:rPr lang="de-DE" dirty="0"/>
              <a:t>Soziale Einrichtungen </a:t>
            </a:r>
            <a:r>
              <a:rPr lang="de-DE" sz="2200" dirty="0"/>
              <a:t>(z. B. Seniorenheime)</a:t>
            </a:r>
          </a:p>
          <a:p>
            <a:r>
              <a:rPr lang="de-DE" dirty="0"/>
              <a:t>Erbbaurechte</a:t>
            </a:r>
          </a:p>
          <a:p>
            <a:r>
              <a:rPr lang="de-DE" dirty="0"/>
              <a:t>Garagen……</a:t>
            </a:r>
          </a:p>
          <a:p>
            <a:endParaRPr lang="de-DE" dirty="0"/>
          </a:p>
        </p:txBody>
      </p:sp>
      <p:sp>
        <p:nvSpPr>
          <p:cNvPr id="4" name="Inhaltsplatzhalter 3"/>
          <p:cNvSpPr>
            <a:spLocks noGrp="1"/>
          </p:cNvSpPr>
          <p:nvPr>
            <p:ph sz="half" idx="2"/>
          </p:nvPr>
        </p:nvSpPr>
        <p:spPr/>
        <p:txBody>
          <a:bodyPr>
            <a:normAutofit fontScale="92500" lnSpcReduction="10000"/>
          </a:bodyPr>
          <a:lstStyle/>
          <a:p>
            <a:pPr>
              <a:buFont typeface="Wingdings" panose="05000000000000000000" pitchFamily="2" charset="2"/>
              <a:buChar char="Ø"/>
            </a:pPr>
            <a:r>
              <a:rPr lang="de-DE" dirty="0"/>
              <a:t> ca. 3.500 Gebäude </a:t>
            </a:r>
            <a:r>
              <a:rPr lang="de-DE" sz="2200" dirty="0"/>
              <a:t>(Stand 2015)</a:t>
            </a:r>
          </a:p>
          <a:p>
            <a:pPr lvl="1">
              <a:buFont typeface="Courier New" panose="02070309020205020404" pitchFamily="49" charset="0"/>
              <a:buChar char="o"/>
            </a:pPr>
            <a:r>
              <a:rPr lang="de-DE" dirty="0"/>
              <a:t>Betriebsnotwendig </a:t>
            </a:r>
            <a:r>
              <a:rPr lang="de-DE" sz="2200" dirty="0"/>
              <a:t>(vorrangig dienstliche Nutzung)</a:t>
            </a:r>
          </a:p>
          <a:p>
            <a:pPr lvl="1">
              <a:buFont typeface="Courier New" panose="02070309020205020404" pitchFamily="49" charset="0"/>
              <a:buChar char="o"/>
            </a:pPr>
            <a:r>
              <a:rPr lang="de-DE" dirty="0"/>
              <a:t>Nicht betriebsnotwendig </a:t>
            </a:r>
            <a:r>
              <a:rPr lang="de-DE" sz="2200" dirty="0"/>
              <a:t>(i. d. R. Mietobjekte -&gt; Verkauf/Abbruch)</a:t>
            </a:r>
          </a:p>
          <a:p>
            <a:pPr>
              <a:buFont typeface="Wingdings" panose="05000000000000000000" pitchFamily="2" charset="2"/>
              <a:buChar char="Ø"/>
            </a:pPr>
            <a:r>
              <a:rPr lang="de-DE" dirty="0"/>
              <a:t> große Anzahl unbebauter </a:t>
            </a:r>
          </a:p>
          <a:p>
            <a:pPr marL="0" indent="0">
              <a:buNone/>
            </a:pPr>
            <a:r>
              <a:rPr lang="de-DE" dirty="0"/>
              <a:t>    Grundstücke (incl. Wald)</a:t>
            </a:r>
          </a:p>
          <a:p>
            <a:pPr marL="0" indent="0">
              <a:buNone/>
            </a:pPr>
            <a:endParaRPr lang="de-DE" dirty="0"/>
          </a:p>
          <a:p>
            <a:pPr lvl="1">
              <a:buFont typeface="Courier New" panose="02070309020205020404" pitchFamily="49" charset="0"/>
              <a:buChar char="o"/>
            </a:pPr>
            <a:endParaRPr lang="de-DE" dirty="0"/>
          </a:p>
        </p:txBody>
      </p:sp>
    </p:spTree>
    <p:extLst>
      <p:ext uri="{BB962C8B-B14F-4D97-AF65-F5344CB8AC3E}">
        <p14:creationId xmlns:p14="http://schemas.microsoft.com/office/powerpoint/2010/main" val="3500480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Themenbereich Liegenschaften (Auszug)</a:t>
            </a:r>
          </a:p>
        </p:txBody>
      </p:sp>
      <p:sp>
        <p:nvSpPr>
          <p:cNvPr id="3" name="Inhaltsplatzhalter 2"/>
          <p:cNvSpPr>
            <a:spLocks noGrp="1"/>
          </p:cNvSpPr>
          <p:nvPr>
            <p:ph sz="half" idx="1"/>
          </p:nvPr>
        </p:nvSpPr>
        <p:spPr/>
        <p:txBody>
          <a:bodyPr>
            <a:normAutofit fontScale="92500" lnSpcReduction="10000"/>
          </a:bodyPr>
          <a:lstStyle/>
          <a:p>
            <a:pPr lvl="0"/>
            <a:r>
              <a:rPr lang="de-DE" dirty="0"/>
              <a:t>Ankauf / Verkauf / Tausch von Grundstücken bzw. Gebäuden</a:t>
            </a:r>
          </a:p>
          <a:p>
            <a:pPr lvl="0"/>
            <a:r>
              <a:rPr lang="de-DE" dirty="0"/>
              <a:t>Mieten / Pachten / Erbbaurechte</a:t>
            </a:r>
          </a:p>
          <a:p>
            <a:pPr lvl="0"/>
            <a:r>
              <a:rPr lang="de-DE" dirty="0"/>
              <a:t>Mietzuschuss pastorales Personal</a:t>
            </a:r>
          </a:p>
          <a:p>
            <a:pPr lvl="0"/>
            <a:r>
              <a:rPr lang="de-DE" dirty="0"/>
              <a:t>Nutzungsverträge, Gestattungsverträge</a:t>
            </a:r>
          </a:p>
          <a:p>
            <a:pPr lvl="0"/>
            <a:r>
              <a:rPr lang="de-DE" dirty="0"/>
              <a:t>Öffentliche-rechtliche Baulasten </a:t>
            </a:r>
            <a:r>
              <a:rPr lang="de-DE" sz="2200" dirty="0"/>
              <a:t>(Abstandsflächenbaulasten, Vereinigungs-</a:t>
            </a:r>
            <a:r>
              <a:rPr lang="de-DE" sz="2200" dirty="0" err="1"/>
              <a:t>baulasten</a:t>
            </a:r>
            <a:r>
              <a:rPr lang="de-DE" sz="2200" dirty="0"/>
              <a:t>, Zuwegungsbaulasten etc.)</a:t>
            </a:r>
          </a:p>
          <a:p>
            <a:pPr lvl="0"/>
            <a:r>
              <a:rPr lang="de-DE" dirty="0"/>
              <a:t>Dienstbarkeiten </a:t>
            </a:r>
            <a:r>
              <a:rPr lang="de-DE" sz="2200" dirty="0"/>
              <a:t>(Wegerechte, Leitungsrechte, Nutzungsunterlassungen….)</a:t>
            </a:r>
          </a:p>
          <a:p>
            <a:endParaRPr lang="de-DE" dirty="0"/>
          </a:p>
        </p:txBody>
      </p:sp>
      <p:sp>
        <p:nvSpPr>
          <p:cNvPr id="4" name="Inhaltsplatzhalter 3"/>
          <p:cNvSpPr>
            <a:spLocks noGrp="1"/>
          </p:cNvSpPr>
          <p:nvPr>
            <p:ph sz="half" idx="2"/>
          </p:nvPr>
        </p:nvSpPr>
        <p:spPr/>
        <p:txBody>
          <a:bodyPr>
            <a:normAutofit fontScale="92500" lnSpcReduction="10000"/>
          </a:bodyPr>
          <a:lstStyle/>
          <a:p>
            <a:pPr lvl="0"/>
            <a:r>
              <a:rPr lang="de-DE" dirty="0"/>
              <a:t>Beitragsangelegenheiten</a:t>
            </a:r>
            <a:endParaRPr lang="de-DE" sz="2200" dirty="0"/>
          </a:p>
          <a:p>
            <a:pPr lvl="0"/>
            <a:r>
              <a:rPr lang="de-DE" dirty="0"/>
              <a:t>Ablösung von Reallasten </a:t>
            </a:r>
          </a:p>
          <a:p>
            <a:pPr lvl="0"/>
            <a:r>
              <a:rPr lang="de-DE" dirty="0"/>
              <a:t>Ablösung von Patronatsbaulasten</a:t>
            </a:r>
          </a:p>
          <a:p>
            <a:pPr lvl="0"/>
            <a:r>
              <a:rPr lang="de-DE" dirty="0"/>
              <a:t>Dienstleister bei Veränderung von kirchengemeindlichen Strukturen </a:t>
            </a:r>
            <a:r>
              <a:rPr lang="de-DE" sz="2200" dirty="0"/>
              <a:t>(Aufhebung/Zuweisung/Fusion von KG -&gt; in Zusammenarbeit mit dem Sekretariat Kirchenrecht, Aufstellung Grundvermögen, Ausweisung der Nutzung für die Finanzämter)</a:t>
            </a:r>
          </a:p>
          <a:p>
            <a:endParaRPr lang="de-DE" dirty="0"/>
          </a:p>
        </p:txBody>
      </p:sp>
    </p:spTree>
    <p:extLst>
      <p:ext uri="{BB962C8B-B14F-4D97-AF65-F5344CB8AC3E}">
        <p14:creationId xmlns:p14="http://schemas.microsoft.com/office/powerpoint/2010/main" val="2111104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Wesentliche Rechtsgrundlagen - I</a:t>
            </a:r>
          </a:p>
        </p:txBody>
      </p:sp>
      <p:sp>
        <p:nvSpPr>
          <p:cNvPr id="3" name="Inhaltsplatzhalter 2"/>
          <p:cNvSpPr>
            <a:spLocks noGrp="1"/>
          </p:cNvSpPr>
          <p:nvPr>
            <p:ph idx="1"/>
          </p:nvPr>
        </p:nvSpPr>
        <p:spPr/>
        <p:txBody>
          <a:bodyPr>
            <a:normAutofit fontScale="92500" lnSpcReduction="20000"/>
          </a:bodyPr>
          <a:lstStyle/>
          <a:p>
            <a:r>
              <a:rPr lang="de-DE" b="1" dirty="0"/>
              <a:t>CIC 1983 – kanonisches Kirchenrecht </a:t>
            </a:r>
            <a:r>
              <a:rPr lang="de-DE" sz="2100" b="1" dirty="0"/>
              <a:t>(z. b. 1254, 1276, 1284, 1291, 1293)</a:t>
            </a:r>
            <a:endParaRPr lang="de-DE" b="1" dirty="0"/>
          </a:p>
          <a:p>
            <a:pPr lvl="0"/>
            <a:r>
              <a:rPr lang="de-DE" b="1" dirty="0"/>
              <a:t>Kirchliches Vermögensverwaltungsgesetz für die Erzdiözese Paderborn (KVVG)</a:t>
            </a:r>
          </a:p>
          <a:p>
            <a:pPr lvl="1"/>
            <a:r>
              <a:rPr lang="de-DE" dirty="0"/>
              <a:t>KV verwaltet das Vermögen </a:t>
            </a:r>
            <a:r>
              <a:rPr lang="de-DE" b="1" dirty="0"/>
              <a:t>in</a:t>
            </a:r>
            <a:r>
              <a:rPr lang="de-DE" dirty="0"/>
              <a:t> der Kirchengemeinde </a:t>
            </a:r>
            <a:r>
              <a:rPr lang="de-DE" sz="1900" dirty="0"/>
              <a:t>(s. a. „</a:t>
            </a:r>
            <a:r>
              <a:rPr lang="de-DE" sz="1900" dirty="0" err="1"/>
              <a:t>Bauschke</a:t>
            </a:r>
            <a:r>
              <a:rPr lang="de-DE" sz="1900" dirty="0"/>
              <a:t>“)</a:t>
            </a:r>
          </a:p>
          <a:p>
            <a:pPr lvl="2"/>
            <a:r>
              <a:rPr lang="de-DE" dirty="0"/>
              <a:t>Unterschiedliche Vermögensträger (u. a. Stellenvermögen)</a:t>
            </a:r>
          </a:p>
          <a:p>
            <a:pPr lvl="2"/>
            <a:r>
              <a:rPr lang="de-DE" dirty="0"/>
              <a:t>Kirchliche </a:t>
            </a:r>
            <a:r>
              <a:rPr lang="de-DE" dirty="0" err="1"/>
              <a:t>Institutentheorie</a:t>
            </a:r>
            <a:r>
              <a:rPr lang="de-DE" dirty="0"/>
              <a:t> </a:t>
            </a:r>
            <a:r>
              <a:rPr lang="de-DE" sz="1700" dirty="0"/>
              <a:t>(s. Sammlung d. Rechts E.2.15 - 4. Auflage - bzw. KA 1968, Stück 91, Nr. 199)</a:t>
            </a:r>
          </a:p>
          <a:p>
            <a:pPr lvl="3"/>
            <a:r>
              <a:rPr lang="de-DE" dirty="0"/>
              <a:t>Bei Pfarr-/</a:t>
            </a:r>
            <a:r>
              <a:rPr lang="de-DE" dirty="0" err="1"/>
              <a:t>Pastoratsvermögen</a:t>
            </a:r>
            <a:r>
              <a:rPr lang="de-DE" dirty="0"/>
              <a:t>, </a:t>
            </a:r>
            <a:r>
              <a:rPr lang="de-DE" dirty="0" err="1"/>
              <a:t>Vikarievermögen</a:t>
            </a:r>
            <a:r>
              <a:rPr lang="de-DE" dirty="0"/>
              <a:t>, Küstervermögen, Kaplaneivermögen, Kirchenvermögen (Fabrikvermögen) handelt es sich auch nach weltlichem Recht um selbständige Rechtspersönlichkeiten in der Rechtsform der Körperschaft des öffentlichen Rechts</a:t>
            </a:r>
          </a:p>
          <a:p>
            <a:pPr lvl="3"/>
            <a:r>
              <a:rPr lang="de-DE" dirty="0"/>
              <a:t>Historisch begründet, da es Kirchengemeinden und Kirchenvorstände und Kirchenvertretungen erst seit 1875 bzw. seit dem VVG gibt. Vorher waren KG nur ein bloßer Zusammenschluss von Gläubigen ohne Rechtspersönlichkeit. Die sachlichen Mittel wurden durch stiftungsähnliche Fonds zur Verfügung gestellt</a:t>
            </a:r>
          </a:p>
          <a:p>
            <a:pPr lvl="3"/>
            <a:r>
              <a:rPr lang="de-DE" dirty="0"/>
              <a:t>Achtung: Sozialfonds/Armenfonds o. Ä. ist nur ein ausgegliederter Teil eines selbständigen Vermögens und somit nicht rechtlich selbständig (Zweckvermögen, Satzung)</a:t>
            </a:r>
          </a:p>
          <a:p>
            <a:pPr lvl="1"/>
            <a:r>
              <a:rPr lang="de-DE" b="1" dirty="0"/>
              <a:t>KV erarbeitet KV-Beschluss / Genehmigungserfordernis -&gt;  Geschäftsanweisung</a:t>
            </a:r>
          </a:p>
          <a:p>
            <a:endParaRPr lang="de-DE" dirty="0"/>
          </a:p>
          <a:p>
            <a:endParaRPr lang="de-DE" dirty="0"/>
          </a:p>
        </p:txBody>
      </p:sp>
    </p:spTree>
    <p:extLst>
      <p:ext uri="{BB962C8B-B14F-4D97-AF65-F5344CB8AC3E}">
        <p14:creationId xmlns:p14="http://schemas.microsoft.com/office/powerpoint/2010/main" val="30823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70C0"/>
                </a:solidFill>
              </a:rPr>
              <a:t>Wesentliche Rechtsgrundlagen - II</a:t>
            </a:r>
          </a:p>
        </p:txBody>
      </p:sp>
      <p:sp>
        <p:nvSpPr>
          <p:cNvPr id="3" name="Inhaltsplatzhalter 2"/>
          <p:cNvSpPr>
            <a:spLocks noGrp="1"/>
          </p:cNvSpPr>
          <p:nvPr>
            <p:ph idx="1"/>
          </p:nvPr>
        </p:nvSpPr>
        <p:spPr/>
        <p:txBody>
          <a:bodyPr>
            <a:normAutofit fontScale="70000" lnSpcReduction="20000"/>
          </a:bodyPr>
          <a:lstStyle/>
          <a:p>
            <a:pPr lvl="0"/>
            <a:r>
              <a:rPr lang="de-DE" b="1" dirty="0"/>
              <a:t>Geschäftsanweisung über die Verwaltung des Vermögens in den Kirchengemeinden und Gemeindeverbänden des nordrhein-westfälischen und hessischen Anteils der Erzdiözese Paderborn (vgl. KA 2024, Stück 10, Nr. 131) </a:t>
            </a:r>
            <a:r>
              <a:rPr lang="de-DE" sz="2600" b="1" dirty="0"/>
              <a:t>-&gt; Verbindung zu §22 KVVG</a:t>
            </a:r>
          </a:p>
          <a:p>
            <a:pPr lvl="1"/>
            <a:r>
              <a:rPr lang="de-DE" dirty="0"/>
              <a:t>Artikel 1 §1 Abs. 1 a) und c) Nr. 1 a), b), c), p), q), §2, §3</a:t>
            </a:r>
          </a:p>
          <a:p>
            <a:pPr lvl="1"/>
            <a:r>
              <a:rPr lang="de-DE" dirty="0"/>
              <a:t>Artikel 3</a:t>
            </a:r>
          </a:p>
          <a:p>
            <a:endParaRPr lang="de-DE" sz="2000" dirty="0"/>
          </a:p>
          <a:p>
            <a:pPr lvl="0"/>
            <a:r>
              <a:rPr lang="de-DE" b="1" dirty="0"/>
              <a:t>Fachspezifische Kirchliche Amtsblätter – </a:t>
            </a:r>
            <a:r>
              <a:rPr lang="de-DE" b="1" dirty="0" err="1"/>
              <a:t>KA´s</a:t>
            </a:r>
            <a:endParaRPr lang="de-DE" b="1" dirty="0"/>
          </a:p>
          <a:p>
            <a:pPr lvl="1"/>
            <a:r>
              <a:rPr lang="de-DE" dirty="0"/>
              <a:t>KA 2018, Stück 12, Nr. 157 – vorzeitige Verlängerung von Erbbaurechten</a:t>
            </a:r>
          </a:p>
          <a:p>
            <a:pPr lvl="1"/>
            <a:r>
              <a:rPr lang="de-DE" dirty="0"/>
              <a:t>KA 2021, Stück 3, Nr. 41 – Anlagerichtlinien</a:t>
            </a:r>
          </a:p>
          <a:p>
            <a:pPr lvl="1"/>
            <a:r>
              <a:rPr lang="de-DE" dirty="0"/>
              <a:t>KA 2021, Stück 11, Nr. 129 – Vergabe von Erbbaurechten</a:t>
            </a:r>
          </a:p>
          <a:p>
            <a:pPr lvl="1"/>
            <a:r>
              <a:rPr lang="de-DE" dirty="0"/>
              <a:t>KA 2021, Stück 11, Nr. 130 – Anmietung und Finanzierung von Dienstwohnungen</a:t>
            </a:r>
          </a:p>
          <a:p>
            <a:pPr lvl="1"/>
            <a:r>
              <a:rPr lang="de-DE" dirty="0"/>
              <a:t>KA 2024, Stück 5, Nr. 72 – Finanzierung von Grundstücksankäufen und Erschließungskostenbeiträgen nach BauGB und Abgaben nach KAG sowie zur Verwendung und Erstattung von Erlösen aus Grundstücksverkäufen (1. Änderung)</a:t>
            </a:r>
          </a:p>
          <a:p>
            <a:pPr lvl="1"/>
            <a:r>
              <a:rPr lang="de-DE" dirty="0"/>
              <a:t>KA 2024, Stück 10, Nr. 135 – Vorausgenehmigungen bei Mieten, Pachten, Erbbaurechten</a:t>
            </a:r>
          </a:p>
          <a:p>
            <a:pPr lvl="1"/>
            <a:endParaRPr lang="de-DE" dirty="0"/>
          </a:p>
          <a:p>
            <a:pPr lvl="0"/>
            <a:r>
              <a:rPr lang="de-DE" b="1" dirty="0"/>
              <a:t>Sammlung des Rechts im Erzbistum Paderborn</a:t>
            </a:r>
          </a:p>
          <a:p>
            <a:endParaRPr lang="de-DE" dirty="0"/>
          </a:p>
        </p:txBody>
      </p:sp>
    </p:spTree>
    <p:extLst>
      <p:ext uri="{BB962C8B-B14F-4D97-AF65-F5344CB8AC3E}">
        <p14:creationId xmlns:p14="http://schemas.microsoft.com/office/powerpoint/2010/main" val="2390471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2739</Words>
  <Application>Microsoft Office PowerPoint</Application>
  <PresentationFormat>Breitbild</PresentationFormat>
  <Paragraphs>213</Paragraphs>
  <Slides>27</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27</vt:i4>
      </vt:variant>
    </vt:vector>
  </HeadingPairs>
  <TitlesOfParts>
    <vt:vector size="34" baseType="lpstr">
      <vt:lpstr>Arial</vt:lpstr>
      <vt:lpstr>Calibri</vt:lpstr>
      <vt:lpstr>Calibri Light</vt:lpstr>
      <vt:lpstr>Courier New</vt:lpstr>
      <vt:lpstr>Symbol</vt:lpstr>
      <vt:lpstr>Wingdings</vt:lpstr>
      <vt:lpstr>Office Theme</vt:lpstr>
      <vt:lpstr>PowerPoint-Präsentation</vt:lpstr>
      <vt:lpstr>Themen (-auszug) – Bereich Liegenschaften</vt:lpstr>
      <vt:lpstr>Organisatorische Eingliederung im EGV</vt:lpstr>
      <vt:lpstr>Liegenschaften 6.103 - Ansprechpartner</vt:lpstr>
      <vt:lpstr>Liegenschaften 6.103 – Aufgaben / Verfahren</vt:lpstr>
      <vt:lpstr>Arten von Liegenschaften</vt:lpstr>
      <vt:lpstr>Themenbereich Liegenschaften (Auszug)</vt:lpstr>
      <vt:lpstr>Wesentliche Rechtsgrundlagen - I</vt:lpstr>
      <vt:lpstr>Wesentliche Rechtsgrundlagen - II</vt:lpstr>
      <vt:lpstr> allg. Anspruch / Voraussetzung</vt:lpstr>
      <vt:lpstr>Verkauf von Grundstücken / Gebäuden - I</vt:lpstr>
      <vt:lpstr>Verkauf von Grundstücken / Gebäuden - II</vt:lpstr>
      <vt:lpstr>Verkauf von Grundstücken / Gebäuden - III</vt:lpstr>
      <vt:lpstr>Verkauf von Grundstücken / Gebäuden - IV</vt:lpstr>
      <vt:lpstr>Verkauf von Grundstücken / Gebäuden - V</vt:lpstr>
      <vt:lpstr>Das Erbbaurecht - Allgemeines</vt:lpstr>
      <vt:lpstr>Das Erbbaurecht - Allgemeines</vt:lpstr>
      <vt:lpstr>Das Erbbaurecht - Erbbauzins</vt:lpstr>
      <vt:lpstr>Das Erbbaurecht – Zustimmungsvorbehalte I</vt:lpstr>
      <vt:lpstr>Das Erbbaurecht – Zustimmungsvorbehalte II</vt:lpstr>
      <vt:lpstr>Das Erbbaurecht – Zustimmungsvorbehalte III</vt:lpstr>
      <vt:lpstr>Das Erbbaurecht – Heimfall</vt:lpstr>
      <vt:lpstr>Das Erbbaurecht – Zeitablauf</vt:lpstr>
      <vt:lpstr>Das Erbbaurecht – vorzeitige Verlängerung</vt:lpstr>
      <vt:lpstr>Das Erbbaurecht – Verkauf Erbbaugrundstück</vt:lpstr>
      <vt:lpstr>Sonstiges - siehe Verwaltungshandbuch</vt:lpstr>
      <vt:lpstr>PowerPoint-Präsentation</vt:lpstr>
    </vt:vector>
  </TitlesOfParts>
  <Company>Erzbistum Paderborn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Liegenschaften Kirchengemeinden</dc:title>
  <dc:creator>Michael Gerlach</dc:creator>
  <cp:lastModifiedBy>Kathrin Greskoetter</cp:lastModifiedBy>
  <cp:revision>101</cp:revision>
  <cp:lastPrinted>2024-02-29T12:48:44Z</cp:lastPrinted>
  <dcterms:created xsi:type="dcterms:W3CDTF">2018-06-04T08:59:04Z</dcterms:created>
  <dcterms:modified xsi:type="dcterms:W3CDTF">2025-01-30T12:05:13Z</dcterms:modified>
</cp:coreProperties>
</file>