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Lst>
  <p:notesMasterIdLst>
    <p:notesMasterId r:id="rId92"/>
  </p:notesMasterIdLst>
  <p:handoutMasterIdLst>
    <p:handoutMasterId r:id="rId93"/>
  </p:handoutMasterIdLst>
  <p:sldIdLst>
    <p:sldId id="301" r:id="rId3"/>
    <p:sldId id="539" r:id="rId4"/>
    <p:sldId id="522" r:id="rId5"/>
    <p:sldId id="385" r:id="rId6"/>
    <p:sldId id="404" r:id="rId7"/>
    <p:sldId id="389" r:id="rId8"/>
    <p:sldId id="338" r:id="rId9"/>
    <p:sldId id="339" r:id="rId10"/>
    <p:sldId id="609" r:id="rId11"/>
    <p:sldId id="390" r:id="rId12"/>
    <p:sldId id="420" r:id="rId13"/>
    <p:sldId id="470" r:id="rId14"/>
    <p:sldId id="422" r:id="rId15"/>
    <p:sldId id="423" r:id="rId16"/>
    <p:sldId id="424" r:id="rId17"/>
    <p:sldId id="427" r:id="rId18"/>
    <p:sldId id="428" r:id="rId19"/>
    <p:sldId id="540" r:id="rId20"/>
    <p:sldId id="394" r:id="rId21"/>
    <p:sldId id="432" r:id="rId22"/>
    <p:sldId id="595" r:id="rId23"/>
    <p:sldId id="596" r:id="rId24"/>
    <p:sldId id="597" r:id="rId25"/>
    <p:sldId id="598" r:id="rId26"/>
    <p:sldId id="599" r:id="rId27"/>
    <p:sldId id="600" r:id="rId28"/>
    <p:sldId id="604" r:id="rId29"/>
    <p:sldId id="605" r:id="rId30"/>
    <p:sldId id="541" r:id="rId31"/>
    <p:sldId id="562" r:id="rId32"/>
    <p:sldId id="563" r:id="rId33"/>
    <p:sldId id="564" r:id="rId34"/>
    <p:sldId id="565" r:id="rId35"/>
    <p:sldId id="566" r:id="rId36"/>
    <p:sldId id="567" r:id="rId37"/>
    <p:sldId id="568" r:id="rId38"/>
    <p:sldId id="569" r:id="rId39"/>
    <p:sldId id="570" r:id="rId40"/>
    <p:sldId id="571" r:id="rId41"/>
    <p:sldId id="572" r:id="rId42"/>
    <p:sldId id="606" r:id="rId43"/>
    <p:sldId id="573" r:id="rId44"/>
    <p:sldId id="574" r:id="rId45"/>
    <p:sldId id="575" r:id="rId46"/>
    <p:sldId id="576" r:id="rId47"/>
    <p:sldId id="577" r:id="rId48"/>
    <p:sldId id="578" r:id="rId49"/>
    <p:sldId id="579" r:id="rId50"/>
    <p:sldId id="580" r:id="rId51"/>
    <p:sldId id="581" r:id="rId52"/>
    <p:sldId id="582" r:id="rId53"/>
    <p:sldId id="583" r:id="rId54"/>
    <p:sldId id="584" r:id="rId55"/>
    <p:sldId id="585" r:id="rId56"/>
    <p:sldId id="586" r:id="rId57"/>
    <p:sldId id="587" r:id="rId58"/>
    <p:sldId id="588" r:id="rId59"/>
    <p:sldId id="589" r:id="rId60"/>
    <p:sldId id="590" r:id="rId61"/>
    <p:sldId id="591" r:id="rId62"/>
    <p:sldId id="592" r:id="rId63"/>
    <p:sldId id="593" r:id="rId64"/>
    <p:sldId id="607" r:id="rId65"/>
    <p:sldId id="542" r:id="rId66"/>
    <p:sldId id="543" r:id="rId67"/>
    <p:sldId id="552" r:id="rId68"/>
    <p:sldId id="553" r:id="rId69"/>
    <p:sldId id="554" r:id="rId70"/>
    <p:sldId id="555" r:id="rId71"/>
    <p:sldId id="556" r:id="rId72"/>
    <p:sldId id="557" r:id="rId73"/>
    <p:sldId id="558" r:id="rId74"/>
    <p:sldId id="559" r:id="rId75"/>
    <p:sldId id="560" r:id="rId76"/>
    <p:sldId id="561" r:id="rId77"/>
    <p:sldId id="594" r:id="rId78"/>
    <p:sldId id="544" r:id="rId79"/>
    <p:sldId id="610" r:id="rId80"/>
    <p:sldId id="611" r:id="rId81"/>
    <p:sldId id="612" r:id="rId82"/>
    <p:sldId id="545" r:id="rId83"/>
    <p:sldId id="425" r:id="rId84"/>
    <p:sldId id="508" r:id="rId85"/>
    <p:sldId id="608" r:id="rId86"/>
    <p:sldId id="516" r:id="rId87"/>
    <p:sldId id="613" r:id="rId88"/>
    <p:sldId id="546" r:id="rId89"/>
    <p:sldId id="519" r:id="rId90"/>
    <p:sldId id="403" r:id="rId91"/>
  </p:sldIdLst>
  <p:sldSz cx="9144000" cy="6858000" type="screen4x3"/>
  <p:notesSz cx="7099300" cy="10234613"/>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6" userDrawn="1">
          <p15:clr>
            <a:srgbClr val="A4A3A4"/>
          </p15:clr>
        </p15:guide>
        <p15:guide id="2" pos="2789" userDrawn="1">
          <p15:clr>
            <a:srgbClr val="A4A3A4"/>
          </p15:clr>
        </p15:guide>
      </p15:sldGuideLst>
    </p:ext>
    <p:ext uri="{2D200454-40CA-4A62-9FC3-DE9A4176ACB9}">
      <p15:notesGuideLst xmlns:p15="http://schemas.microsoft.com/office/powerpoint/2012/main">
        <p15:guide id="1" orient="horz" pos="3222" userDrawn="1">
          <p15:clr>
            <a:srgbClr val="A4A3A4"/>
          </p15:clr>
        </p15:guide>
        <p15:guide id="2" pos="22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FFFFFF"/>
    <a:srgbClr val="C00000"/>
    <a:srgbClr val="FFFF99"/>
    <a:srgbClr val="003366"/>
    <a:srgbClr val="003399"/>
    <a:srgbClr val="996600"/>
    <a:srgbClr val="FF00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4631" autoAdjust="0"/>
  </p:normalViewPr>
  <p:slideViewPr>
    <p:cSldViewPr showGuides="1">
      <p:cViewPr varScale="1">
        <p:scale>
          <a:sx n="108" d="100"/>
          <a:sy n="108" d="100"/>
        </p:scale>
        <p:origin x="1170" y="96"/>
      </p:cViewPr>
      <p:guideLst>
        <p:guide orient="horz" pos="2886"/>
        <p:guide pos="2789"/>
      </p:guideLst>
    </p:cSldViewPr>
  </p:slideViewPr>
  <p:outlineViewPr>
    <p:cViewPr>
      <p:scale>
        <a:sx n="33" d="100"/>
        <a:sy n="33" d="100"/>
      </p:scale>
      <p:origin x="0" y="-2562"/>
    </p:cViewPr>
  </p:outlineViewPr>
  <p:notesTextViewPr>
    <p:cViewPr>
      <p:scale>
        <a:sx n="1" d="1"/>
        <a:sy n="1" d="1"/>
      </p:scale>
      <p:origin x="0" y="0"/>
    </p:cViewPr>
  </p:notesTextViewPr>
  <p:notesViewPr>
    <p:cSldViewPr showGuides="1">
      <p:cViewPr varScale="1">
        <p:scale>
          <a:sx n="80" d="100"/>
          <a:sy n="80" d="100"/>
        </p:scale>
        <p:origin x="3216" y="96"/>
      </p:cViewPr>
      <p:guideLst>
        <p:guide orient="horz" pos="3222"/>
        <p:guide pos="224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4EB5A6-19D7-4A27-A678-11AAEB134B6F}" type="doc">
      <dgm:prSet loTypeId="urn:microsoft.com/office/officeart/2005/8/layout/hChevron3" loCatId="process" qsTypeId="urn:microsoft.com/office/officeart/2005/8/quickstyle/simple5" qsCatId="simple" csTypeId="urn:microsoft.com/office/officeart/2005/8/colors/accent2_2" csCatId="accent2" phldr="1"/>
      <dgm:spPr/>
    </dgm:pt>
    <dgm:pt modelId="{30705C0E-9F9D-47E5-92A3-F687EA80ED8A}">
      <dgm:prSet phldrT="[Text]" custT="1"/>
      <dgm:spPr/>
      <dgm:t>
        <a:bodyPr/>
        <a:lstStyle/>
        <a:p>
          <a:r>
            <a:rPr lang="de-DE" sz="1600" dirty="0" smtClean="0">
              <a:latin typeface="Arial Black" panose="020B0A04020102020204" pitchFamily="34" charset="0"/>
            </a:rPr>
            <a:t>keine Umsatzsteuer</a:t>
          </a:r>
          <a:endParaRPr lang="de-DE" sz="1600" dirty="0">
            <a:latin typeface="Arial Black" panose="020B0A04020102020204" pitchFamily="34" charset="0"/>
          </a:endParaRPr>
        </a:p>
      </dgm:t>
    </dgm:pt>
    <dgm:pt modelId="{790491C3-ABA6-4DF6-B50B-1E8087DEB4B2}" type="parTrans" cxnId="{0A246179-1CE3-4619-9160-F727CF29FAD6}">
      <dgm:prSet/>
      <dgm:spPr/>
      <dgm:t>
        <a:bodyPr/>
        <a:lstStyle/>
        <a:p>
          <a:endParaRPr lang="de-DE"/>
        </a:p>
      </dgm:t>
    </dgm:pt>
    <dgm:pt modelId="{981CD13F-005A-48FC-9BA8-E932E1B66529}" type="sibTrans" cxnId="{0A246179-1CE3-4619-9160-F727CF29FAD6}">
      <dgm:prSet/>
      <dgm:spPr/>
      <dgm:t>
        <a:bodyPr/>
        <a:lstStyle/>
        <a:p>
          <a:endParaRPr lang="de-DE"/>
        </a:p>
      </dgm:t>
    </dgm:pt>
    <dgm:pt modelId="{8987F5EC-6DB2-45E5-B0C6-61DBB3248F31}">
      <dgm:prSet phldrT="[Text]"/>
      <dgm:spPr/>
      <dgm:t>
        <a:bodyPr/>
        <a:lstStyle/>
        <a:p>
          <a:r>
            <a:rPr lang="de-DE" dirty="0" smtClean="0">
              <a:latin typeface="Arial Black" panose="020B0A04020102020204" pitchFamily="34" charset="0"/>
            </a:rPr>
            <a:t>keine besonderen Aufzeichnungspflichten (für USt)</a:t>
          </a:r>
          <a:endParaRPr lang="de-DE" dirty="0">
            <a:latin typeface="Arial Black" panose="020B0A04020102020204" pitchFamily="34" charset="0"/>
          </a:endParaRPr>
        </a:p>
      </dgm:t>
    </dgm:pt>
    <dgm:pt modelId="{5775069C-A3B5-4AF6-BA7D-8BE2F43C23E1}" type="parTrans" cxnId="{A1B2060D-DAA7-488D-A4BC-ADE5CE85A269}">
      <dgm:prSet/>
      <dgm:spPr/>
      <dgm:t>
        <a:bodyPr/>
        <a:lstStyle/>
        <a:p>
          <a:endParaRPr lang="de-DE"/>
        </a:p>
      </dgm:t>
    </dgm:pt>
    <dgm:pt modelId="{91EE9CC8-3094-4F3E-8F70-52F60E21B255}" type="sibTrans" cxnId="{A1B2060D-DAA7-488D-A4BC-ADE5CE85A269}">
      <dgm:prSet/>
      <dgm:spPr/>
      <dgm:t>
        <a:bodyPr/>
        <a:lstStyle/>
        <a:p>
          <a:endParaRPr lang="de-DE"/>
        </a:p>
      </dgm:t>
    </dgm:pt>
    <dgm:pt modelId="{D04658A2-7159-4D7F-AF14-AF162ACBC3C4}">
      <dgm:prSet phldrT="[Text]" custT="1"/>
      <dgm:spPr/>
      <dgm:t>
        <a:bodyPr/>
        <a:lstStyle/>
        <a:p>
          <a:r>
            <a:rPr lang="de-DE" sz="1400" dirty="0" smtClean="0">
              <a:latin typeface="Arial Black" panose="020B0A04020102020204" pitchFamily="34" charset="0"/>
            </a:rPr>
            <a:t>keine Abgabe von Steuererklärungen</a:t>
          </a:r>
          <a:endParaRPr lang="de-DE" sz="1400" dirty="0">
            <a:latin typeface="Arial Black" panose="020B0A04020102020204" pitchFamily="34" charset="0"/>
          </a:endParaRPr>
        </a:p>
      </dgm:t>
    </dgm:pt>
    <dgm:pt modelId="{C345D102-F80B-415A-8A17-976833A7145F}" type="parTrans" cxnId="{816E5634-4B46-4249-B09E-A9259DF36AB2}">
      <dgm:prSet/>
      <dgm:spPr/>
      <dgm:t>
        <a:bodyPr/>
        <a:lstStyle/>
        <a:p>
          <a:endParaRPr lang="de-DE"/>
        </a:p>
      </dgm:t>
    </dgm:pt>
    <dgm:pt modelId="{FB2DEE36-E401-48BB-8231-40BE8FE93D7B}" type="sibTrans" cxnId="{816E5634-4B46-4249-B09E-A9259DF36AB2}">
      <dgm:prSet/>
      <dgm:spPr/>
      <dgm:t>
        <a:bodyPr/>
        <a:lstStyle/>
        <a:p>
          <a:endParaRPr lang="de-DE"/>
        </a:p>
      </dgm:t>
    </dgm:pt>
    <dgm:pt modelId="{BDA5F351-DFB2-4135-AB43-271EDB3CEEC4}" type="pres">
      <dgm:prSet presAssocID="{594EB5A6-19D7-4A27-A678-11AAEB134B6F}" presName="Name0" presStyleCnt="0">
        <dgm:presLayoutVars>
          <dgm:dir/>
          <dgm:resizeHandles val="exact"/>
        </dgm:presLayoutVars>
      </dgm:prSet>
      <dgm:spPr/>
    </dgm:pt>
    <dgm:pt modelId="{BA5FD03A-A51C-45EF-B8C4-EB06204D3485}" type="pres">
      <dgm:prSet presAssocID="{30705C0E-9F9D-47E5-92A3-F687EA80ED8A}" presName="parTxOnly" presStyleLbl="node1" presStyleIdx="0" presStyleCnt="3" custLinFactX="-19588" custLinFactNeighborX="-100000" custLinFactNeighborY="97501">
        <dgm:presLayoutVars>
          <dgm:bulletEnabled val="1"/>
        </dgm:presLayoutVars>
      </dgm:prSet>
      <dgm:spPr/>
      <dgm:t>
        <a:bodyPr/>
        <a:lstStyle/>
        <a:p>
          <a:endParaRPr lang="de-DE"/>
        </a:p>
      </dgm:t>
    </dgm:pt>
    <dgm:pt modelId="{03A4E309-BE04-4662-8802-F6060CA0CFD3}" type="pres">
      <dgm:prSet presAssocID="{981CD13F-005A-48FC-9BA8-E932E1B66529}" presName="parSpace" presStyleCnt="0"/>
      <dgm:spPr/>
    </dgm:pt>
    <dgm:pt modelId="{086FC57A-E158-4AAA-9F6D-745D806E94B4}" type="pres">
      <dgm:prSet presAssocID="{8987F5EC-6DB2-45E5-B0C6-61DBB3248F31}" presName="parTxOnly" presStyleLbl="node1" presStyleIdx="1" presStyleCnt="3">
        <dgm:presLayoutVars>
          <dgm:bulletEnabled val="1"/>
        </dgm:presLayoutVars>
      </dgm:prSet>
      <dgm:spPr/>
      <dgm:t>
        <a:bodyPr/>
        <a:lstStyle/>
        <a:p>
          <a:endParaRPr lang="de-DE"/>
        </a:p>
      </dgm:t>
    </dgm:pt>
    <dgm:pt modelId="{3ABB78F5-1F38-4CC4-BBBD-AF28F118B48B}" type="pres">
      <dgm:prSet presAssocID="{91EE9CC8-3094-4F3E-8F70-52F60E21B255}" presName="parSpace" presStyleCnt="0"/>
      <dgm:spPr/>
    </dgm:pt>
    <dgm:pt modelId="{87BB634D-929C-488D-8B53-7404A64320F6}" type="pres">
      <dgm:prSet presAssocID="{D04658A2-7159-4D7F-AF14-AF162ACBC3C4}" presName="parTxOnly" presStyleLbl="node1" presStyleIdx="2" presStyleCnt="3">
        <dgm:presLayoutVars>
          <dgm:bulletEnabled val="1"/>
        </dgm:presLayoutVars>
      </dgm:prSet>
      <dgm:spPr/>
      <dgm:t>
        <a:bodyPr/>
        <a:lstStyle/>
        <a:p>
          <a:endParaRPr lang="de-DE"/>
        </a:p>
      </dgm:t>
    </dgm:pt>
  </dgm:ptLst>
  <dgm:cxnLst>
    <dgm:cxn modelId="{1FB09035-E1BB-4FBB-B0C6-42CB40A02550}" type="presOf" srcId="{8987F5EC-6DB2-45E5-B0C6-61DBB3248F31}" destId="{086FC57A-E158-4AAA-9F6D-745D806E94B4}" srcOrd="0" destOrd="0" presId="urn:microsoft.com/office/officeart/2005/8/layout/hChevron3"/>
    <dgm:cxn modelId="{8D684F8E-F0BC-4363-8D9F-C4087C92BDBD}" type="presOf" srcId="{594EB5A6-19D7-4A27-A678-11AAEB134B6F}" destId="{BDA5F351-DFB2-4135-AB43-271EDB3CEEC4}" srcOrd="0" destOrd="0" presId="urn:microsoft.com/office/officeart/2005/8/layout/hChevron3"/>
    <dgm:cxn modelId="{BC132BC1-FE33-4586-9F6E-705DD3A1ABED}" type="presOf" srcId="{30705C0E-9F9D-47E5-92A3-F687EA80ED8A}" destId="{BA5FD03A-A51C-45EF-B8C4-EB06204D3485}" srcOrd="0" destOrd="0" presId="urn:microsoft.com/office/officeart/2005/8/layout/hChevron3"/>
    <dgm:cxn modelId="{0A246179-1CE3-4619-9160-F727CF29FAD6}" srcId="{594EB5A6-19D7-4A27-A678-11AAEB134B6F}" destId="{30705C0E-9F9D-47E5-92A3-F687EA80ED8A}" srcOrd="0" destOrd="0" parTransId="{790491C3-ABA6-4DF6-B50B-1E8087DEB4B2}" sibTransId="{981CD13F-005A-48FC-9BA8-E932E1B66529}"/>
    <dgm:cxn modelId="{816E5634-4B46-4249-B09E-A9259DF36AB2}" srcId="{594EB5A6-19D7-4A27-A678-11AAEB134B6F}" destId="{D04658A2-7159-4D7F-AF14-AF162ACBC3C4}" srcOrd="2" destOrd="0" parTransId="{C345D102-F80B-415A-8A17-976833A7145F}" sibTransId="{FB2DEE36-E401-48BB-8231-40BE8FE93D7B}"/>
    <dgm:cxn modelId="{F7E1C4B5-44FA-4121-A1E8-40B1CA05ACFB}" type="presOf" srcId="{D04658A2-7159-4D7F-AF14-AF162ACBC3C4}" destId="{87BB634D-929C-488D-8B53-7404A64320F6}" srcOrd="0" destOrd="0" presId="urn:microsoft.com/office/officeart/2005/8/layout/hChevron3"/>
    <dgm:cxn modelId="{A1B2060D-DAA7-488D-A4BC-ADE5CE85A269}" srcId="{594EB5A6-19D7-4A27-A678-11AAEB134B6F}" destId="{8987F5EC-6DB2-45E5-B0C6-61DBB3248F31}" srcOrd="1" destOrd="0" parTransId="{5775069C-A3B5-4AF6-BA7D-8BE2F43C23E1}" sibTransId="{91EE9CC8-3094-4F3E-8F70-52F60E21B255}"/>
    <dgm:cxn modelId="{D08B5F3A-37F3-421E-A215-A59825A9248B}" type="presParOf" srcId="{BDA5F351-DFB2-4135-AB43-271EDB3CEEC4}" destId="{BA5FD03A-A51C-45EF-B8C4-EB06204D3485}" srcOrd="0" destOrd="0" presId="urn:microsoft.com/office/officeart/2005/8/layout/hChevron3"/>
    <dgm:cxn modelId="{E074C87D-596D-4194-895C-606E4C9F6E52}" type="presParOf" srcId="{BDA5F351-DFB2-4135-AB43-271EDB3CEEC4}" destId="{03A4E309-BE04-4662-8802-F6060CA0CFD3}" srcOrd="1" destOrd="0" presId="urn:microsoft.com/office/officeart/2005/8/layout/hChevron3"/>
    <dgm:cxn modelId="{C0AABE68-FAAE-411A-9B3E-C89180210FE4}" type="presParOf" srcId="{BDA5F351-DFB2-4135-AB43-271EDB3CEEC4}" destId="{086FC57A-E158-4AAA-9F6D-745D806E94B4}" srcOrd="2" destOrd="0" presId="urn:microsoft.com/office/officeart/2005/8/layout/hChevron3"/>
    <dgm:cxn modelId="{0FCA922C-6403-4DE5-BFC3-C9EA5E599823}" type="presParOf" srcId="{BDA5F351-DFB2-4135-AB43-271EDB3CEEC4}" destId="{3ABB78F5-1F38-4CC4-BBBD-AF28F118B48B}" srcOrd="3" destOrd="0" presId="urn:microsoft.com/office/officeart/2005/8/layout/hChevron3"/>
    <dgm:cxn modelId="{AB32BA7D-511D-421A-8F71-D0F064FC6683}" type="presParOf" srcId="{BDA5F351-DFB2-4135-AB43-271EDB3CEEC4}" destId="{87BB634D-929C-488D-8B53-7404A64320F6}"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4EB5A6-19D7-4A27-A678-11AAEB134B6F}" type="doc">
      <dgm:prSet loTypeId="urn:microsoft.com/office/officeart/2005/8/layout/hChevron3" loCatId="process" qsTypeId="urn:microsoft.com/office/officeart/2005/8/quickstyle/simple5" qsCatId="simple" csTypeId="urn:microsoft.com/office/officeart/2005/8/colors/accent2_2" csCatId="accent2" phldr="1"/>
      <dgm:spPr/>
    </dgm:pt>
    <dgm:pt modelId="{30705C0E-9F9D-47E5-92A3-F687EA80ED8A}">
      <dgm:prSet phldrT="[Text]" custT="1"/>
      <dgm:spPr/>
      <dgm:t>
        <a:bodyPr/>
        <a:lstStyle/>
        <a:p>
          <a:r>
            <a:rPr lang="de-DE" sz="1800" dirty="0" smtClean="0">
              <a:latin typeface="Arial Black" panose="020B0A04020102020204" pitchFamily="34" charset="0"/>
            </a:rPr>
            <a:t>Umsatzsteuerpflicht</a:t>
          </a:r>
          <a:endParaRPr lang="de-DE" sz="1000" dirty="0">
            <a:latin typeface="Arial Black" panose="020B0A04020102020204" pitchFamily="34" charset="0"/>
          </a:endParaRPr>
        </a:p>
      </dgm:t>
    </dgm:pt>
    <dgm:pt modelId="{790491C3-ABA6-4DF6-B50B-1E8087DEB4B2}" type="parTrans" cxnId="{0A246179-1CE3-4619-9160-F727CF29FAD6}">
      <dgm:prSet/>
      <dgm:spPr/>
      <dgm:t>
        <a:bodyPr/>
        <a:lstStyle/>
        <a:p>
          <a:endParaRPr lang="de-DE"/>
        </a:p>
      </dgm:t>
    </dgm:pt>
    <dgm:pt modelId="{981CD13F-005A-48FC-9BA8-E932E1B66529}" type="sibTrans" cxnId="{0A246179-1CE3-4619-9160-F727CF29FAD6}">
      <dgm:prSet/>
      <dgm:spPr/>
      <dgm:t>
        <a:bodyPr/>
        <a:lstStyle/>
        <a:p>
          <a:endParaRPr lang="de-DE"/>
        </a:p>
      </dgm:t>
    </dgm:pt>
    <dgm:pt modelId="{8987F5EC-6DB2-45E5-B0C6-61DBB3248F31}">
      <dgm:prSet phldrT="[Text]"/>
      <dgm:spPr/>
      <dgm:t>
        <a:bodyPr/>
        <a:lstStyle/>
        <a:p>
          <a:r>
            <a:rPr lang="de-DE" dirty="0" smtClean="0">
              <a:latin typeface="Arial Black" panose="020B0A04020102020204" pitchFamily="34" charset="0"/>
            </a:rPr>
            <a:t>- Besondere Aufzeichnungspflichten</a:t>
          </a:r>
          <a:br>
            <a:rPr lang="de-DE" dirty="0" smtClean="0">
              <a:latin typeface="Arial Black" panose="020B0A04020102020204" pitchFamily="34" charset="0"/>
            </a:rPr>
          </a:br>
          <a:r>
            <a:rPr lang="de-DE" dirty="0" smtClean="0">
              <a:latin typeface="Arial Black" panose="020B0A04020102020204" pitchFamily="34" charset="0"/>
            </a:rPr>
            <a:t>- Pflichterfordernisse für Rechnungen und Verträge</a:t>
          </a:r>
          <a:br>
            <a:rPr lang="de-DE" dirty="0" smtClean="0">
              <a:latin typeface="Arial Black" panose="020B0A04020102020204" pitchFamily="34" charset="0"/>
            </a:rPr>
          </a:br>
          <a:r>
            <a:rPr lang="de-DE" dirty="0" smtClean="0">
              <a:latin typeface="Arial Black" panose="020B0A04020102020204" pitchFamily="34" charset="0"/>
            </a:rPr>
            <a:t>- Erfordernisse für Vorsteuerabzug</a:t>
          </a:r>
          <a:br>
            <a:rPr lang="de-DE" dirty="0" smtClean="0">
              <a:latin typeface="Arial Black" panose="020B0A04020102020204" pitchFamily="34" charset="0"/>
            </a:rPr>
          </a:br>
          <a:r>
            <a:rPr lang="de-DE" dirty="0" smtClean="0">
              <a:latin typeface="Arial Black" panose="020B0A04020102020204" pitchFamily="34" charset="0"/>
            </a:rPr>
            <a:t>- …</a:t>
          </a:r>
          <a:endParaRPr lang="de-DE" dirty="0">
            <a:latin typeface="Arial Black" panose="020B0A04020102020204" pitchFamily="34" charset="0"/>
          </a:endParaRPr>
        </a:p>
      </dgm:t>
    </dgm:pt>
    <dgm:pt modelId="{5775069C-A3B5-4AF6-BA7D-8BE2F43C23E1}" type="parTrans" cxnId="{A1B2060D-DAA7-488D-A4BC-ADE5CE85A269}">
      <dgm:prSet/>
      <dgm:spPr/>
      <dgm:t>
        <a:bodyPr/>
        <a:lstStyle/>
        <a:p>
          <a:endParaRPr lang="de-DE"/>
        </a:p>
      </dgm:t>
    </dgm:pt>
    <dgm:pt modelId="{91EE9CC8-3094-4F3E-8F70-52F60E21B255}" type="sibTrans" cxnId="{A1B2060D-DAA7-488D-A4BC-ADE5CE85A269}">
      <dgm:prSet/>
      <dgm:spPr/>
      <dgm:t>
        <a:bodyPr/>
        <a:lstStyle/>
        <a:p>
          <a:endParaRPr lang="de-DE"/>
        </a:p>
      </dgm:t>
    </dgm:pt>
    <dgm:pt modelId="{4D2700FC-DA13-49ED-AFC6-C5E31753068C}">
      <dgm:prSet phldrT="[Text]" custT="1"/>
      <dgm:spPr/>
      <dgm:t>
        <a:bodyPr/>
        <a:lstStyle/>
        <a:p>
          <a:r>
            <a:rPr lang="de-DE" sz="1400" dirty="0" smtClean="0">
              <a:latin typeface="Arial Black" panose="020B0A04020102020204" pitchFamily="34" charset="0"/>
            </a:rPr>
            <a:t>Abgabe von Steuererklärungen </a:t>
          </a:r>
          <a:r>
            <a:rPr lang="de-DE" sz="1200" dirty="0" smtClean="0">
              <a:latin typeface="Arial Black" panose="020B0A04020102020204" pitchFamily="34" charset="0"/>
            </a:rPr>
            <a:t>(Voranmeldungen, Jahreserklärungen)</a:t>
          </a:r>
          <a:endParaRPr lang="de-DE" sz="1200" dirty="0">
            <a:latin typeface="Arial Black" panose="020B0A04020102020204" pitchFamily="34" charset="0"/>
          </a:endParaRPr>
        </a:p>
      </dgm:t>
    </dgm:pt>
    <dgm:pt modelId="{0D5B17DD-ED8E-49F5-ABA4-6FF48128CD5F}" type="parTrans" cxnId="{3486AF75-250D-4F40-B609-ECA8EA613325}">
      <dgm:prSet/>
      <dgm:spPr/>
      <dgm:t>
        <a:bodyPr/>
        <a:lstStyle/>
        <a:p>
          <a:endParaRPr lang="de-DE"/>
        </a:p>
      </dgm:t>
    </dgm:pt>
    <dgm:pt modelId="{436ED5C9-7B7D-47D4-9837-2BC79C9CE985}" type="sibTrans" cxnId="{3486AF75-250D-4F40-B609-ECA8EA613325}">
      <dgm:prSet/>
      <dgm:spPr/>
      <dgm:t>
        <a:bodyPr/>
        <a:lstStyle/>
        <a:p>
          <a:endParaRPr lang="de-DE"/>
        </a:p>
      </dgm:t>
    </dgm:pt>
    <dgm:pt modelId="{BDA5F351-DFB2-4135-AB43-271EDB3CEEC4}" type="pres">
      <dgm:prSet presAssocID="{594EB5A6-19D7-4A27-A678-11AAEB134B6F}" presName="Name0" presStyleCnt="0">
        <dgm:presLayoutVars>
          <dgm:dir/>
          <dgm:resizeHandles val="exact"/>
        </dgm:presLayoutVars>
      </dgm:prSet>
      <dgm:spPr/>
    </dgm:pt>
    <dgm:pt modelId="{BA5FD03A-A51C-45EF-B8C4-EB06204D3485}" type="pres">
      <dgm:prSet presAssocID="{30705C0E-9F9D-47E5-92A3-F687EA80ED8A}" presName="parTxOnly" presStyleLbl="node1" presStyleIdx="0" presStyleCnt="3" custLinFactNeighborX="-572" custLinFactNeighborY="928">
        <dgm:presLayoutVars>
          <dgm:bulletEnabled val="1"/>
        </dgm:presLayoutVars>
      </dgm:prSet>
      <dgm:spPr/>
      <dgm:t>
        <a:bodyPr/>
        <a:lstStyle/>
        <a:p>
          <a:endParaRPr lang="de-DE"/>
        </a:p>
      </dgm:t>
    </dgm:pt>
    <dgm:pt modelId="{03A4E309-BE04-4662-8802-F6060CA0CFD3}" type="pres">
      <dgm:prSet presAssocID="{981CD13F-005A-48FC-9BA8-E932E1B66529}" presName="parSpace" presStyleCnt="0"/>
      <dgm:spPr/>
    </dgm:pt>
    <dgm:pt modelId="{086FC57A-E158-4AAA-9F6D-745D806E94B4}" type="pres">
      <dgm:prSet presAssocID="{8987F5EC-6DB2-45E5-B0C6-61DBB3248F31}" presName="parTxOnly" presStyleLbl="node1" presStyleIdx="1" presStyleCnt="3">
        <dgm:presLayoutVars>
          <dgm:bulletEnabled val="1"/>
        </dgm:presLayoutVars>
      </dgm:prSet>
      <dgm:spPr/>
      <dgm:t>
        <a:bodyPr/>
        <a:lstStyle/>
        <a:p>
          <a:endParaRPr lang="de-DE"/>
        </a:p>
      </dgm:t>
    </dgm:pt>
    <dgm:pt modelId="{3ABB78F5-1F38-4CC4-BBBD-AF28F118B48B}" type="pres">
      <dgm:prSet presAssocID="{91EE9CC8-3094-4F3E-8F70-52F60E21B255}" presName="parSpace" presStyleCnt="0"/>
      <dgm:spPr/>
    </dgm:pt>
    <dgm:pt modelId="{2C7A9744-9E20-4E20-822F-E42A896A461A}" type="pres">
      <dgm:prSet presAssocID="{4D2700FC-DA13-49ED-AFC6-C5E31753068C}" presName="parTxOnly" presStyleLbl="node1" presStyleIdx="2" presStyleCnt="3">
        <dgm:presLayoutVars>
          <dgm:bulletEnabled val="1"/>
        </dgm:presLayoutVars>
      </dgm:prSet>
      <dgm:spPr/>
      <dgm:t>
        <a:bodyPr/>
        <a:lstStyle/>
        <a:p>
          <a:endParaRPr lang="de-DE"/>
        </a:p>
      </dgm:t>
    </dgm:pt>
  </dgm:ptLst>
  <dgm:cxnLst>
    <dgm:cxn modelId="{A7796369-41D6-40A0-849B-58DB620A87F7}" type="presOf" srcId="{594EB5A6-19D7-4A27-A678-11AAEB134B6F}" destId="{BDA5F351-DFB2-4135-AB43-271EDB3CEEC4}" srcOrd="0" destOrd="0" presId="urn:microsoft.com/office/officeart/2005/8/layout/hChevron3"/>
    <dgm:cxn modelId="{DD362CA5-6881-41A1-B50B-0753217A2951}" type="presOf" srcId="{4D2700FC-DA13-49ED-AFC6-C5E31753068C}" destId="{2C7A9744-9E20-4E20-822F-E42A896A461A}" srcOrd="0" destOrd="0" presId="urn:microsoft.com/office/officeart/2005/8/layout/hChevron3"/>
    <dgm:cxn modelId="{3486AF75-250D-4F40-B609-ECA8EA613325}" srcId="{594EB5A6-19D7-4A27-A678-11AAEB134B6F}" destId="{4D2700FC-DA13-49ED-AFC6-C5E31753068C}" srcOrd="2" destOrd="0" parTransId="{0D5B17DD-ED8E-49F5-ABA4-6FF48128CD5F}" sibTransId="{436ED5C9-7B7D-47D4-9837-2BC79C9CE985}"/>
    <dgm:cxn modelId="{AB847FF5-1FB6-4AFD-A0B3-9F3A3AEFF420}" type="presOf" srcId="{8987F5EC-6DB2-45E5-B0C6-61DBB3248F31}" destId="{086FC57A-E158-4AAA-9F6D-745D806E94B4}" srcOrd="0" destOrd="0" presId="urn:microsoft.com/office/officeart/2005/8/layout/hChevron3"/>
    <dgm:cxn modelId="{0A246179-1CE3-4619-9160-F727CF29FAD6}" srcId="{594EB5A6-19D7-4A27-A678-11AAEB134B6F}" destId="{30705C0E-9F9D-47E5-92A3-F687EA80ED8A}" srcOrd="0" destOrd="0" parTransId="{790491C3-ABA6-4DF6-B50B-1E8087DEB4B2}" sibTransId="{981CD13F-005A-48FC-9BA8-E932E1B66529}"/>
    <dgm:cxn modelId="{731CF6A7-DDD5-404C-94E7-3A6E026CDFBE}" type="presOf" srcId="{30705C0E-9F9D-47E5-92A3-F687EA80ED8A}" destId="{BA5FD03A-A51C-45EF-B8C4-EB06204D3485}" srcOrd="0" destOrd="0" presId="urn:microsoft.com/office/officeart/2005/8/layout/hChevron3"/>
    <dgm:cxn modelId="{A1B2060D-DAA7-488D-A4BC-ADE5CE85A269}" srcId="{594EB5A6-19D7-4A27-A678-11AAEB134B6F}" destId="{8987F5EC-6DB2-45E5-B0C6-61DBB3248F31}" srcOrd="1" destOrd="0" parTransId="{5775069C-A3B5-4AF6-BA7D-8BE2F43C23E1}" sibTransId="{91EE9CC8-3094-4F3E-8F70-52F60E21B255}"/>
    <dgm:cxn modelId="{2EAD2513-2A1D-410E-8D0A-51742B458C8F}" type="presParOf" srcId="{BDA5F351-DFB2-4135-AB43-271EDB3CEEC4}" destId="{BA5FD03A-A51C-45EF-B8C4-EB06204D3485}" srcOrd="0" destOrd="0" presId="urn:microsoft.com/office/officeart/2005/8/layout/hChevron3"/>
    <dgm:cxn modelId="{BD82FBAC-0884-4C8C-B35C-7690FA262744}" type="presParOf" srcId="{BDA5F351-DFB2-4135-AB43-271EDB3CEEC4}" destId="{03A4E309-BE04-4662-8802-F6060CA0CFD3}" srcOrd="1" destOrd="0" presId="urn:microsoft.com/office/officeart/2005/8/layout/hChevron3"/>
    <dgm:cxn modelId="{EA7DEF46-585F-4DDC-9AFA-57B80DC25EBB}" type="presParOf" srcId="{BDA5F351-DFB2-4135-AB43-271EDB3CEEC4}" destId="{086FC57A-E158-4AAA-9F6D-745D806E94B4}" srcOrd="2" destOrd="0" presId="urn:microsoft.com/office/officeart/2005/8/layout/hChevron3"/>
    <dgm:cxn modelId="{F1F4C2BC-AF47-45E2-AE34-ACB1E027D6AD}" type="presParOf" srcId="{BDA5F351-DFB2-4135-AB43-271EDB3CEEC4}" destId="{3ABB78F5-1F38-4CC4-BBBD-AF28F118B48B}" srcOrd="3" destOrd="0" presId="urn:microsoft.com/office/officeart/2005/8/layout/hChevron3"/>
    <dgm:cxn modelId="{7E65D66B-5911-4F89-8DFA-08DE5426FE65}" type="presParOf" srcId="{BDA5F351-DFB2-4135-AB43-271EDB3CEEC4}" destId="{2C7A9744-9E20-4E20-822F-E42A896A461A}"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FD03A-A51C-45EF-B8C4-EB06204D3485}">
      <dsp:nvSpPr>
        <dsp:cNvPr id="0" name=""/>
        <dsp:cNvSpPr/>
      </dsp:nvSpPr>
      <dsp:spPr>
        <a:xfrm>
          <a:off x="0" y="0"/>
          <a:ext cx="3265183" cy="956479"/>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de-DE" sz="1600" kern="1200" dirty="0" smtClean="0">
              <a:latin typeface="Arial Black" panose="020B0A04020102020204" pitchFamily="34" charset="0"/>
            </a:rPr>
            <a:t>keine Umsatzsteuer</a:t>
          </a:r>
          <a:endParaRPr lang="de-DE" sz="1600" kern="1200" dirty="0">
            <a:latin typeface="Arial Black" panose="020B0A04020102020204" pitchFamily="34" charset="0"/>
          </a:endParaRPr>
        </a:p>
      </dsp:txBody>
      <dsp:txXfrm>
        <a:off x="0" y="0"/>
        <a:ext cx="3026063" cy="956479"/>
      </dsp:txXfrm>
    </dsp:sp>
    <dsp:sp modelId="{086FC57A-E158-4AAA-9F6D-745D806E94B4}">
      <dsp:nvSpPr>
        <dsp:cNvPr id="0" name=""/>
        <dsp:cNvSpPr/>
      </dsp:nvSpPr>
      <dsp:spPr>
        <a:xfrm>
          <a:off x="2615880" y="0"/>
          <a:ext cx="3265183" cy="956479"/>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de-DE" sz="1300" kern="1200" dirty="0" smtClean="0">
              <a:latin typeface="Arial Black" panose="020B0A04020102020204" pitchFamily="34" charset="0"/>
            </a:rPr>
            <a:t>keine besonderen Aufzeichnungspflichten (für USt)</a:t>
          </a:r>
          <a:endParaRPr lang="de-DE" sz="1300" kern="1200" dirty="0">
            <a:latin typeface="Arial Black" panose="020B0A04020102020204" pitchFamily="34" charset="0"/>
          </a:endParaRPr>
        </a:p>
      </dsp:txBody>
      <dsp:txXfrm>
        <a:off x="3094120" y="0"/>
        <a:ext cx="2308704" cy="956479"/>
      </dsp:txXfrm>
    </dsp:sp>
    <dsp:sp modelId="{87BB634D-929C-488D-8B53-7404A64320F6}">
      <dsp:nvSpPr>
        <dsp:cNvPr id="0" name=""/>
        <dsp:cNvSpPr/>
      </dsp:nvSpPr>
      <dsp:spPr>
        <a:xfrm>
          <a:off x="5228027" y="0"/>
          <a:ext cx="3265183" cy="956479"/>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de-DE" sz="1400" kern="1200" dirty="0" smtClean="0">
              <a:latin typeface="Arial Black" panose="020B0A04020102020204" pitchFamily="34" charset="0"/>
            </a:rPr>
            <a:t>keine Abgabe von Steuererklärungen</a:t>
          </a:r>
          <a:endParaRPr lang="de-DE" sz="1400" kern="1200" dirty="0">
            <a:latin typeface="Arial Black" panose="020B0A04020102020204" pitchFamily="34" charset="0"/>
          </a:endParaRPr>
        </a:p>
      </dsp:txBody>
      <dsp:txXfrm>
        <a:off x="5706267" y="0"/>
        <a:ext cx="2308704" cy="956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FD03A-A51C-45EF-B8C4-EB06204D3485}">
      <dsp:nvSpPr>
        <dsp:cNvPr id="0" name=""/>
        <dsp:cNvSpPr/>
      </dsp:nvSpPr>
      <dsp:spPr>
        <a:xfrm>
          <a:off x="0" y="0"/>
          <a:ext cx="3265183" cy="1290550"/>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de-DE" sz="1800" kern="1200" dirty="0" smtClean="0">
              <a:latin typeface="Arial Black" panose="020B0A04020102020204" pitchFamily="34" charset="0"/>
            </a:rPr>
            <a:t>Umsatzsteuerpflicht</a:t>
          </a:r>
          <a:endParaRPr lang="de-DE" sz="1000" kern="1200" dirty="0">
            <a:latin typeface="Arial Black" panose="020B0A04020102020204" pitchFamily="34" charset="0"/>
          </a:endParaRPr>
        </a:p>
      </dsp:txBody>
      <dsp:txXfrm>
        <a:off x="0" y="0"/>
        <a:ext cx="2942546" cy="1290550"/>
      </dsp:txXfrm>
    </dsp:sp>
    <dsp:sp modelId="{086FC57A-E158-4AAA-9F6D-745D806E94B4}">
      <dsp:nvSpPr>
        <dsp:cNvPr id="0" name=""/>
        <dsp:cNvSpPr/>
      </dsp:nvSpPr>
      <dsp:spPr>
        <a:xfrm>
          <a:off x="2615880" y="0"/>
          <a:ext cx="3265183" cy="1290550"/>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de-DE" sz="1000" kern="1200" dirty="0" smtClean="0">
              <a:latin typeface="Arial Black" panose="020B0A04020102020204" pitchFamily="34" charset="0"/>
            </a:rPr>
            <a:t>- Besondere Aufzeichnungspflichten</a:t>
          </a:r>
          <a:br>
            <a:rPr lang="de-DE" sz="1000" kern="1200" dirty="0" smtClean="0">
              <a:latin typeface="Arial Black" panose="020B0A04020102020204" pitchFamily="34" charset="0"/>
            </a:rPr>
          </a:br>
          <a:r>
            <a:rPr lang="de-DE" sz="1000" kern="1200" dirty="0" smtClean="0">
              <a:latin typeface="Arial Black" panose="020B0A04020102020204" pitchFamily="34" charset="0"/>
            </a:rPr>
            <a:t>- Pflichterfordernisse für Rechnungen und Verträge</a:t>
          </a:r>
          <a:br>
            <a:rPr lang="de-DE" sz="1000" kern="1200" dirty="0" smtClean="0">
              <a:latin typeface="Arial Black" panose="020B0A04020102020204" pitchFamily="34" charset="0"/>
            </a:rPr>
          </a:br>
          <a:r>
            <a:rPr lang="de-DE" sz="1000" kern="1200" dirty="0" smtClean="0">
              <a:latin typeface="Arial Black" panose="020B0A04020102020204" pitchFamily="34" charset="0"/>
            </a:rPr>
            <a:t>- Erfordernisse für Vorsteuerabzug</a:t>
          </a:r>
          <a:br>
            <a:rPr lang="de-DE" sz="1000" kern="1200" dirty="0" smtClean="0">
              <a:latin typeface="Arial Black" panose="020B0A04020102020204" pitchFamily="34" charset="0"/>
            </a:rPr>
          </a:br>
          <a:r>
            <a:rPr lang="de-DE" sz="1000" kern="1200" dirty="0" smtClean="0">
              <a:latin typeface="Arial Black" panose="020B0A04020102020204" pitchFamily="34" charset="0"/>
            </a:rPr>
            <a:t>- …</a:t>
          </a:r>
          <a:endParaRPr lang="de-DE" sz="1000" kern="1200" dirty="0">
            <a:latin typeface="Arial Black" panose="020B0A04020102020204" pitchFamily="34" charset="0"/>
          </a:endParaRPr>
        </a:p>
      </dsp:txBody>
      <dsp:txXfrm>
        <a:off x="3261155" y="0"/>
        <a:ext cx="1974633" cy="1290550"/>
      </dsp:txXfrm>
    </dsp:sp>
    <dsp:sp modelId="{2C7A9744-9E20-4E20-822F-E42A896A461A}">
      <dsp:nvSpPr>
        <dsp:cNvPr id="0" name=""/>
        <dsp:cNvSpPr/>
      </dsp:nvSpPr>
      <dsp:spPr>
        <a:xfrm>
          <a:off x="5228027" y="0"/>
          <a:ext cx="3265183" cy="1290550"/>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de-DE" sz="1400" kern="1200" dirty="0" smtClean="0">
              <a:latin typeface="Arial Black" panose="020B0A04020102020204" pitchFamily="34" charset="0"/>
            </a:rPr>
            <a:t>Abgabe von Steuererklärungen </a:t>
          </a:r>
          <a:r>
            <a:rPr lang="de-DE" sz="1200" kern="1200" dirty="0" smtClean="0">
              <a:latin typeface="Arial Black" panose="020B0A04020102020204" pitchFamily="34" charset="0"/>
            </a:rPr>
            <a:t>(Voranmeldungen, Jahreserklärungen)</a:t>
          </a:r>
          <a:endParaRPr lang="de-DE" sz="1200" kern="1200" dirty="0">
            <a:latin typeface="Arial Black" panose="020B0A04020102020204" pitchFamily="34" charset="0"/>
          </a:endParaRPr>
        </a:p>
      </dsp:txBody>
      <dsp:txXfrm>
        <a:off x="5873302" y="0"/>
        <a:ext cx="1974633" cy="129055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077137"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3" tIns="47377" rIns="94753" bIns="47377"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de-DE" altLang="de-DE" dirty="0"/>
          </a:p>
        </p:txBody>
      </p:sp>
      <p:sp>
        <p:nvSpPr>
          <p:cNvPr id="69636" name="Rectangle 4"/>
          <p:cNvSpPr>
            <a:spLocks noGrp="1" noChangeArrowheads="1"/>
          </p:cNvSpPr>
          <p:nvPr>
            <p:ph type="ftr" sz="quarter" idx="2"/>
          </p:nvPr>
        </p:nvSpPr>
        <p:spPr bwMode="auto">
          <a:xfrm>
            <a:off x="0" y="9720674"/>
            <a:ext cx="3077137" cy="51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3" tIns="47377" rIns="94753" bIns="47377"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de-DE" altLang="de-DE" dirty="0"/>
          </a:p>
        </p:txBody>
      </p:sp>
      <p:sp>
        <p:nvSpPr>
          <p:cNvPr id="69637" name="Rectangle 5"/>
          <p:cNvSpPr>
            <a:spLocks noGrp="1" noChangeArrowheads="1"/>
          </p:cNvSpPr>
          <p:nvPr>
            <p:ph type="sldNum" sz="quarter" idx="3"/>
          </p:nvPr>
        </p:nvSpPr>
        <p:spPr bwMode="auto">
          <a:xfrm>
            <a:off x="4020508" y="9720674"/>
            <a:ext cx="3077137" cy="51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3" tIns="47377" rIns="94753" bIns="47377"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E936B40-CA74-469E-B608-DAA19B62FD5A}" type="slidenum">
              <a:rPr lang="de-DE" altLang="de-DE"/>
              <a:pPr>
                <a:defRPr/>
              </a:pPr>
              <a:t>‹Nr.›</a:t>
            </a:fld>
            <a:endParaRPr lang="de-DE" altLang="de-DE" dirty="0"/>
          </a:p>
        </p:txBody>
      </p:sp>
    </p:spTree>
    <p:extLst>
      <p:ext uri="{BB962C8B-B14F-4D97-AF65-F5344CB8AC3E}">
        <p14:creationId xmlns:p14="http://schemas.microsoft.com/office/powerpoint/2010/main" val="15919820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7137" cy="512304"/>
          </a:xfrm>
          <a:prstGeom prst="rect">
            <a:avLst/>
          </a:prstGeom>
        </p:spPr>
        <p:txBody>
          <a:bodyPr vert="horz" lIns="94753" tIns="47377" rIns="94753" bIns="47377" rtlCol="0"/>
          <a:lstStyle>
            <a:lvl1pPr algn="l" eaLnBrk="1" fontAlgn="auto" hangingPunct="1">
              <a:spcBef>
                <a:spcPts val="0"/>
              </a:spcBef>
              <a:spcAft>
                <a:spcPts val="0"/>
              </a:spcAft>
              <a:defRPr sz="1200">
                <a:latin typeface="TheSansB W3 Light"/>
              </a:defRPr>
            </a:lvl1pPr>
          </a:lstStyle>
          <a:p>
            <a:pPr>
              <a:defRPr/>
            </a:pPr>
            <a:endParaRPr lang="de-DE" dirty="0"/>
          </a:p>
        </p:txBody>
      </p:sp>
      <p:sp>
        <p:nvSpPr>
          <p:cNvPr id="3" name="Datumsplatzhalter 2"/>
          <p:cNvSpPr>
            <a:spLocks noGrp="1"/>
          </p:cNvSpPr>
          <p:nvPr>
            <p:ph type="dt" idx="1"/>
          </p:nvPr>
        </p:nvSpPr>
        <p:spPr>
          <a:xfrm>
            <a:off x="4020508" y="0"/>
            <a:ext cx="3077137" cy="512304"/>
          </a:xfrm>
          <a:prstGeom prst="rect">
            <a:avLst/>
          </a:prstGeom>
        </p:spPr>
        <p:txBody>
          <a:bodyPr vert="horz" lIns="94753" tIns="47377" rIns="94753" bIns="47377" rtlCol="0"/>
          <a:lstStyle>
            <a:lvl1pPr algn="r" eaLnBrk="1" fontAlgn="auto" hangingPunct="1">
              <a:spcBef>
                <a:spcPts val="0"/>
              </a:spcBef>
              <a:spcAft>
                <a:spcPts val="0"/>
              </a:spcAft>
              <a:defRPr sz="1200">
                <a:latin typeface="TheSansB W3 Light"/>
              </a:defRPr>
            </a:lvl1pPr>
          </a:lstStyle>
          <a:p>
            <a:pPr>
              <a:defRPr/>
            </a:pPr>
            <a:fld id="{1A353B1B-B52B-4CE3-98ED-0DB2C8E027C1}" type="datetimeFigureOut">
              <a:rPr lang="de-DE"/>
              <a:pPr>
                <a:defRPr/>
              </a:pPr>
              <a:t>12.12.2018</a:t>
            </a:fld>
            <a:endParaRPr lang="de-DE" dirty="0"/>
          </a:p>
        </p:txBody>
      </p:sp>
      <p:sp>
        <p:nvSpPr>
          <p:cNvPr id="4" name="Folienbildplatzhalter 3"/>
          <p:cNvSpPr>
            <a:spLocks noGrp="1" noRot="1" noChangeAspect="1"/>
          </p:cNvSpPr>
          <p:nvPr>
            <p:ph type="sldImg" idx="2"/>
          </p:nvPr>
        </p:nvSpPr>
        <p:spPr>
          <a:xfrm>
            <a:off x="992188" y="769938"/>
            <a:ext cx="5114925" cy="3835400"/>
          </a:xfrm>
          <a:prstGeom prst="rect">
            <a:avLst/>
          </a:prstGeom>
          <a:noFill/>
          <a:ln w="12700">
            <a:solidFill>
              <a:prstClr val="black"/>
            </a:solidFill>
          </a:ln>
        </p:spPr>
        <p:txBody>
          <a:bodyPr vert="horz" lIns="94753" tIns="47377" rIns="94753" bIns="47377" rtlCol="0" anchor="ctr"/>
          <a:lstStyle/>
          <a:p>
            <a:pPr lvl="0"/>
            <a:endParaRPr lang="de-DE" noProof="0" dirty="0"/>
          </a:p>
        </p:txBody>
      </p:sp>
      <p:sp>
        <p:nvSpPr>
          <p:cNvPr id="5" name="Notizenplatzhalter 4"/>
          <p:cNvSpPr>
            <a:spLocks noGrp="1"/>
          </p:cNvSpPr>
          <p:nvPr>
            <p:ph type="body" sz="quarter" idx="3"/>
          </p:nvPr>
        </p:nvSpPr>
        <p:spPr>
          <a:xfrm>
            <a:off x="709607" y="4861168"/>
            <a:ext cx="5680103" cy="4605821"/>
          </a:xfrm>
          <a:prstGeom prst="rect">
            <a:avLst/>
          </a:prstGeom>
        </p:spPr>
        <p:txBody>
          <a:bodyPr vert="horz" lIns="94753" tIns="47377" rIns="94753" bIns="47377" rtlCol="0"/>
          <a:lstStyle/>
          <a:p>
            <a:pPr lvl="0"/>
            <a:r>
              <a:rPr lang="de-DE" noProof="0" dirty="0" smtClean="0"/>
              <a:t>Textmasterformat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DE" noProof="0" dirty="0"/>
          </a:p>
        </p:txBody>
      </p:sp>
      <p:sp>
        <p:nvSpPr>
          <p:cNvPr id="6" name="Fußzeilenplatzhalter 5"/>
          <p:cNvSpPr>
            <a:spLocks noGrp="1"/>
          </p:cNvSpPr>
          <p:nvPr>
            <p:ph type="ftr" sz="quarter" idx="4"/>
          </p:nvPr>
        </p:nvSpPr>
        <p:spPr>
          <a:xfrm>
            <a:off x="0" y="9720674"/>
            <a:ext cx="3077137" cy="512303"/>
          </a:xfrm>
          <a:prstGeom prst="rect">
            <a:avLst/>
          </a:prstGeom>
        </p:spPr>
        <p:txBody>
          <a:bodyPr vert="horz" lIns="94753" tIns="47377" rIns="94753" bIns="47377" rtlCol="0" anchor="b"/>
          <a:lstStyle>
            <a:lvl1pPr algn="l" eaLnBrk="1" fontAlgn="auto" hangingPunct="1">
              <a:spcBef>
                <a:spcPts val="0"/>
              </a:spcBef>
              <a:spcAft>
                <a:spcPts val="0"/>
              </a:spcAft>
              <a:defRPr sz="1200">
                <a:latin typeface="TheSansB W3 Light"/>
              </a:defRPr>
            </a:lvl1pPr>
          </a:lstStyle>
          <a:p>
            <a:pPr>
              <a:defRPr/>
            </a:pPr>
            <a:endParaRPr lang="de-DE" dirty="0"/>
          </a:p>
        </p:txBody>
      </p:sp>
      <p:sp>
        <p:nvSpPr>
          <p:cNvPr id="7" name="Foliennummernplatzhalter 6"/>
          <p:cNvSpPr>
            <a:spLocks noGrp="1"/>
          </p:cNvSpPr>
          <p:nvPr>
            <p:ph type="sldNum" sz="quarter" idx="5"/>
          </p:nvPr>
        </p:nvSpPr>
        <p:spPr>
          <a:xfrm>
            <a:off x="4020508" y="9720674"/>
            <a:ext cx="3077137" cy="512303"/>
          </a:xfrm>
          <a:prstGeom prst="rect">
            <a:avLst/>
          </a:prstGeom>
        </p:spPr>
        <p:txBody>
          <a:bodyPr vert="horz" wrap="square" lIns="94753" tIns="47377" rIns="94753" bIns="47377" numCol="1" anchor="b" anchorCtr="0" compatLnSpc="1">
            <a:prstTxWarp prst="textNoShape">
              <a:avLst/>
            </a:prstTxWarp>
          </a:bodyPr>
          <a:lstStyle>
            <a:lvl1pPr algn="r" eaLnBrk="1" hangingPunct="1">
              <a:defRPr sz="1200">
                <a:latin typeface="TheSansB W3 Light"/>
              </a:defRPr>
            </a:lvl1pPr>
          </a:lstStyle>
          <a:p>
            <a:pPr>
              <a:defRPr/>
            </a:pPr>
            <a:fld id="{C3DB07F7-AAB9-4E9F-A997-39A3DC4725B3}" type="slidenum">
              <a:rPr lang="de-DE" altLang="de-DE"/>
              <a:pPr>
                <a:defRPr/>
              </a:pPr>
              <a:t>‹Nr.›</a:t>
            </a:fld>
            <a:endParaRPr lang="de-DE" altLang="de-DE" dirty="0"/>
          </a:p>
        </p:txBody>
      </p:sp>
    </p:spTree>
    <p:extLst>
      <p:ext uri="{BB962C8B-B14F-4D97-AF65-F5344CB8AC3E}">
        <p14:creationId xmlns:p14="http://schemas.microsoft.com/office/powerpoint/2010/main" val="394124805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heSansB W3 Light"/>
        <a:ea typeface="+mn-ea"/>
        <a:cs typeface="+mn-cs"/>
      </a:defRPr>
    </a:lvl1pPr>
    <a:lvl2pPr marL="457200" algn="l" rtl="0" eaLnBrk="0" fontAlgn="base" hangingPunct="0">
      <a:spcBef>
        <a:spcPct val="30000"/>
      </a:spcBef>
      <a:spcAft>
        <a:spcPct val="0"/>
      </a:spcAft>
      <a:defRPr sz="1200" kern="1200">
        <a:solidFill>
          <a:schemeClr val="tx1"/>
        </a:solidFill>
        <a:latin typeface="TheSansB W3 Light"/>
        <a:ea typeface="+mn-ea"/>
        <a:cs typeface="+mn-cs"/>
      </a:defRPr>
    </a:lvl2pPr>
    <a:lvl3pPr marL="914400" algn="l" rtl="0" eaLnBrk="0" fontAlgn="base" hangingPunct="0">
      <a:spcBef>
        <a:spcPct val="30000"/>
      </a:spcBef>
      <a:spcAft>
        <a:spcPct val="0"/>
      </a:spcAft>
      <a:defRPr sz="1200" kern="1200">
        <a:solidFill>
          <a:schemeClr val="tx1"/>
        </a:solidFill>
        <a:latin typeface="TheSansB W3 Light"/>
        <a:ea typeface="+mn-ea"/>
        <a:cs typeface="+mn-cs"/>
      </a:defRPr>
    </a:lvl3pPr>
    <a:lvl4pPr marL="1371600" algn="l" rtl="0" eaLnBrk="0" fontAlgn="base" hangingPunct="0">
      <a:spcBef>
        <a:spcPct val="30000"/>
      </a:spcBef>
      <a:spcAft>
        <a:spcPct val="0"/>
      </a:spcAft>
      <a:defRPr sz="1200" kern="1200">
        <a:solidFill>
          <a:schemeClr val="tx1"/>
        </a:solidFill>
        <a:latin typeface="TheSansB W3 Light"/>
        <a:ea typeface="+mn-ea"/>
        <a:cs typeface="+mn-cs"/>
      </a:defRPr>
    </a:lvl4pPr>
    <a:lvl5pPr marL="1828800" algn="l" rtl="0" eaLnBrk="0" fontAlgn="base" hangingPunct="0">
      <a:spcBef>
        <a:spcPct val="30000"/>
      </a:spcBef>
      <a:spcAft>
        <a:spcPct val="0"/>
      </a:spcAft>
      <a:defRPr sz="1200" kern="1200">
        <a:solidFill>
          <a:schemeClr val="tx1"/>
        </a:solidFill>
        <a:latin typeface="TheSansB W3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1</a:t>
            </a:fld>
            <a:endParaRPr lang="de-DE" altLang="de-DE" dirty="0"/>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3370869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295275"/>
            <a:ext cx="5114925" cy="3836988"/>
          </a:xfrm>
        </p:spPr>
      </p:sp>
      <p:sp>
        <p:nvSpPr>
          <p:cNvPr id="4" name="Foliennummernplatzhalter 3"/>
          <p:cNvSpPr>
            <a:spLocks noGrp="1"/>
          </p:cNvSpPr>
          <p:nvPr>
            <p:ph type="sldNum" sz="quarter" idx="10"/>
          </p:nvPr>
        </p:nvSpPr>
        <p:spPr/>
        <p:txBody>
          <a:bodyPr/>
          <a:lstStyle/>
          <a:p>
            <a:pPr>
              <a:defRPr/>
            </a:pPr>
            <a:fld id="{D19607FC-407A-4650-AA17-A341080D7AC7}" type="slidenum">
              <a:rPr lang="de-DE" altLang="de-DE" smtClean="0"/>
              <a:pPr>
                <a:defRPr/>
              </a:pPr>
              <a:t>10</a:t>
            </a:fld>
            <a:endParaRPr lang="de-DE" altLang="de-DE" dirty="0"/>
          </a:p>
        </p:txBody>
      </p:sp>
      <p:sp>
        <p:nvSpPr>
          <p:cNvPr id="3" name="Notizenplatzhalter 2"/>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1405843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08063" y="366713"/>
            <a:ext cx="5113337" cy="3835400"/>
          </a:xfrm>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11</a:t>
            </a:fld>
            <a:endParaRPr lang="de-DE" altLang="de-DE" dirty="0"/>
          </a:p>
        </p:txBody>
      </p:sp>
      <p:sp>
        <p:nvSpPr>
          <p:cNvPr id="3" name="Notizenplatzhalter 2"/>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2837615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12</a:t>
            </a:fld>
            <a:endParaRPr lang="de-DE" altLang="de-DE" dirty="0"/>
          </a:p>
        </p:txBody>
      </p:sp>
      <p:sp>
        <p:nvSpPr>
          <p:cNvPr id="3" name="Notizenplatzhalter 2"/>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415678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13</a:t>
            </a:fld>
            <a:endParaRPr lang="de-DE" altLang="de-DE" dirty="0"/>
          </a:p>
        </p:txBody>
      </p:sp>
      <p:sp>
        <p:nvSpPr>
          <p:cNvPr id="5" name="Notizenplatzhalter 2"/>
          <p:cNvSpPr>
            <a:spLocks noGrp="1"/>
          </p:cNvSpPr>
          <p:nvPr>
            <p:ph type="body" idx="1"/>
          </p:nvPr>
        </p:nvSpPr>
        <p:spPr>
          <a:xfrm>
            <a:off x="466321" y="4830382"/>
            <a:ext cx="6392266" cy="4605821"/>
          </a:xfrm>
        </p:spPr>
        <p:txBody>
          <a:bodyPr/>
          <a:lstStyle/>
          <a:p>
            <a:pPr marL="296098" indent="-296098">
              <a:buFont typeface="Arial" panose="020B0604020202020204" pitchFamily="34" charset="0"/>
              <a:buChar char="•"/>
              <a:defRPr/>
            </a:pPr>
            <a:endParaRPr lang="de-DE" dirty="0">
              <a:solidFill>
                <a:srgbClr val="C00000"/>
              </a:solidFill>
            </a:endParaRPr>
          </a:p>
        </p:txBody>
      </p:sp>
    </p:spTree>
    <p:extLst>
      <p:ext uri="{BB962C8B-B14F-4D97-AF65-F5344CB8AC3E}">
        <p14:creationId xmlns:p14="http://schemas.microsoft.com/office/powerpoint/2010/main" val="1662497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14</a:t>
            </a:fld>
            <a:endParaRPr lang="de-DE" altLang="de-DE" dirty="0"/>
          </a:p>
        </p:txBody>
      </p:sp>
      <p:sp>
        <p:nvSpPr>
          <p:cNvPr id="3" name="Notizenplatzhalter 2"/>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2957809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15</a:t>
            </a:fld>
            <a:endParaRPr lang="de-DE" altLang="de-DE" dirty="0"/>
          </a:p>
        </p:txBody>
      </p:sp>
      <p:sp>
        <p:nvSpPr>
          <p:cNvPr id="3" name="Notizenplatzhalter 2"/>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2467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16</a:t>
            </a:fld>
            <a:endParaRPr lang="de-DE" altLang="de-DE" dirty="0"/>
          </a:p>
        </p:txBody>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411654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17</a:t>
            </a:fld>
            <a:endParaRPr lang="de-DE" altLang="de-DE" dirty="0"/>
          </a:p>
        </p:txBody>
      </p:sp>
    </p:spTree>
    <p:extLst>
      <p:ext uri="{BB962C8B-B14F-4D97-AF65-F5344CB8AC3E}">
        <p14:creationId xmlns:p14="http://schemas.microsoft.com/office/powerpoint/2010/main" val="2124583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18</a:t>
            </a:fld>
            <a:endParaRPr lang="de-DE" altLang="de-DE" dirty="0"/>
          </a:p>
        </p:txBody>
      </p:sp>
      <p:sp>
        <p:nvSpPr>
          <p:cNvPr id="3" name="Notizenplatzhalter 2"/>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1934420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0600" y="766763"/>
            <a:ext cx="5118100" cy="3838575"/>
          </a:xfrm>
        </p:spPr>
      </p:sp>
      <p:sp>
        <p:nvSpPr>
          <p:cNvPr id="4" name="Foliennummernplatzhalter 3"/>
          <p:cNvSpPr>
            <a:spLocks noGrp="1"/>
          </p:cNvSpPr>
          <p:nvPr>
            <p:ph type="sldNum" sz="quarter" idx="10"/>
          </p:nvPr>
        </p:nvSpPr>
        <p:spPr/>
        <p:txBody>
          <a:bodyPr/>
          <a:lstStyle/>
          <a:p>
            <a:pPr>
              <a:defRPr/>
            </a:pPr>
            <a:fld id="{D19607FC-407A-4650-AA17-A341080D7AC7}" type="slidenum">
              <a:rPr lang="de-DE" altLang="de-DE" smtClean="0"/>
              <a:pPr>
                <a:defRPr/>
              </a:pPr>
              <a:t>19</a:t>
            </a:fld>
            <a:endParaRPr lang="de-DE" altLang="de-DE" dirty="0"/>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2783427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2</a:t>
            </a:fld>
            <a:endParaRPr lang="de-DE" altLang="de-DE" dirty="0"/>
          </a:p>
        </p:txBody>
      </p:sp>
      <p:sp>
        <p:nvSpPr>
          <p:cNvPr id="3" name="Notizenplatzhalter 2"/>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3670233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20</a:t>
            </a:fld>
            <a:endParaRPr lang="de-DE" altLang="de-DE" dirty="0"/>
          </a:p>
        </p:txBody>
      </p:sp>
    </p:spTree>
    <p:extLst>
      <p:ext uri="{BB962C8B-B14F-4D97-AF65-F5344CB8AC3E}">
        <p14:creationId xmlns:p14="http://schemas.microsoft.com/office/powerpoint/2010/main" val="3091941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0600" y="290513"/>
            <a:ext cx="5118100" cy="3838575"/>
          </a:xfrm>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21</a:t>
            </a:fld>
            <a:endParaRPr lang="de-DE" altLang="de-DE" dirty="0"/>
          </a:p>
        </p:txBody>
      </p:sp>
      <p:sp>
        <p:nvSpPr>
          <p:cNvPr id="3" name="Notizenplatzhalter 2"/>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3469323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22</a:t>
            </a:fld>
            <a:endParaRPr lang="de-DE" altLang="de-DE" dirty="0"/>
          </a:p>
        </p:txBody>
      </p:sp>
    </p:spTree>
    <p:extLst>
      <p:ext uri="{BB962C8B-B14F-4D97-AF65-F5344CB8AC3E}">
        <p14:creationId xmlns:p14="http://schemas.microsoft.com/office/powerpoint/2010/main" val="2403210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23</a:t>
            </a:fld>
            <a:endParaRPr lang="de-DE" altLang="de-DE" dirty="0"/>
          </a:p>
        </p:txBody>
      </p:sp>
      <p:sp>
        <p:nvSpPr>
          <p:cNvPr id="3" name="Notizenplatzhalter 2"/>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1143023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24</a:t>
            </a:fld>
            <a:endParaRPr lang="de-DE" altLang="de-DE" dirty="0"/>
          </a:p>
        </p:txBody>
      </p:sp>
      <p:sp>
        <p:nvSpPr>
          <p:cNvPr id="3" name="Notizenplatzhalter 2"/>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2308125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25</a:t>
            </a:fld>
            <a:endParaRPr lang="de-DE" altLang="de-DE" dirty="0"/>
          </a:p>
        </p:txBody>
      </p:sp>
      <p:sp>
        <p:nvSpPr>
          <p:cNvPr id="3" name="Notizenplatzhalter 2"/>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1932469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26</a:t>
            </a:fld>
            <a:endParaRPr lang="de-DE" altLang="de-DE" dirty="0"/>
          </a:p>
        </p:txBody>
      </p:sp>
      <p:sp>
        <p:nvSpPr>
          <p:cNvPr id="3" name="Notizenplatzhalter 2"/>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9168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27</a:t>
            </a:fld>
            <a:endParaRPr lang="de-DE" altLang="de-DE" dirty="0"/>
          </a:p>
        </p:txBody>
      </p:sp>
    </p:spTree>
    <p:extLst>
      <p:ext uri="{BB962C8B-B14F-4D97-AF65-F5344CB8AC3E}">
        <p14:creationId xmlns:p14="http://schemas.microsoft.com/office/powerpoint/2010/main" val="2694902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28</a:t>
            </a:fld>
            <a:endParaRPr lang="de-DE" altLang="de-DE" dirty="0"/>
          </a:p>
        </p:txBody>
      </p:sp>
    </p:spTree>
    <p:extLst>
      <p:ext uri="{BB962C8B-B14F-4D97-AF65-F5344CB8AC3E}">
        <p14:creationId xmlns:p14="http://schemas.microsoft.com/office/powerpoint/2010/main" val="303060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29</a:t>
            </a:fld>
            <a:endParaRPr lang="de-DE" altLang="de-DE" dirty="0"/>
          </a:p>
        </p:txBody>
      </p:sp>
      <p:sp>
        <p:nvSpPr>
          <p:cNvPr id="3" name="Notizenplatzhalter 2"/>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319824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3</a:t>
            </a:fld>
            <a:endParaRPr lang="de-DE" altLang="de-DE" dirty="0"/>
          </a:p>
        </p:txBody>
      </p:sp>
      <p:sp>
        <p:nvSpPr>
          <p:cNvPr id="3" name="Notizenplatzhalter 2"/>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913363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30</a:t>
            </a:fld>
            <a:endParaRPr lang="de-DE" altLang="de-DE" dirty="0"/>
          </a:p>
        </p:txBody>
      </p:sp>
    </p:spTree>
    <p:extLst>
      <p:ext uri="{BB962C8B-B14F-4D97-AF65-F5344CB8AC3E}">
        <p14:creationId xmlns:p14="http://schemas.microsoft.com/office/powerpoint/2010/main" val="218228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31</a:t>
            </a:fld>
            <a:endParaRPr lang="de-DE" altLang="de-DE" dirty="0"/>
          </a:p>
        </p:txBody>
      </p:sp>
    </p:spTree>
    <p:extLst>
      <p:ext uri="{BB962C8B-B14F-4D97-AF65-F5344CB8AC3E}">
        <p14:creationId xmlns:p14="http://schemas.microsoft.com/office/powerpoint/2010/main" val="435296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32</a:t>
            </a:fld>
            <a:endParaRPr lang="de-DE" altLang="de-DE" dirty="0"/>
          </a:p>
        </p:txBody>
      </p:sp>
    </p:spTree>
    <p:extLst>
      <p:ext uri="{BB962C8B-B14F-4D97-AF65-F5344CB8AC3E}">
        <p14:creationId xmlns:p14="http://schemas.microsoft.com/office/powerpoint/2010/main" val="4259636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33</a:t>
            </a:fld>
            <a:endParaRPr lang="de-DE" altLang="de-DE" dirty="0"/>
          </a:p>
        </p:txBody>
      </p:sp>
    </p:spTree>
    <p:extLst>
      <p:ext uri="{BB962C8B-B14F-4D97-AF65-F5344CB8AC3E}">
        <p14:creationId xmlns:p14="http://schemas.microsoft.com/office/powerpoint/2010/main" val="3631842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34</a:t>
            </a:fld>
            <a:endParaRPr lang="de-DE" altLang="de-DE" dirty="0"/>
          </a:p>
        </p:txBody>
      </p:sp>
    </p:spTree>
    <p:extLst>
      <p:ext uri="{BB962C8B-B14F-4D97-AF65-F5344CB8AC3E}">
        <p14:creationId xmlns:p14="http://schemas.microsoft.com/office/powerpoint/2010/main" val="2250581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35</a:t>
            </a:fld>
            <a:endParaRPr lang="de-DE" altLang="de-DE" dirty="0"/>
          </a:p>
        </p:txBody>
      </p:sp>
    </p:spTree>
    <p:extLst>
      <p:ext uri="{BB962C8B-B14F-4D97-AF65-F5344CB8AC3E}">
        <p14:creationId xmlns:p14="http://schemas.microsoft.com/office/powerpoint/2010/main" val="9825463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36</a:t>
            </a:fld>
            <a:endParaRPr lang="de-DE" altLang="de-DE" dirty="0"/>
          </a:p>
        </p:txBody>
      </p:sp>
    </p:spTree>
    <p:extLst>
      <p:ext uri="{BB962C8B-B14F-4D97-AF65-F5344CB8AC3E}">
        <p14:creationId xmlns:p14="http://schemas.microsoft.com/office/powerpoint/2010/main" val="1614683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37</a:t>
            </a:fld>
            <a:endParaRPr lang="de-DE" altLang="de-DE" dirty="0"/>
          </a:p>
        </p:txBody>
      </p:sp>
    </p:spTree>
    <p:extLst>
      <p:ext uri="{BB962C8B-B14F-4D97-AF65-F5344CB8AC3E}">
        <p14:creationId xmlns:p14="http://schemas.microsoft.com/office/powerpoint/2010/main" val="15273567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38</a:t>
            </a:fld>
            <a:endParaRPr lang="de-DE" altLang="de-DE" dirty="0"/>
          </a:p>
        </p:txBody>
      </p:sp>
    </p:spTree>
    <p:extLst>
      <p:ext uri="{BB962C8B-B14F-4D97-AF65-F5344CB8AC3E}">
        <p14:creationId xmlns:p14="http://schemas.microsoft.com/office/powerpoint/2010/main" val="20495975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39</a:t>
            </a:fld>
            <a:endParaRPr lang="de-DE" altLang="de-DE" dirty="0"/>
          </a:p>
        </p:txBody>
      </p:sp>
    </p:spTree>
    <p:extLst>
      <p:ext uri="{BB962C8B-B14F-4D97-AF65-F5344CB8AC3E}">
        <p14:creationId xmlns:p14="http://schemas.microsoft.com/office/powerpoint/2010/main" val="3692081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4</a:t>
            </a:fld>
            <a:endParaRPr lang="de-DE" altLang="de-DE" dirty="0"/>
          </a:p>
        </p:txBody>
      </p:sp>
      <p:sp>
        <p:nvSpPr>
          <p:cNvPr id="3" name="Notizenplatzhalter 2"/>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29815520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40</a:t>
            </a:fld>
            <a:endParaRPr lang="de-DE" altLang="de-DE" dirty="0"/>
          </a:p>
        </p:txBody>
      </p:sp>
    </p:spTree>
    <p:extLst>
      <p:ext uri="{BB962C8B-B14F-4D97-AF65-F5344CB8AC3E}">
        <p14:creationId xmlns:p14="http://schemas.microsoft.com/office/powerpoint/2010/main" val="2684394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41</a:t>
            </a:fld>
            <a:endParaRPr lang="de-DE" altLang="de-DE" dirty="0"/>
          </a:p>
        </p:txBody>
      </p:sp>
    </p:spTree>
    <p:extLst>
      <p:ext uri="{BB962C8B-B14F-4D97-AF65-F5344CB8AC3E}">
        <p14:creationId xmlns:p14="http://schemas.microsoft.com/office/powerpoint/2010/main" val="42650742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42</a:t>
            </a:fld>
            <a:endParaRPr lang="de-DE" altLang="de-DE" dirty="0"/>
          </a:p>
        </p:txBody>
      </p:sp>
    </p:spTree>
    <p:extLst>
      <p:ext uri="{BB962C8B-B14F-4D97-AF65-F5344CB8AC3E}">
        <p14:creationId xmlns:p14="http://schemas.microsoft.com/office/powerpoint/2010/main" val="16756469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43</a:t>
            </a:fld>
            <a:endParaRPr lang="de-DE" altLang="de-DE" dirty="0"/>
          </a:p>
        </p:txBody>
      </p:sp>
    </p:spTree>
    <p:extLst>
      <p:ext uri="{BB962C8B-B14F-4D97-AF65-F5344CB8AC3E}">
        <p14:creationId xmlns:p14="http://schemas.microsoft.com/office/powerpoint/2010/main" val="24031825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44</a:t>
            </a:fld>
            <a:endParaRPr lang="de-DE" altLang="de-DE" dirty="0"/>
          </a:p>
        </p:txBody>
      </p:sp>
    </p:spTree>
    <p:extLst>
      <p:ext uri="{BB962C8B-B14F-4D97-AF65-F5344CB8AC3E}">
        <p14:creationId xmlns:p14="http://schemas.microsoft.com/office/powerpoint/2010/main" val="3878263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45</a:t>
            </a:fld>
            <a:endParaRPr lang="de-DE" altLang="de-DE" dirty="0"/>
          </a:p>
        </p:txBody>
      </p:sp>
    </p:spTree>
    <p:extLst>
      <p:ext uri="{BB962C8B-B14F-4D97-AF65-F5344CB8AC3E}">
        <p14:creationId xmlns:p14="http://schemas.microsoft.com/office/powerpoint/2010/main" val="8888904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46</a:t>
            </a:fld>
            <a:endParaRPr lang="de-DE" altLang="de-DE" dirty="0"/>
          </a:p>
        </p:txBody>
      </p:sp>
    </p:spTree>
    <p:extLst>
      <p:ext uri="{BB962C8B-B14F-4D97-AF65-F5344CB8AC3E}">
        <p14:creationId xmlns:p14="http://schemas.microsoft.com/office/powerpoint/2010/main" val="40836188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47</a:t>
            </a:fld>
            <a:endParaRPr lang="de-DE" altLang="de-DE" dirty="0"/>
          </a:p>
        </p:txBody>
      </p:sp>
    </p:spTree>
    <p:extLst>
      <p:ext uri="{BB962C8B-B14F-4D97-AF65-F5344CB8AC3E}">
        <p14:creationId xmlns:p14="http://schemas.microsoft.com/office/powerpoint/2010/main" val="34438845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48</a:t>
            </a:fld>
            <a:endParaRPr lang="de-DE" altLang="de-DE" dirty="0"/>
          </a:p>
        </p:txBody>
      </p:sp>
    </p:spTree>
    <p:extLst>
      <p:ext uri="{BB962C8B-B14F-4D97-AF65-F5344CB8AC3E}">
        <p14:creationId xmlns:p14="http://schemas.microsoft.com/office/powerpoint/2010/main" val="25798088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49</a:t>
            </a:fld>
            <a:endParaRPr lang="de-DE" altLang="de-DE" dirty="0"/>
          </a:p>
        </p:txBody>
      </p:sp>
    </p:spTree>
    <p:extLst>
      <p:ext uri="{BB962C8B-B14F-4D97-AF65-F5344CB8AC3E}">
        <p14:creationId xmlns:p14="http://schemas.microsoft.com/office/powerpoint/2010/main" val="398385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5</a:t>
            </a:fld>
            <a:endParaRPr lang="de-DE" altLang="de-DE" dirty="0"/>
          </a:p>
        </p:txBody>
      </p:sp>
      <p:sp>
        <p:nvSpPr>
          <p:cNvPr id="3" name="Notizenplatzhalter 2"/>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25908956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50</a:t>
            </a:fld>
            <a:endParaRPr lang="de-DE" altLang="de-DE" dirty="0"/>
          </a:p>
        </p:txBody>
      </p:sp>
    </p:spTree>
    <p:extLst>
      <p:ext uri="{BB962C8B-B14F-4D97-AF65-F5344CB8AC3E}">
        <p14:creationId xmlns:p14="http://schemas.microsoft.com/office/powerpoint/2010/main" val="7898094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51</a:t>
            </a:fld>
            <a:endParaRPr lang="de-DE" altLang="de-DE" dirty="0"/>
          </a:p>
        </p:txBody>
      </p:sp>
    </p:spTree>
    <p:extLst>
      <p:ext uri="{BB962C8B-B14F-4D97-AF65-F5344CB8AC3E}">
        <p14:creationId xmlns:p14="http://schemas.microsoft.com/office/powerpoint/2010/main" val="15502521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52</a:t>
            </a:fld>
            <a:endParaRPr lang="de-DE" altLang="de-DE" dirty="0"/>
          </a:p>
        </p:txBody>
      </p:sp>
    </p:spTree>
    <p:extLst>
      <p:ext uri="{BB962C8B-B14F-4D97-AF65-F5344CB8AC3E}">
        <p14:creationId xmlns:p14="http://schemas.microsoft.com/office/powerpoint/2010/main" val="11567623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53</a:t>
            </a:fld>
            <a:endParaRPr lang="de-DE" altLang="de-DE" dirty="0"/>
          </a:p>
        </p:txBody>
      </p:sp>
    </p:spTree>
    <p:extLst>
      <p:ext uri="{BB962C8B-B14F-4D97-AF65-F5344CB8AC3E}">
        <p14:creationId xmlns:p14="http://schemas.microsoft.com/office/powerpoint/2010/main" val="688182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54</a:t>
            </a:fld>
            <a:endParaRPr lang="de-DE" altLang="de-DE" dirty="0"/>
          </a:p>
        </p:txBody>
      </p:sp>
    </p:spTree>
    <p:extLst>
      <p:ext uri="{BB962C8B-B14F-4D97-AF65-F5344CB8AC3E}">
        <p14:creationId xmlns:p14="http://schemas.microsoft.com/office/powerpoint/2010/main" val="34723446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55</a:t>
            </a:fld>
            <a:endParaRPr lang="de-DE" altLang="de-DE" dirty="0"/>
          </a:p>
        </p:txBody>
      </p:sp>
    </p:spTree>
    <p:extLst>
      <p:ext uri="{BB962C8B-B14F-4D97-AF65-F5344CB8AC3E}">
        <p14:creationId xmlns:p14="http://schemas.microsoft.com/office/powerpoint/2010/main" val="40195729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56</a:t>
            </a:fld>
            <a:endParaRPr lang="de-DE" altLang="de-DE" dirty="0"/>
          </a:p>
        </p:txBody>
      </p:sp>
    </p:spTree>
    <p:extLst>
      <p:ext uri="{BB962C8B-B14F-4D97-AF65-F5344CB8AC3E}">
        <p14:creationId xmlns:p14="http://schemas.microsoft.com/office/powerpoint/2010/main" val="27103279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57</a:t>
            </a:fld>
            <a:endParaRPr lang="de-DE" altLang="de-DE" dirty="0"/>
          </a:p>
        </p:txBody>
      </p:sp>
    </p:spTree>
    <p:extLst>
      <p:ext uri="{BB962C8B-B14F-4D97-AF65-F5344CB8AC3E}">
        <p14:creationId xmlns:p14="http://schemas.microsoft.com/office/powerpoint/2010/main" val="26050024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58</a:t>
            </a:fld>
            <a:endParaRPr lang="de-DE" altLang="de-DE" dirty="0"/>
          </a:p>
        </p:txBody>
      </p:sp>
    </p:spTree>
    <p:extLst>
      <p:ext uri="{BB962C8B-B14F-4D97-AF65-F5344CB8AC3E}">
        <p14:creationId xmlns:p14="http://schemas.microsoft.com/office/powerpoint/2010/main" val="39120955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59</a:t>
            </a:fld>
            <a:endParaRPr lang="de-DE" altLang="de-DE" dirty="0"/>
          </a:p>
        </p:txBody>
      </p:sp>
    </p:spTree>
    <p:extLst>
      <p:ext uri="{BB962C8B-B14F-4D97-AF65-F5344CB8AC3E}">
        <p14:creationId xmlns:p14="http://schemas.microsoft.com/office/powerpoint/2010/main" val="249091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6</a:t>
            </a:fld>
            <a:endParaRPr lang="de-DE" altLang="de-DE" dirty="0"/>
          </a:p>
        </p:txBody>
      </p:sp>
      <p:sp>
        <p:nvSpPr>
          <p:cNvPr id="3" name="Notizenplatzhalter 2"/>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21257493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60</a:t>
            </a:fld>
            <a:endParaRPr lang="de-DE" altLang="de-DE" dirty="0"/>
          </a:p>
        </p:txBody>
      </p:sp>
    </p:spTree>
    <p:extLst>
      <p:ext uri="{BB962C8B-B14F-4D97-AF65-F5344CB8AC3E}">
        <p14:creationId xmlns:p14="http://schemas.microsoft.com/office/powerpoint/2010/main" val="40404914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61</a:t>
            </a:fld>
            <a:endParaRPr lang="de-DE" altLang="de-DE" dirty="0"/>
          </a:p>
        </p:txBody>
      </p:sp>
    </p:spTree>
    <p:extLst>
      <p:ext uri="{BB962C8B-B14F-4D97-AF65-F5344CB8AC3E}">
        <p14:creationId xmlns:p14="http://schemas.microsoft.com/office/powerpoint/2010/main" val="12355725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62</a:t>
            </a:fld>
            <a:endParaRPr lang="de-DE" altLang="de-DE" dirty="0"/>
          </a:p>
        </p:txBody>
      </p:sp>
    </p:spTree>
    <p:extLst>
      <p:ext uri="{BB962C8B-B14F-4D97-AF65-F5344CB8AC3E}">
        <p14:creationId xmlns:p14="http://schemas.microsoft.com/office/powerpoint/2010/main" val="9586253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63</a:t>
            </a:fld>
            <a:endParaRPr lang="de-DE" altLang="de-DE" dirty="0"/>
          </a:p>
        </p:txBody>
      </p:sp>
    </p:spTree>
    <p:extLst>
      <p:ext uri="{BB962C8B-B14F-4D97-AF65-F5344CB8AC3E}">
        <p14:creationId xmlns:p14="http://schemas.microsoft.com/office/powerpoint/2010/main" val="12574820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64</a:t>
            </a:fld>
            <a:endParaRPr lang="de-DE" altLang="de-DE" dirty="0"/>
          </a:p>
        </p:txBody>
      </p:sp>
      <p:sp>
        <p:nvSpPr>
          <p:cNvPr id="3" name="Notizenplatzhalter 2"/>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15370409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65</a:t>
            </a:fld>
            <a:endParaRPr lang="de-DE" altLang="de-DE" dirty="0"/>
          </a:p>
        </p:txBody>
      </p:sp>
      <p:sp>
        <p:nvSpPr>
          <p:cNvPr id="3" name="Notizenplatzhalter 2"/>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29224932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66</a:t>
            </a:fld>
            <a:endParaRPr lang="de-DE" altLang="de-DE" dirty="0"/>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34557158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67</a:t>
            </a:fld>
            <a:endParaRPr lang="de-DE" altLang="de-DE" dirty="0"/>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17268196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68</a:t>
            </a:fld>
            <a:endParaRPr lang="de-DE" altLang="de-DE" dirty="0"/>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40084659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69</a:t>
            </a:fld>
            <a:endParaRPr lang="de-DE" altLang="de-DE" dirty="0"/>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1371790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7</a:t>
            </a:fld>
            <a:endParaRPr lang="de-DE" altLang="de-DE" dirty="0"/>
          </a:p>
        </p:txBody>
      </p:sp>
      <p:sp>
        <p:nvSpPr>
          <p:cNvPr id="3" name="Notizenplatzhalter 2"/>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17146173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70</a:t>
            </a:fld>
            <a:endParaRPr lang="de-DE" altLang="de-DE" dirty="0"/>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6199301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71</a:t>
            </a:fld>
            <a:endParaRPr lang="de-DE" altLang="de-DE" dirty="0"/>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41694437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72</a:t>
            </a:fld>
            <a:endParaRPr lang="de-DE" altLang="de-DE" dirty="0"/>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18776084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73</a:t>
            </a:fld>
            <a:endParaRPr lang="de-DE" altLang="de-DE" dirty="0"/>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37502424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74</a:t>
            </a:fld>
            <a:endParaRPr lang="de-DE" altLang="de-DE" dirty="0"/>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4289446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75</a:t>
            </a:fld>
            <a:endParaRPr lang="de-DE" altLang="de-DE" dirty="0"/>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22280809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76</a:t>
            </a:fld>
            <a:endParaRPr lang="de-DE" altLang="de-DE" dirty="0"/>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41218399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77</a:t>
            </a:fld>
            <a:endParaRPr lang="de-DE" altLang="de-DE" dirty="0"/>
          </a:p>
        </p:txBody>
      </p:sp>
      <p:sp>
        <p:nvSpPr>
          <p:cNvPr id="3" name="Notizenplatzhalter 2"/>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31722878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78</a:t>
            </a:fld>
            <a:endParaRPr lang="de-DE" altLang="de-DE" dirty="0"/>
          </a:p>
        </p:txBody>
      </p:sp>
      <p:sp>
        <p:nvSpPr>
          <p:cNvPr id="3" name="Notizenplatzhalter 2"/>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28801831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79</a:t>
            </a:fld>
            <a:endParaRPr lang="de-DE" altLang="de-DE" dirty="0"/>
          </a:p>
        </p:txBody>
      </p:sp>
      <p:sp>
        <p:nvSpPr>
          <p:cNvPr id="3" name="Notizenplatzhalter 2"/>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2595097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290513"/>
            <a:ext cx="5114925" cy="3836987"/>
          </a:xfrm>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8</a:t>
            </a:fld>
            <a:endParaRPr lang="de-DE" altLang="de-DE" dirty="0"/>
          </a:p>
        </p:txBody>
      </p:sp>
      <p:sp>
        <p:nvSpPr>
          <p:cNvPr id="3" name="Notizenplatzhalter 2"/>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39998184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80</a:t>
            </a:fld>
            <a:endParaRPr lang="de-DE" altLang="de-DE" dirty="0"/>
          </a:p>
        </p:txBody>
      </p:sp>
      <p:sp>
        <p:nvSpPr>
          <p:cNvPr id="3" name="Notizenplatzhalter 2"/>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41068323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81</a:t>
            </a:fld>
            <a:endParaRPr lang="de-DE" altLang="de-DE" dirty="0"/>
          </a:p>
        </p:txBody>
      </p:sp>
      <p:sp>
        <p:nvSpPr>
          <p:cNvPr id="3" name="Notizenplatzhalter 2"/>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8817784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82</a:t>
            </a:fld>
            <a:endParaRPr lang="de-DE" altLang="de-DE" dirty="0"/>
          </a:p>
        </p:txBody>
      </p:sp>
    </p:spTree>
    <p:extLst>
      <p:ext uri="{BB962C8B-B14F-4D97-AF65-F5344CB8AC3E}">
        <p14:creationId xmlns:p14="http://schemas.microsoft.com/office/powerpoint/2010/main" val="16899722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83</a:t>
            </a:fld>
            <a:endParaRPr lang="de-DE" altLang="de-DE" dirty="0"/>
          </a:p>
        </p:txBody>
      </p:sp>
    </p:spTree>
    <p:extLst>
      <p:ext uri="{BB962C8B-B14F-4D97-AF65-F5344CB8AC3E}">
        <p14:creationId xmlns:p14="http://schemas.microsoft.com/office/powerpoint/2010/main" val="11282758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84</a:t>
            </a:fld>
            <a:endParaRPr lang="de-DE" altLang="de-DE" dirty="0"/>
          </a:p>
        </p:txBody>
      </p:sp>
    </p:spTree>
    <p:extLst>
      <p:ext uri="{BB962C8B-B14F-4D97-AF65-F5344CB8AC3E}">
        <p14:creationId xmlns:p14="http://schemas.microsoft.com/office/powerpoint/2010/main" val="41110446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85</a:t>
            </a:fld>
            <a:endParaRPr lang="de-DE" altLang="de-DE" dirty="0"/>
          </a:p>
        </p:txBody>
      </p:sp>
    </p:spTree>
    <p:extLst>
      <p:ext uri="{BB962C8B-B14F-4D97-AF65-F5344CB8AC3E}">
        <p14:creationId xmlns:p14="http://schemas.microsoft.com/office/powerpoint/2010/main" val="94428160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86</a:t>
            </a:fld>
            <a:endParaRPr lang="de-DE" altLang="de-DE" dirty="0"/>
          </a:p>
        </p:txBody>
      </p:sp>
    </p:spTree>
    <p:extLst>
      <p:ext uri="{BB962C8B-B14F-4D97-AF65-F5344CB8AC3E}">
        <p14:creationId xmlns:p14="http://schemas.microsoft.com/office/powerpoint/2010/main" val="61867892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87</a:t>
            </a:fld>
            <a:endParaRPr lang="de-DE" altLang="de-DE" dirty="0"/>
          </a:p>
        </p:txBody>
      </p:sp>
      <p:sp>
        <p:nvSpPr>
          <p:cNvPr id="3" name="Notizenplatzhalter 2"/>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40476884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88</a:t>
            </a:fld>
            <a:endParaRPr lang="de-DE" altLang="de-DE" dirty="0"/>
          </a:p>
        </p:txBody>
      </p:sp>
    </p:spTree>
    <p:extLst>
      <p:ext uri="{BB962C8B-B14F-4D97-AF65-F5344CB8AC3E}">
        <p14:creationId xmlns:p14="http://schemas.microsoft.com/office/powerpoint/2010/main" val="409644944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89</a:t>
            </a:fld>
            <a:endParaRPr lang="de-DE" altLang="de-DE" dirty="0"/>
          </a:p>
        </p:txBody>
      </p:sp>
    </p:spTree>
    <p:extLst>
      <p:ext uri="{BB962C8B-B14F-4D97-AF65-F5344CB8AC3E}">
        <p14:creationId xmlns:p14="http://schemas.microsoft.com/office/powerpoint/2010/main" val="500073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DB07F7-AAB9-4E9F-A997-39A3DC4725B3}" type="slidenum">
              <a:rPr lang="de-DE" altLang="de-DE" smtClean="0"/>
              <a:pPr>
                <a:defRPr/>
              </a:pPr>
              <a:t>9</a:t>
            </a:fld>
            <a:endParaRPr lang="de-DE" altLang="de-DE" dirty="0"/>
          </a:p>
        </p:txBody>
      </p:sp>
    </p:spTree>
    <p:extLst>
      <p:ext uri="{BB962C8B-B14F-4D97-AF65-F5344CB8AC3E}">
        <p14:creationId xmlns:p14="http://schemas.microsoft.com/office/powerpoint/2010/main" val="2215473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bg1">
            <a:alpha val="51000"/>
          </a:schemeClr>
        </a:solidFill>
        <a:effectLst/>
      </p:bgPr>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468313" y="2708920"/>
            <a:ext cx="8229600" cy="1440160"/>
          </a:xfrm>
          <a:prstGeom prst="rect">
            <a:avLst/>
          </a:prstGeom>
        </p:spPr>
        <p:txBody>
          <a:bodyPr vert="horz" lIns="91440" tIns="45720" rIns="91440" bIns="45720" rtlCol="0" anchor="ctr">
            <a:noAutofit/>
          </a:bodyPr>
          <a:lstStyle>
            <a:lvl1pPr algn="ctr">
              <a:defRPr sz="2800"/>
            </a:lvl1pPr>
          </a:lstStyle>
          <a:p>
            <a:r>
              <a:rPr lang="de-DE" dirty="0" smtClean="0"/>
              <a:t>Titelmasterformat durch Klicken bearbeiten</a:t>
            </a:r>
            <a:endParaRPr lang="de-DE" dirty="0"/>
          </a:p>
        </p:txBody>
      </p:sp>
      <p:sp>
        <p:nvSpPr>
          <p:cNvPr id="3" name="Datumsplatzhalter 3"/>
          <p:cNvSpPr>
            <a:spLocks noGrp="1"/>
          </p:cNvSpPr>
          <p:nvPr>
            <p:ph type="dt" sz="half" idx="10"/>
          </p:nvPr>
        </p:nvSpPr>
        <p:spPr>
          <a:xfrm>
            <a:off x="457200" y="6356350"/>
            <a:ext cx="5698976" cy="3651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stStyle>
          <a:p>
            <a:pPr>
              <a:defRPr/>
            </a:pPr>
            <a:endParaRPr lang="de-DE" dirty="0"/>
          </a:p>
        </p:txBody>
      </p:sp>
      <p:sp>
        <p:nvSpPr>
          <p:cNvPr id="5" name="Foliennummernplatzhalter 5"/>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stStyle>
          <a:p>
            <a:pPr>
              <a:defRPr/>
            </a:pPr>
            <a:fld id="{AD8D5E08-84AC-48E8-AF47-DF7700286F5A}" type="slidenum">
              <a:rPr lang="de-DE" altLang="de-DE" smtClean="0"/>
              <a:pPr>
                <a:defRPr/>
              </a:pPr>
              <a:t>‹Nr.›</a:t>
            </a:fld>
            <a:endParaRPr lang="de-DE" altLang="de-DE" dirty="0"/>
          </a:p>
        </p:txBody>
      </p:sp>
    </p:spTree>
    <p:extLst>
      <p:ext uri="{BB962C8B-B14F-4D97-AF65-F5344CB8AC3E}">
        <p14:creationId xmlns:p14="http://schemas.microsoft.com/office/powerpoint/2010/main" val="3466815126"/>
      </p:ext>
    </p:extLst>
  </p:cSld>
  <p:clrMapOvr>
    <a:masterClrMapping/>
  </p:clrMapOvr>
  <p:transition spd="med">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Überschrift, Agenda, Inhalt">
    <p:spTree>
      <p:nvGrpSpPr>
        <p:cNvPr id="1" name=""/>
        <p:cNvGrpSpPr/>
        <p:nvPr/>
      </p:nvGrpSpPr>
      <p:grpSpPr>
        <a:xfrm>
          <a:off x="0" y="0"/>
          <a:ext cx="0" cy="0"/>
          <a:chOff x="0" y="0"/>
          <a:chExt cx="0" cy="0"/>
        </a:xfrm>
      </p:grpSpPr>
      <p:sp>
        <p:nvSpPr>
          <p:cNvPr id="6" name="Titel 1"/>
          <p:cNvSpPr>
            <a:spLocks noGrp="1"/>
          </p:cNvSpPr>
          <p:nvPr>
            <p:ph type="title"/>
          </p:nvPr>
        </p:nvSpPr>
        <p:spPr>
          <a:xfrm>
            <a:off x="468313" y="1604799"/>
            <a:ext cx="8229600" cy="480053"/>
          </a:xfrm>
          <a:prstGeom prst="rect">
            <a:avLst/>
          </a:prstGeom>
        </p:spPr>
        <p:txBody>
          <a:bodyPr/>
          <a:lstStyle>
            <a:lvl1pPr>
              <a:defRPr sz="2000"/>
            </a:lvl1pPr>
          </a:lstStyle>
          <a:p>
            <a:r>
              <a:rPr lang="de-DE" dirty="0" smtClean="0"/>
              <a:t>Titelmasterformat durch Klicken bearbeiten</a:t>
            </a:r>
            <a:endParaRPr lang="de-DE" dirty="0"/>
          </a:p>
        </p:txBody>
      </p:sp>
      <p:sp>
        <p:nvSpPr>
          <p:cNvPr id="7" name="Inhaltsplatzhalter 7"/>
          <p:cNvSpPr>
            <a:spLocks noGrp="1"/>
          </p:cNvSpPr>
          <p:nvPr>
            <p:ph sz="quarter" idx="13"/>
          </p:nvPr>
        </p:nvSpPr>
        <p:spPr>
          <a:xfrm>
            <a:off x="468316" y="2276873"/>
            <a:ext cx="8208143" cy="3840427"/>
          </a:xfrm>
          <a:prstGeom prst="rect">
            <a:avLst/>
          </a:prstGeom>
        </p:spPr>
        <p:txBody>
          <a:bodyPr/>
          <a:lstStyle>
            <a:lvl1pPr>
              <a:defRPr sz="1600"/>
            </a:lvl1pPr>
            <a:lvl2pPr>
              <a:defRPr sz="1600"/>
            </a:lvl2pPr>
            <a:lvl3pPr>
              <a:defRPr sz="1600"/>
            </a:lvl3pPr>
            <a:lvl4pPr>
              <a:defRPr sz="1600"/>
            </a:lvl4pPr>
            <a:lvl5pPr>
              <a:defRPr sz="16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4"/>
          </p:nvPr>
        </p:nvSpPr>
        <p:spPr>
          <a:xfrm>
            <a:off x="457200" y="6356350"/>
            <a:ext cx="2133600" cy="365125"/>
          </a:xfrm>
          <a:prstGeom prst="rect">
            <a:avLst/>
          </a:prstGeom>
        </p:spPr>
        <p:txBody>
          <a:bodyPr/>
          <a:lstStyle>
            <a:lvl1pPr>
              <a:defRPr/>
            </a:lvl1pPr>
          </a:lstStyle>
          <a:p>
            <a:pPr>
              <a:defRPr/>
            </a:pPr>
            <a:endParaRPr lang="de-DE" dirty="0"/>
          </a:p>
        </p:txBody>
      </p:sp>
      <p:sp>
        <p:nvSpPr>
          <p:cNvPr id="5" name="Fußzeilenplatzhalter 4"/>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de-DE" dirty="0"/>
          </a:p>
        </p:txBody>
      </p:sp>
      <p:sp>
        <p:nvSpPr>
          <p:cNvPr id="8" name="Foliennummernplatzhalter 5"/>
          <p:cNvSpPr>
            <a:spLocks noGrp="1"/>
          </p:cNvSpPr>
          <p:nvPr>
            <p:ph type="sldNum" sz="quarter" idx="16"/>
          </p:nvPr>
        </p:nvSpPr>
        <p:spPr/>
        <p:txBody>
          <a:bodyPr/>
          <a:lstStyle>
            <a:lvl1pPr>
              <a:defRPr/>
            </a:lvl1pPr>
          </a:lstStyle>
          <a:p>
            <a:pPr>
              <a:defRPr/>
            </a:pPr>
            <a:fld id="{825A095C-F32D-4D7A-8A6A-ECF7BA1D2723}" type="slidenum">
              <a:rPr lang="de-DE" altLang="de-DE"/>
              <a:pPr>
                <a:defRPr/>
              </a:pPr>
              <a:t>‹Nr.›</a:t>
            </a:fld>
            <a:endParaRPr lang="de-DE" altLang="de-DE" dirty="0"/>
          </a:p>
        </p:txBody>
      </p:sp>
    </p:spTree>
    <p:extLst>
      <p:ext uri="{BB962C8B-B14F-4D97-AF65-F5344CB8AC3E}">
        <p14:creationId xmlns:p14="http://schemas.microsoft.com/office/powerpoint/2010/main" val="2834880265"/>
      </p:ext>
    </p:extLst>
  </p:cSld>
  <p:clrMapOvr>
    <a:masterClrMapping/>
  </p:clrMapOvr>
  <p:transition spd="med">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Überschrift, Inhalt">
    <p:spTree>
      <p:nvGrpSpPr>
        <p:cNvPr id="1" name=""/>
        <p:cNvGrpSpPr/>
        <p:nvPr/>
      </p:nvGrpSpPr>
      <p:grpSpPr>
        <a:xfrm>
          <a:off x="0" y="0"/>
          <a:ext cx="0" cy="0"/>
          <a:chOff x="0" y="0"/>
          <a:chExt cx="0" cy="0"/>
        </a:xfrm>
      </p:grpSpPr>
      <p:sp>
        <p:nvSpPr>
          <p:cNvPr id="2" name="Titel 1"/>
          <p:cNvSpPr>
            <a:spLocks noGrp="1"/>
          </p:cNvSpPr>
          <p:nvPr>
            <p:ph type="title"/>
          </p:nvPr>
        </p:nvSpPr>
        <p:spPr>
          <a:xfrm>
            <a:off x="468313" y="1604799"/>
            <a:ext cx="8229600" cy="480053"/>
          </a:xfrm>
          <a:prstGeom prst="rect">
            <a:avLst/>
          </a:prstGeom>
        </p:spPr>
        <p:txBody>
          <a:bodyPr/>
          <a:lstStyle>
            <a:lvl1pPr>
              <a:defRPr sz="2000"/>
            </a:lvl1pPr>
          </a:lstStyle>
          <a:p>
            <a:r>
              <a:rPr lang="de-DE" dirty="0" smtClean="0"/>
              <a:t>Titelmasterformat durch Klicken bearbeiten</a:t>
            </a:r>
            <a:endParaRPr lang="de-DE" dirty="0"/>
          </a:p>
        </p:txBody>
      </p:sp>
      <p:sp>
        <p:nvSpPr>
          <p:cNvPr id="8" name="Inhaltsplatzhalter 7"/>
          <p:cNvSpPr>
            <a:spLocks noGrp="1"/>
          </p:cNvSpPr>
          <p:nvPr>
            <p:ph sz="quarter" idx="13"/>
          </p:nvPr>
        </p:nvSpPr>
        <p:spPr>
          <a:xfrm>
            <a:off x="468316" y="2276873"/>
            <a:ext cx="8208143" cy="3840427"/>
          </a:xfrm>
          <a:prstGeom prst="rect">
            <a:avLst/>
          </a:prstGeom>
        </p:spPr>
        <p:txBody>
          <a:bodyPr/>
          <a:lstStyle>
            <a:lvl1pPr>
              <a:defRPr sz="1600"/>
            </a:lvl1pPr>
            <a:lvl2pPr>
              <a:defRPr sz="1600"/>
            </a:lvl2pPr>
            <a:lvl3pPr>
              <a:defRPr sz="1600"/>
            </a:lvl3pPr>
            <a:lvl4pPr>
              <a:defRPr sz="1600"/>
            </a:lvl4pPr>
            <a:lvl5pPr>
              <a:defRPr sz="16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4"/>
          </p:nvPr>
        </p:nvSpPr>
        <p:spPr>
          <a:xfrm>
            <a:off x="457200" y="6356350"/>
            <a:ext cx="2133600" cy="365125"/>
          </a:xfrm>
          <a:prstGeom prst="rect">
            <a:avLst/>
          </a:prstGeom>
        </p:spPr>
        <p:txBody>
          <a:bodyPr/>
          <a:lstStyle>
            <a:lvl1pPr>
              <a:defRPr/>
            </a:lvl1pPr>
          </a:lstStyle>
          <a:p>
            <a:pPr>
              <a:defRPr/>
            </a:pPr>
            <a:endParaRPr lang="de-DE" dirty="0"/>
          </a:p>
        </p:txBody>
      </p:sp>
      <p:sp>
        <p:nvSpPr>
          <p:cNvPr id="5" name="Fußzeilenplatzhalter 4"/>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de-DE" dirty="0"/>
          </a:p>
        </p:txBody>
      </p:sp>
      <p:sp>
        <p:nvSpPr>
          <p:cNvPr id="6" name="Foliennummernplatzhalter 5"/>
          <p:cNvSpPr>
            <a:spLocks noGrp="1"/>
          </p:cNvSpPr>
          <p:nvPr>
            <p:ph type="sldNum" sz="quarter" idx="16"/>
          </p:nvPr>
        </p:nvSpPr>
        <p:spPr/>
        <p:txBody>
          <a:bodyPr/>
          <a:lstStyle>
            <a:lvl1pPr>
              <a:defRPr/>
            </a:lvl1pPr>
          </a:lstStyle>
          <a:p>
            <a:pPr>
              <a:defRPr/>
            </a:pPr>
            <a:fld id="{D0F43D71-F890-4A3F-8D65-D2113D96150F}" type="slidenum">
              <a:rPr lang="de-DE" altLang="de-DE"/>
              <a:pPr>
                <a:defRPr/>
              </a:pPr>
              <a:t>‹Nr.›</a:t>
            </a:fld>
            <a:endParaRPr lang="de-DE" altLang="de-DE" dirty="0"/>
          </a:p>
        </p:txBody>
      </p:sp>
    </p:spTree>
    <p:extLst>
      <p:ext uri="{BB962C8B-B14F-4D97-AF65-F5344CB8AC3E}">
        <p14:creationId xmlns:p14="http://schemas.microsoft.com/office/powerpoint/2010/main" val="3680025310"/>
      </p:ext>
    </p:extLst>
  </p:cSld>
  <p:clrMapOvr>
    <a:masterClrMapping/>
  </p:clrMapOvr>
  <p:transition spd="med">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de-DE" dirty="0"/>
          </a:p>
        </p:txBody>
      </p:sp>
      <p:sp>
        <p:nvSpPr>
          <p:cNvPr id="3"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DE" dirty="0"/>
          </a:p>
        </p:txBody>
      </p:sp>
      <p:sp>
        <p:nvSpPr>
          <p:cNvPr id="4" name="Foliennummernplatzhalter 5"/>
          <p:cNvSpPr>
            <a:spLocks noGrp="1"/>
          </p:cNvSpPr>
          <p:nvPr>
            <p:ph type="sldNum" sz="quarter" idx="12"/>
          </p:nvPr>
        </p:nvSpPr>
        <p:spPr/>
        <p:txBody>
          <a:bodyPr/>
          <a:lstStyle>
            <a:lvl1pPr>
              <a:defRPr sz="1000" b="0">
                <a:latin typeface="Arial" panose="020B0604020202020204" pitchFamily="34" charset="0"/>
                <a:cs typeface="Arial" panose="020B0604020202020204" pitchFamily="34" charset="0"/>
              </a:defRPr>
            </a:lvl1pPr>
          </a:lstStyle>
          <a:p>
            <a:pPr>
              <a:defRPr/>
            </a:pPr>
            <a:fld id="{5C766CFC-C4B9-45F5-A6E9-8BD2DB62486C}" type="slidenum">
              <a:rPr lang="de-DE" altLang="de-DE" smtClean="0"/>
              <a:pPr>
                <a:defRPr/>
              </a:pPr>
              <a:t>‹Nr.›</a:t>
            </a:fld>
            <a:endParaRPr lang="de-DE" altLang="de-DE" dirty="0"/>
          </a:p>
        </p:txBody>
      </p:sp>
    </p:spTree>
    <p:extLst>
      <p:ext uri="{BB962C8B-B14F-4D97-AF65-F5344CB8AC3E}">
        <p14:creationId xmlns:p14="http://schemas.microsoft.com/office/powerpoint/2010/main" val="634836747"/>
      </p:ext>
    </p:extLst>
  </p:cSld>
  <p:clrMapOvr>
    <a:masterClrMapping/>
  </p:clrMapOvr>
  <p:transition spd="med">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93725" y="333375"/>
            <a:ext cx="7956550" cy="792163"/>
          </a:xfrm>
          <a:prstGeom prst="rect">
            <a:avLst/>
          </a:prstGeom>
        </p:spPr>
        <p:txBody>
          <a:bodyPr/>
          <a:lstStyle>
            <a:lvl1pPr>
              <a:defRPr sz="2800" b="0">
                <a:solidFill>
                  <a:schemeClr val="accent1"/>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609600" y="1295400"/>
            <a:ext cx="7958138" cy="5181600"/>
          </a:xfrm>
          <a:prstGeom prst="rect">
            <a:avLst/>
          </a:prstGeom>
        </p:spPr>
        <p:txBody>
          <a:bodyPr/>
          <a:lstStyle>
            <a:lvl1pPr>
              <a:defRPr sz="2000"/>
            </a:lvl1pPr>
            <a:lvl2pPr marL="742950" indent="-382588">
              <a:defRPr sz="2000"/>
            </a:lvl2pPr>
            <a:lvl3pPr marL="1079500" indent="-360363">
              <a:defRPr sz="2000"/>
            </a:lvl3pPr>
            <a:lvl4pPr marL="1600200" indent="-228600">
              <a:buClr>
                <a:schemeClr val="tx1"/>
              </a:buClr>
              <a:buFont typeface="Arial" panose="020B0604020202020204" pitchFamily="34" charset="0"/>
              <a:buChar char="•"/>
              <a:defRPr sz="2000"/>
            </a:lvl4pPr>
            <a:lvl5pPr marL="2057400" indent="-228600">
              <a:buClr>
                <a:schemeClr val="tx1"/>
              </a:buClr>
              <a:buFont typeface="Arial" panose="020B0604020202020204" pitchFamily="34" charset="0"/>
              <a:buChar char="•"/>
              <a:defRPr sz="2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4" name="Foliennummernplatzhalter 3"/>
          <p:cNvSpPr>
            <a:spLocks noGrp="1"/>
          </p:cNvSpPr>
          <p:nvPr>
            <p:ph type="sldNum" sz="quarter" idx="10"/>
          </p:nvPr>
        </p:nvSpPr>
        <p:spPr/>
        <p:txBody>
          <a:bodyPr/>
          <a:lstStyle>
            <a:lvl1pPr>
              <a:defRPr>
                <a:solidFill>
                  <a:schemeClr val="tx2"/>
                </a:solidFill>
              </a:defRPr>
            </a:lvl1pPr>
          </a:lstStyle>
          <a:p>
            <a:r>
              <a:rPr lang="de-DE" dirty="0" smtClean="0"/>
              <a:t>Folie </a:t>
            </a:r>
            <a:fld id="{116EA47A-6A09-4D29-87AA-051FD454F268}" type="slidenum">
              <a:rPr lang="de-DE" smtClean="0"/>
              <a:pPr/>
              <a:t>‹Nr.›</a:t>
            </a:fld>
            <a:endParaRPr lang="de-DE" dirty="0"/>
          </a:p>
        </p:txBody>
      </p:sp>
      <p:sp>
        <p:nvSpPr>
          <p:cNvPr id="5" name="Fußzeilenplatzhalter 4"/>
          <p:cNvSpPr>
            <a:spLocks noGrp="1"/>
          </p:cNvSpPr>
          <p:nvPr>
            <p:ph type="ftr" sz="quarter" idx="11"/>
          </p:nvPr>
        </p:nvSpPr>
        <p:spPr>
          <a:xfrm>
            <a:off x="612775" y="6524625"/>
            <a:ext cx="934889" cy="179388"/>
          </a:xfrm>
          <a:prstGeom prst="rect">
            <a:avLst/>
          </a:prstGeom>
        </p:spPr>
        <p:txBody>
          <a:bodyPr/>
          <a:lstStyle>
            <a:lvl1pPr>
              <a:defRPr>
                <a:solidFill>
                  <a:schemeClr val="tx2"/>
                </a:solidFill>
              </a:defRPr>
            </a:lvl1pPr>
          </a:lstStyle>
          <a:p>
            <a:r>
              <a:rPr lang="en-US" dirty="0" smtClean="0"/>
              <a:t>© CURACON</a:t>
            </a:r>
            <a:endParaRPr lang="de-DE" dirty="0"/>
          </a:p>
        </p:txBody>
      </p:sp>
    </p:spTree>
    <p:extLst>
      <p:ext uri="{BB962C8B-B14F-4D97-AF65-F5344CB8AC3E}">
        <p14:creationId xmlns:p14="http://schemas.microsoft.com/office/powerpoint/2010/main" val="3027145984"/>
      </p:ext>
    </p:extLst>
  </p:cSld>
  <p:clrMapOvr>
    <a:masterClrMapping/>
  </p:clrMapOvr>
  <p:transition spd="med">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elplatzhalter 1"/>
          <p:cNvSpPr>
            <a:spLocks noGrp="1"/>
          </p:cNvSpPr>
          <p:nvPr>
            <p:ph type="title"/>
          </p:nvPr>
        </p:nvSpPr>
        <p:spPr>
          <a:xfrm>
            <a:off x="468313" y="2708920"/>
            <a:ext cx="8229600" cy="1440160"/>
          </a:xfrm>
          <a:prstGeom prst="rect">
            <a:avLst/>
          </a:prstGeom>
        </p:spPr>
        <p:txBody>
          <a:bodyPr vert="horz" lIns="91440" tIns="45720" rIns="91440" bIns="45720" rtlCol="0" anchor="ctr">
            <a:noAutofit/>
          </a:bodyPr>
          <a:lstStyle>
            <a:lvl1pPr algn="ctr">
              <a:defRPr sz="2800"/>
            </a:lvl1p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6886CE43-BEA4-47FA-93C4-3DC662C3DA9E}" type="slidenum">
              <a:rPr lang="de-DE" altLang="de-DE"/>
              <a:pPr>
                <a:defRPr/>
              </a:pPr>
              <a:t>‹Nr.›</a:t>
            </a:fld>
            <a:endParaRPr lang="de-DE" altLang="de-DE" dirty="0"/>
          </a:p>
        </p:txBody>
      </p:sp>
    </p:spTree>
    <p:extLst>
      <p:ext uri="{BB962C8B-B14F-4D97-AF65-F5344CB8AC3E}">
        <p14:creationId xmlns:p14="http://schemas.microsoft.com/office/powerpoint/2010/main" val="2730810480"/>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Überschrift, Agenda, Inhalt">
    <p:spTree>
      <p:nvGrpSpPr>
        <p:cNvPr id="1" name=""/>
        <p:cNvGrpSpPr/>
        <p:nvPr/>
      </p:nvGrpSpPr>
      <p:grpSpPr>
        <a:xfrm>
          <a:off x="0" y="0"/>
          <a:ext cx="0" cy="0"/>
          <a:chOff x="0" y="0"/>
          <a:chExt cx="0" cy="0"/>
        </a:xfrm>
      </p:grpSpPr>
      <p:sp>
        <p:nvSpPr>
          <p:cNvPr id="6" name="Titel 1"/>
          <p:cNvSpPr>
            <a:spLocks noGrp="1"/>
          </p:cNvSpPr>
          <p:nvPr>
            <p:ph type="title"/>
          </p:nvPr>
        </p:nvSpPr>
        <p:spPr>
          <a:xfrm>
            <a:off x="468313" y="1604799"/>
            <a:ext cx="8229600" cy="480053"/>
          </a:xfrm>
          <a:prstGeom prst="rect">
            <a:avLst/>
          </a:prstGeom>
        </p:spPr>
        <p:txBody>
          <a:bodyPr/>
          <a:lstStyle>
            <a:lvl1pPr>
              <a:defRPr sz="2000"/>
            </a:lvl1pPr>
          </a:lstStyle>
          <a:p>
            <a:r>
              <a:rPr lang="de-DE" dirty="0" smtClean="0"/>
              <a:t>Titelmasterformat durch Klicken bearbeiten</a:t>
            </a:r>
            <a:endParaRPr lang="de-DE" dirty="0"/>
          </a:p>
        </p:txBody>
      </p:sp>
      <p:sp>
        <p:nvSpPr>
          <p:cNvPr id="7" name="Inhaltsplatzhalter 7"/>
          <p:cNvSpPr>
            <a:spLocks noGrp="1"/>
          </p:cNvSpPr>
          <p:nvPr>
            <p:ph sz="quarter" idx="13"/>
          </p:nvPr>
        </p:nvSpPr>
        <p:spPr>
          <a:xfrm>
            <a:off x="468316" y="2276873"/>
            <a:ext cx="8208143" cy="3840427"/>
          </a:xfrm>
          <a:prstGeom prst="rect">
            <a:avLst/>
          </a:prstGeom>
        </p:spPr>
        <p:txBody>
          <a:bodyPr/>
          <a:lstStyle>
            <a:lvl1pPr>
              <a:defRPr sz="1600"/>
            </a:lvl1pPr>
            <a:lvl2pPr>
              <a:defRPr sz="1600"/>
            </a:lvl2pPr>
            <a:lvl3pPr>
              <a:defRPr sz="1600"/>
            </a:lvl3pPr>
            <a:lvl4pPr>
              <a:defRPr sz="1600"/>
            </a:lvl4pPr>
            <a:lvl5pPr>
              <a:defRPr sz="16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4"/>
          </p:nvPr>
        </p:nvSpPr>
        <p:spPr/>
        <p:txBody>
          <a:bodyPr/>
          <a:lstStyle>
            <a:lvl1pPr>
              <a:defRPr/>
            </a:lvl1pPr>
          </a:lstStyle>
          <a:p>
            <a:pPr>
              <a:defRPr/>
            </a:pPr>
            <a:endParaRPr lang="de-DE" dirty="0"/>
          </a:p>
        </p:txBody>
      </p:sp>
      <p:sp>
        <p:nvSpPr>
          <p:cNvPr id="5" name="Fußzeilenplatzhalter 4"/>
          <p:cNvSpPr>
            <a:spLocks noGrp="1"/>
          </p:cNvSpPr>
          <p:nvPr>
            <p:ph type="ftr" sz="quarter" idx="15"/>
          </p:nvPr>
        </p:nvSpPr>
        <p:spPr/>
        <p:txBody>
          <a:bodyPr/>
          <a:lstStyle>
            <a:lvl1pPr>
              <a:defRPr/>
            </a:lvl1pPr>
          </a:lstStyle>
          <a:p>
            <a:pPr>
              <a:defRPr/>
            </a:pPr>
            <a:endParaRPr lang="de-DE" dirty="0"/>
          </a:p>
        </p:txBody>
      </p:sp>
      <p:sp>
        <p:nvSpPr>
          <p:cNvPr id="8" name="Foliennummernplatzhalter 5"/>
          <p:cNvSpPr>
            <a:spLocks noGrp="1"/>
          </p:cNvSpPr>
          <p:nvPr>
            <p:ph type="sldNum" sz="quarter" idx="16"/>
          </p:nvPr>
        </p:nvSpPr>
        <p:spPr/>
        <p:txBody>
          <a:bodyPr/>
          <a:lstStyle>
            <a:lvl1pPr>
              <a:defRPr/>
            </a:lvl1pPr>
          </a:lstStyle>
          <a:p>
            <a:pPr>
              <a:defRPr/>
            </a:pPr>
            <a:fld id="{B8CBCEB9-06CD-4F68-A597-58149A22BC1E}" type="slidenum">
              <a:rPr lang="de-DE" altLang="de-DE"/>
              <a:pPr>
                <a:defRPr/>
              </a:pPr>
              <a:t>‹Nr.›</a:t>
            </a:fld>
            <a:endParaRPr lang="de-DE" altLang="de-DE" dirty="0"/>
          </a:p>
        </p:txBody>
      </p:sp>
    </p:spTree>
    <p:extLst>
      <p:ext uri="{BB962C8B-B14F-4D97-AF65-F5344CB8AC3E}">
        <p14:creationId xmlns:p14="http://schemas.microsoft.com/office/powerpoint/2010/main" val="3824797518"/>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Überschrift, Inhalt">
    <p:spTree>
      <p:nvGrpSpPr>
        <p:cNvPr id="1" name=""/>
        <p:cNvGrpSpPr/>
        <p:nvPr/>
      </p:nvGrpSpPr>
      <p:grpSpPr>
        <a:xfrm>
          <a:off x="0" y="0"/>
          <a:ext cx="0" cy="0"/>
          <a:chOff x="0" y="0"/>
          <a:chExt cx="0" cy="0"/>
        </a:xfrm>
      </p:grpSpPr>
      <p:sp>
        <p:nvSpPr>
          <p:cNvPr id="2" name="Titel 1"/>
          <p:cNvSpPr>
            <a:spLocks noGrp="1"/>
          </p:cNvSpPr>
          <p:nvPr>
            <p:ph type="title"/>
          </p:nvPr>
        </p:nvSpPr>
        <p:spPr>
          <a:xfrm>
            <a:off x="468313" y="1604799"/>
            <a:ext cx="8229600" cy="480053"/>
          </a:xfrm>
          <a:prstGeom prst="rect">
            <a:avLst/>
          </a:prstGeom>
        </p:spPr>
        <p:txBody>
          <a:bodyPr/>
          <a:lstStyle>
            <a:lvl1pPr>
              <a:defRPr sz="2000"/>
            </a:lvl1pPr>
          </a:lstStyle>
          <a:p>
            <a:r>
              <a:rPr lang="de-DE" dirty="0" smtClean="0"/>
              <a:t>Titelmasterformat durch Klicken bearbeiten</a:t>
            </a:r>
            <a:endParaRPr lang="de-DE" dirty="0"/>
          </a:p>
        </p:txBody>
      </p:sp>
      <p:sp>
        <p:nvSpPr>
          <p:cNvPr id="8" name="Inhaltsplatzhalter 7"/>
          <p:cNvSpPr>
            <a:spLocks noGrp="1"/>
          </p:cNvSpPr>
          <p:nvPr>
            <p:ph sz="quarter" idx="13"/>
          </p:nvPr>
        </p:nvSpPr>
        <p:spPr>
          <a:xfrm>
            <a:off x="468316" y="2276873"/>
            <a:ext cx="8208143" cy="3840427"/>
          </a:xfrm>
          <a:prstGeom prst="rect">
            <a:avLst/>
          </a:prstGeom>
        </p:spPr>
        <p:txBody>
          <a:bodyPr/>
          <a:lstStyle>
            <a:lvl1pPr>
              <a:defRPr sz="1600"/>
            </a:lvl1pPr>
            <a:lvl2pPr>
              <a:defRPr sz="1600"/>
            </a:lvl2pPr>
            <a:lvl3pPr>
              <a:defRPr sz="1600"/>
            </a:lvl3pPr>
            <a:lvl4pPr>
              <a:defRPr sz="1600"/>
            </a:lvl4pPr>
            <a:lvl5pPr>
              <a:defRPr sz="16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4"/>
          </p:nvPr>
        </p:nvSpPr>
        <p:spPr/>
        <p:txBody>
          <a:bodyPr/>
          <a:lstStyle>
            <a:lvl1pPr>
              <a:defRPr/>
            </a:lvl1pPr>
          </a:lstStyle>
          <a:p>
            <a:pPr>
              <a:defRPr/>
            </a:pPr>
            <a:endParaRPr lang="de-DE" dirty="0"/>
          </a:p>
        </p:txBody>
      </p:sp>
      <p:sp>
        <p:nvSpPr>
          <p:cNvPr id="5" name="Fußzeilenplatzhalter 4"/>
          <p:cNvSpPr>
            <a:spLocks noGrp="1"/>
          </p:cNvSpPr>
          <p:nvPr>
            <p:ph type="ftr" sz="quarter" idx="15"/>
          </p:nvPr>
        </p:nvSpPr>
        <p:spPr/>
        <p:txBody>
          <a:bodyPr/>
          <a:lstStyle>
            <a:lvl1pPr>
              <a:defRPr/>
            </a:lvl1pPr>
          </a:lstStyle>
          <a:p>
            <a:pPr>
              <a:defRPr/>
            </a:pPr>
            <a:endParaRPr lang="de-DE" dirty="0"/>
          </a:p>
        </p:txBody>
      </p:sp>
      <p:sp>
        <p:nvSpPr>
          <p:cNvPr id="6" name="Foliennummernplatzhalter 5"/>
          <p:cNvSpPr>
            <a:spLocks noGrp="1"/>
          </p:cNvSpPr>
          <p:nvPr>
            <p:ph type="sldNum" sz="quarter" idx="16"/>
          </p:nvPr>
        </p:nvSpPr>
        <p:spPr/>
        <p:txBody>
          <a:bodyPr/>
          <a:lstStyle>
            <a:lvl1pPr>
              <a:defRPr/>
            </a:lvl1pPr>
          </a:lstStyle>
          <a:p>
            <a:pPr>
              <a:defRPr/>
            </a:pPr>
            <a:fld id="{D4A5B642-21CF-4D98-9B36-5EB39DA12C97}" type="slidenum">
              <a:rPr lang="de-DE" altLang="de-DE"/>
              <a:pPr>
                <a:defRPr/>
              </a:pPr>
              <a:t>‹Nr.›</a:t>
            </a:fld>
            <a:endParaRPr lang="de-DE" altLang="de-DE" dirty="0"/>
          </a:p>
        </p:txBody>
      </p:sp>
    </p:spTree>
    <p:extLst>
      <p:ext uri="{BB962C8B-B14F-4D97-AF65-F5344CB8AC3E}">
        <p14:creationId xmlns:p14="http://schemas.microsoft.com/office/powerpoint/2010/main" val="421515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6550496" y="6448251"/>
            <a:ext cx="2133600"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chemeClr val="tx1"/>
                </a:solidFill>
                <a:latin typeface="Arial" panose="020B0604020202020204" pitchFamily="34" charset="0"/>
                <a:cs typeface="Arial" panose="020B0604020202020204" pitchFamily="34" charset="0"/>
              </a:defRPr>
            </a:lvl1pPr>
          </a:lstStyle>
          <a:p>
            <a:pPr>
              <a:defRPr/>
            </a:pPr>
            <a:fld id="{9A50FAB9-0457-428C-9AB7-4FFF20055888}" type="slidenum">
              <a:rPr lang="de-DE" altLang="de-DE" smtClean="0"/>
              <a:pPr>
                <a:defRPr/>
              </a:pPr>
              <a:t>‹Nr.›</a:t>
            </a:fld>
            <a:endParaRPr lang="de-DE" altLang="de-DE" dirty="0"/>
          </a:p>
        </p:txBody>
      </p:sp>
      <p:pic>
        <p:nvPicPr>
          <p:cNvPr id="1029" name="Grafik 8"/>
          <p:cNvPicPr>
            <a:picLocks noChangeAspect="1"/>
          </p:cNvPicPr>
          <p:nvPr userDrawn="1"/>
        </p:nvPicPr>
        <p:blipFill>
          <a:blip r:embed="rId7">
            <a:extLst>
              <a:ext uri="{28A0092B-C50C-407E-A947-70E740481C1C}">
                <a14:useLocalDpi xmlns:a14="http://schemas.microsoft.com/office/drawing/2010/main" val="0"/>
              </a:ext>
            </a:extLst>
          </a:blip>
          <a:srcRect l="7509" t="48277" r="15163"/>
          <a:stretch>
            <a:fillRect/>
          </a:stretch>
        </p:blipFill>
        <p:spPr bwMode="auto">
          <a:xfrm>
            <a:off x="0" y="0"/>
            <a:ext cx="9144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umsplatzhalter 3"/>
          <p:cNvSpPr txBox="1">
            <a:spLocks/>
          </p:cNvSpPr>
          <p:nvPr userDrawn="1"/>
        </p:nvSpPr>
        <p:spPr>
          <a:xfrm>
            <a:off x="320824" y="6428358"/>
            <a:ext cx="5698976" cy="365125"/>
          </a:xfrm>
          <a:prstGeom prst="rect">
            <a:avLst/>
          </a:prstGeom>
        </p:spPr>
        <p:txBody>
          <a:bodyPr anchor="b" anchorCtr="0"/>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de-DE" sz="1000" dirty="0" smtClean="0"/>
              <a:t>Steuerliche</a:t>
            </a:r>
            <a:r>
              <a:rPr lang="de-DE" sz="1000" baseline="0" dirty="0" smtClean="0"/>
              <a:t> Bestandsaufnahme in den Kirchengemeinden</a:t>
            </a:r>
            <a:r>
              <a:rPr lang="de-DE" sz="1000" dirty="0" smtClean="0"/>
              <a:t> | </a:t>
            </a:r>
            <a:br>
              <a:rPr lang="de-DE" sz="1000" dirty="0" smtClean="0"/>
            </a:br>
            <a:r>
              <a:rPr lang="de-DE" sz="1000" dirty="0" smtClean="0"/>
              <a:t>Informationsveranstaltungen</a:t>
            </a:r>
            <a:r>
              <a:rPr lang="de-DE" sz="1000" baseline="0" dirty="0" smtClean="0"/>
              <a:t> des Erzbistum Paderborn vom </a:t>
            </a:r>
            <a:r>
              <a:rPr lang="de-DE" sz="1000" dirty="0" smtClean="0"/>
              <a:t>30.08. – 07.11.2018</a:t>
            </a:r>
            <a:endParaRPr lang="de-DE" sz="1000"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90" r:id="rId5"/>
  </p:sldLayoutIdLst>
  <p:transition spd="med">
    <p:pull/>
  </p:transition>
  <p:timing>
    <p:tnLst>
      <p:par>
        <p:cTn id="1" dur="indefinite" restart="never" nodeType="tmRoot"/>
      </p:par>
    </p:tnLst>
  </p:timing>
  <p:hf hdr="0" ftr="0" dt="0"/>
  <p:txStyles>
    <p:titleStyle>
      <a:lvl1pPr algn="l" rtl="0" eaLnBrk="0" fontAlgn="base" hangingPunct="0">
        <a:spcBef>
          <a:spcPct val="0"/>
        </a:spcBef>
        <a:spcAft>
          <a:spcPct val="0"/>
        </a:spcAft>
        <a:defRPr sz="2400" kern="1200">
          <a:solidFill>
            <a:schemeClr val="tx1"/>
          </a:solidFill>
          <a:latin typeface="TheSansB W3 Light" pitchFamily="34" charset="0"/>
          <a:ea typeface="+mj-ea"/>
          <a:cs typeface="+mj-cs"/>
        </a:defRPr>
      </a:lvl1pPr>
      <a:lvl2pPr algn="l" rtl="0" eaLnBrk="0" fontAlgn="base" hangingPunct="0">
        <a:spcBef>
          <a:spcPct val="0"/>
        </a:spcBef>
        <a:spcAft>
          <a:spcPct val="0"/>
        </a:spcAft>
        <a:defRPr sz="2400">
          <a:solidFill>
            <a:schemeClr val="tx1"/>
          </a:solidFill>
          <a:latin typeface="TheSansB W3 Light"/>
        </a:defRPr>
      </a:lvl2pPr>
      <a:lvl3pPr algn="l" rtl="0" eaLnBrk="0" fontAlgn="base" hangingPunct="0">
        <a:spcBef>
          <a:spcPct val="0"/>
        </a:spcBef>
        <a:spcAft>
          <a:spcPct val="0"/>
        </a:spcAft>
        <a:defRPr sz="2400">
          <a:solidFill>
            <a:schemeClr val="tx1"/>
          </a:solidFill>
          <a:latin typeface="TheSansB W3 Light"/>
        </a:defRPr>
      </a:lvl3pPr>
      <a:lvl4pPr algn="l" rtl="0" eaLnBrk="0" fontAlgn="base" hangingPunct="0">
        <a:spcBef>
          <a:spcPct val="0"/>
        </a:spcBef>
        <a:spcAft>
          <a:spcPct val="0"/>
        </a:spcAft>
        <a:defRPr sz="2400">
          <a:solidFill>
            <a:schemeClr val="tx1"/>
          </a:solidFill>
          <a:latin typeface="TheSansB W3 Light"/>
        </a:defRPr>
      </a:lvl4pPr>
      <a:lvl5pPr algn="l" rtl="0" eaLnBrk="0" fontAlgn="base" hangingPunct="0">
        <a:spcBef>
          <a:spcPct val="0"/>
        </a:spcBef>
        <a:spcAft>
          <a:spcPct val="0"/>
        </a:spcAft>
        <a:defRPr sz="2400">
          <a:solidFill>
            <a:schemeClr val="tx1"/>
          </a:solidFill>
          <a:latin typeface="TheSansB W3 Light"/>
        </a:defRPr>
      </a:lvl5pPr>
      <a:lvl6pPr marL="457200" algn="l" rtl="0" fontAlgn="base">
        <a:spcBef>
          <a:spcPct val="0"/>
        </a:spcBef>
        <a:spcAft>
          <a:spcPct val="0"/>
        </a:spcAft>
        <a:defRPr sz="2400">
          <a:solidFill>
            <a:schemeClr val="tx1"/>
          </a:solidFill>
          <a:latin typeface="TheSansB W3 Light"/>
        </a:defRPr>
      </a:lvl6pPr>
      <a:lvl7pPr marL="914400" algn="l" rtl="0" fontAlgn="base">
        <a:spcBef>
          <a:spcPct val="0"/>
        </a:spcBef>
        <a:spcAft>
          <a:spcPct val="0"/>
        </a:spcAft>
        <a:defRPr sz="2400">
          <a:solidFill>
            <a:schemeClr val="tx1"/>
          </a:solidFill>
          <a:latin typeface="TheSansB W3 Light"/>
        </a:defRPr>
      </a:lvl7pPr>
      <a:lvl8pPr marL="1371600" algn="l" rtl="0" fontAlgn="base">
        <a:spcBef>
          <a:spcPct val="0"/>
        </a:spcBef>
        <a:spcAft>
          <a:spcPct val="0"/>
        </a:spcAft>
        <a:defRPr sz="2400">
          <a:solidFill>
            <a:schemeClr val="tx1"/>
          </a:solidFill>
          <a:latin typeface="TheSansB W3 Light"/>
        </a:defRPr>
      </a:lvl8pPr>
      <a:lvl9pPr marL="1828800" algn="l" rtl="0" fontAlgn="base">
        <a:spcBef>
          <a:spcPct val="0"/>
        </a:spcBef>
        <a:spcAft>
          <a:spcPct val="0"/>
        </a:spcAft>
        <a:defRPr sz="2400">
          <a:solidFill>
            <a:schemeClr val="tx1"/>
          </a:solidFill>
          <a:latin typeface="TheSansB W3 Light"/>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heSansB W3 Light"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heSansB W3 Light"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TheSansB W3 Light"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heSansB W3 Light"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heSansB W3 Light"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TheSansB W3 Light"/>
              </a:defRPr>
            </a:lvl1pPr>
          </a:lstStyle>
          <a:p>
            <a:pPr>
              <a:defRPr/>
            </a:pPr>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TheSansB W3 Light"/>
              </a:defRPr>
            </a:lvl1pPr>
          </a:lstStyle>
          <a:p>
            <a:pPr>
              <a:defRPr/>
            </a:pPr>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heSansB W3 Light"/>
              </a:defRPr>
            </a:lvl1pPr>
          </a:lstStyle>
          <a:p>
            <a:pPr>
              <a:defRPr/>
            </a:pPr>
            <a:fld id="{CC8A5F44-6043-4539-AA45-0C5E9108927E}" type="slidenum">
              <a:rPr lang="de-DE" altLang="de-DE"/>
              <a:pPr>
                <a:defRPr/>
              </a:pPr>
              <a:t>‹Nr.›</a:t>
            </a:fld>
            <a:endParaRPr lang="de-DE" altLang="de-DE" dirty="0"/>
          </a:p>
        </p:txBody>
      </p:sp>
      <p:pic>
        <p:nvPicPr>
          <p:cNvPr id="2053" name="Grafik 6"/>
          <p:cNvPicPr>
            <a:picLocks noChangeAspect="1"/>
          </p:cNvPicPr>
          <p:nvPr userDrawn="1"/>
        </p:nvPicPr>
        <p:blipFill>
          <a:blip r:embed="rId5">
            <a:extLst>
              <a:ext uri="{28A0092B-C50C-407E-A947-70E740481C1C}">
                <a14:useLocalDpi xmlns:a14="http://schemas.microsoft.com/office/drawing/2010/main" val="0"/>
              </a:ext>
            </a:extLst>
          </a:blip>
          <a:srcRect l="7509" t="48277" r="15163"/>
          <a:stretch>
            <a:fillRect/>
          </a:stretch>
        </p:blipFill>
        <p:spPr bwMode="auto">
          <a:xfrm>
            <a:off x="0" y="0"/>
            <a:ext cx="9144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ransition spd="med">
    <p:pull/>
  </p:transition>
  <p:timing>
    <p:tnLst>
      <p:par>
        <p:cTn id="1" dur="indefinite" restart="never" nodeType="tmRoot"/>
      </p:par>
    </p:tnLst>
  </p:timing>
  <p:hf hdr="0" ftr="0" dt="0"/>
  <p:txStyles>
    <p:titleStyle>
      <a:lvl1pPr algn="l" rtl="0" eaLnBrk="0" fontAlgn="base" hangingPunct="0">
        <a:spcBef>
          <a:spcPct val="0"/>
        </a:spcBef>
        <a:spcAft>
          <a:spcPct val="0"/>
        </a:spcAft>
        <a:defRPr sz="2400" kern="1200">
          <a:solidFill>
            <a:schemeClr val="tx1"/>
          </a:solidFill>
          <a:latin typeface="TheSansB W3 Light" pitchFamily="34" charset="0"/>
          <a:ea typeface="+mj-ea"/>
          <a:cs typeface="+mj-cs"/>
        </a:defRPr>
      </a:lvl1pPr>
      <a:lvl2pPr algn="l" rtl="0" eaLnBrk="0" fontAlgn="base" hangingPunct="0">
        <a:spcBef>
          <a:spcPct val="0"/>
        </a:spcBef>
        <a:spcAft>
          <a:spcPct val="0"/>
        </a:spcAft>
        <a:defRPr sz="2400">
          <a:solidFill>
            <a:schemeClr val="tx1"/>
          </a:solidFill>
          <a:latin typeface="TheSansB W3 Light"/>
        </a:defRPr>
      </a:lvl2pPr>
      <a:lvl3pPr algn="l" rtl="0" eaLnBrk="0" fontAlgn="base" hangingPunct="0">
        <a:spcBef>
          <a:spcPct val="0"/>
        </a:spcBef>
        <a:spcAft>
          <a:spcPct val="0"/>
        </a:spcAft>
        <a:defRPr sz="2400">
          <a:solidFill>
            <a:schemeClr val="tx1"/>
          </a:solidFill>
          <a:latin typeface="TheSansB W3 Light"/>
        </a:defRPr>
      </a:lvl3pPr>
      <a:lvl4pPr algn="l" rtl="0" eaLnBrk="0" fontAlgn="base" hangingPunct="0">
        <a:spcBef>
          <a:spcPct val="0"/>
        </a:spcBef>
        <a:spcAft>
          <a:spcPct val="0"/>
        </a:spcAft>
        <a:defRPr sz="2400">
          <a:solidFill>
            <a:schemeClr val="tx1"/>
          </a:solidFill>
          <a:latin typeface="TheSansB W3 Light"/>
        </a:defRPr>
      </a:lvl4pPr>
      <a:lvl5pPr algn="l" rtl="0" eaLnBrk="0" fontAlgn="base" hangingPunct="0">
        <a:spcBef>
          <a:spcPct val="0"/>
        </a:spcBef>
        <a:spcAft>
          <a:spcPct val="0"/>
        </a:spcAft>
        <a:defRPr sz="2400">
          <a:solidFill>
            <a:schemeClr val="tx1"/>
          </a:solidFill>
          <a:latin typeface="TheSansB W3 Light"/>
        </a:defRPr>
      </a:lvl5pPr>
      <a:lvl6pPr marL="457200" algn="l" rtl="0" fontAlgn="base">
        <a:spcBef>
          <a:spcPct val="0"/>
        </a:spcBef>
        <a:spcAft>
          <a:spcPct val="0"/>
        </a:spcAft>
        <a:defRPr sz="2400">
          <a:solidFill>
            <a:schemeClr val="tx1"/>
          </a:solidFill>
          <a:latin typeface="TheSansB W3 Light"/>
        </a:defRPr>
      </a:lvl6pPr>
      <a:lvl7pPr marL="914400" algn="l" rtl="0" fontAlgn="base">
        <a:spcBef>
          <a:spcPct val="0"/>
        </a:spcBef>
        <a:spcAft>
          <a:spcPct val="0"/>
        </a:spcAft>
        <a:defRPr sz="2400">
          <a:solidFill>
            <a:schemeClr val="tx1"/>
          </a:solidFill>
          <a:latin typeface="TheSansB W3 Light"/>
        </a:defRPr>
      </a:lvl7pPr>
      <a:lvl8pPr marL="1371600" algn="l" rtl="0" fontAlgn="base">
        <a:spcBef>
          <a:spcPct val="0"/>
        </a:spcBef>
        <a:spcAft>
          <a:spcPct val="0"/>
        </a:spcAft>
        <a:defRPr sz="2400">
          <a:solidFill>
            <a:schemeClr val="tx1"/>
          </a:solidFill>
          <a:latin typeface="TheSansB W3 Light"/>
        </a:defRPr>
      </a:lvl8pPr>
      <a:lvl9pPr marL="1828800" algn="l" rtl="0" fontAlgn="base">
        <a:spcBef>
          <a:spcPct val="0"/>
        </a:spcBef>
        <a:spcAft>
          <a:spcPct val="0"/>
        </a:spcAft>
        <a:defRPr sz="2400">
          <a:solidFill>
            <a:schemeClr val="tx1"/>
          </a:solidFill>
          <a:latin typeface="TheSansB W3 Light"/>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heSansB W3 Light"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heSansB W3 Light"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TheSansB W3 Light"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heSansB W3 Light"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heSansB W3 Light"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X%20Erg&#228;nzungen%20FAQ%2010.2018%20-%20Kleinunternemerregelung.docx"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slide" Target="slide3.xml"/><Relationship Id="rId7" Type="http://schemas.openxmlformats.org/officeDocument/2006/relationships/slide" Target="slide77.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5.xml"/><Relationship Id="rId5" Type="http://schemas.openxmlformats.org/officeDocument/2006/relationships/slide" Target="slide29.xml"/><Relationship Id="rId4" Type="http://schemas.openxmlformats.org/officeDocument/2006/relationships/slide" Target="slide18.xml"/><Relationship Id="rId9" Type="http://schemas.openxmlformats.org/officeDocument/2006/relationships/slide" Target="slide87.xml"/></Relationships>
</file>

<file path=ppt/slides/_rels/slide2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verwaltung-erzbistum-paderborn.de/"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www.verwaltung-erzbistum-paderborn.de/" TargetMode="External"/><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www.verwaltung-erzbistum-paderborn.de/" TargetMode="External"/><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jpg"/><Relationship Id="rId4" Type="http://schemas.openxmlformats.org/officeDocument/2006/relationships/diagramLayout" Target="../diagrams/layout1.xml"/><Relationship Id="rId9"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6.jpg"/><Relationship Id="rId4" Type="http://schemas.openxmlformats.org/officeDocument/2006/relationships/diagramLayout" Target="../diagrams/layout2.xml"/><Relationship Id="rId9" Type="http://schemas.openxmlformats.org/officeDocument/2006/relationships/image" Target="../media/image5.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mailto:steuerwesen@erzbistum-paderborn.de" TargetMode="External"/><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hyperlink" Target="mailto:michael.wolf@erzbistum-paderborn.de" TargetMode="External"/><Relationship Id="rId4" Type="http://schemas.openxmlformats.org/officeDocument/2006/relationships/hyperlink" Target="mailto:kirchengemeinden@erzbistum-paderborn.de"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mailto:rechtsamt@erzbistum-paderborn.de" TargetMode="External"/><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hyperlink" Target="http://www.verwaltung-erzbistum-paderborn.de/" TargetMode="External"/><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www.verwaltung-erzbistum-paderborn.de/" TargetMode="External"/><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https://www.verwaltung-erzbistum-paderborn.de/Vermoegen-verwalten/Neuregelung-der-Umsatzbesteuerung:-Unterlagen-fuer-die-steuerliche-Bestandsaufnahme-in-den-KG.html" TargetMode="External"/><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hyperlink" Target="http://www.verwaltung-erzbistum-paderborn.de/"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8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mailto:steuerwesen@erzbistum-paderborn.de" TargetMode="External"/><Relationship Id="rId2" Type="http://schemas.openxmlformats.org/officeDocument/2006/relationships/notesSlide" Target="../notesSlides/notesSlide89.xml"/><Relationship Id="rId1" Type="http://schemas.openxmlformats.org/officeDocument/2006/relationships/slideLayout" Target="../slideLayouts/slideLayout1.xml"/><Relationship Id="rId5" Type="http://schemas.openxmlformats.org/officeDocument/2006/relationships/hyperlink" Target="mailto:claus.schmidtmeier@erzbistum-paderborn.de" TargetMode="External"/><Relationship Id="rId4" Type="http://schemas.openxmlformats.org/officeDocument/2006/relationships/hyperlink" Target="mailto:roland.schmitz@erzbistum-paderborn.d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67163" y="1285562"/>
            <a:ext cx="8208143" cy="392671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720725" algn="r" eaLnBrk="1" hangingPunct="1">
              <a:lnSpc>
                <a:spcPts val="5500"/>
              </a:lnSpc>
              <a:spcAft>
                <a:spcPts val="2400"/>
              </a:spcAft>
              <a:defRPr/>
            </a:pPr>
            <a:r>
              <a:rPr lang="de-DE" sz="4800" b="1" kern="0" spc="50" dirty="0" smtClean="0">
                <a:effectLst>
                  <a:outerShdw blurRad="38100" dist="38100" dir="2700000" algn="tl">
                    <a:srgbClr val="C0C0C0"/>
                  </a:outerShdw>
                </a:effectLst>
                <a:latin typeface="Arial Black" panose="020B0A04020102020204" pitchFamily="34" charset="0"/>
              </a:rPr>
              <a:t>Neuregelung </a:t>
            </a:r>
            <a:r>
              <a:rPr lang="de-DE" sz="4800" b="1" kern="0" spc="50" dirty="0">
                <a:effectLst>
                  <a:outerShdw blurRad="38100" dist="38100" dir="2700000" algn="tl">
                    <a:srgbClr val="C0C0C0"/>
                  </a:outerShdw>
                </a:effectLst>
                <a:latin typeface="Arial Black" panose="020B0A04020102020204" pitchFamily="34" charset="0"/>
              </a:rPr>
              <a:t>der Umsatzbesteuerung </a:t>
            </a:r>
            <a:endParaRPr lang="de-DE" sz="4800" b="1" kern="0" spc="50" dirty="0" smtClean="0">
              <a:effectLst>
                <a:outerShdw blurRad="38100" dist="38100" dir="2700000" algn="tl">
                  <a:srgbClr val="C0C0C0"/>
                </a:outerShdw>
              </a:effectLst>
              <a:latin typeface="Arial Black" panose="020B0A04020102020204" pitchFamily="34" charset="0"/>
            </a:endParaRPr>
          </a:p>
          <a:p>
            <a:pPr marL="720725" algn="r" eaLnBrk="1" hangingPunct="1">
              <a:lnSpc>
                <a:spcPts val="5500"/>
              </a:lnSpc>
              <a:spcAft>
                <a:spcPts val="2400"/>
              </a:spcAft>
              <a:defRPr/>
            </a:pPr>
            <a:r>
              <a:rPr lang="de-DE" sz="4400" b="1" dirty="0" smtClean="0">
                <a:solidFill>
                  <a:srgbClr val="C00000"/>
                </a:solidFill>
                <a:effectLst>
                  <a:outerShdw blurRad="38100" dist="38100" dir="2700000" algn="tl">
                    <a:srgbClr val="C0C0C0"/>
                  </a:outerShdw>
                </a:effectLst>
                <a:latin typeface="Arial" charset="0"/>
                <a:sym typeface="Wingdings 2" pitchFamily="18" charset="2"/>
              </a:rPr>
              <a:t>Steuerliche Bestandsaufnahme in </a:t>
            </a:r>
            <a:br>
              <a:rPr lang="de-DE" sz="4400" b="1" dirty="0" smtClean="0">
                <a:solidFill>
                  <a:srgbClr val="C00000"/>
                </a:solidFill>
                <a:effectLst>
                  <a:outerShdw blurRad="38100" dist="38100" dir="2700000" algn="tl">
                    <a:srgbClr val="C0C0C0"/>
                  </a:outerShdw>
                </a:effectLst>
                <a:latin typeface="Arial" charset="0"/>
                <a:sym typeface="Wingdings 2" pitchFamily="18" charset="2"/>
              </a:rPr>
            </a:br>
            <a:r>
              <a:rPr lang="de-DE" sz="4400" b="1" dirty="0" smtClean="0">
                <a:solidFill>
                  <a:srgbClr val="C00000"/>
                </a:solidFill>
                <a:effectLst>
                  <a:outerShdw blurRad="38100" dist="38100" dir="2700000" algn="tl">
                    <a:srgbClr val="C0C0C0"/>
                  </a:outerShdw>
                </a:effectLst>
                <a:latin typeface="Arial" charset="0"/>
                <a:sym typeface="Wingdings 2" pitchFamily="18" charset="2"/>
              </a:rPr>
              <a:t>den  Kirchengemeinden</a:t>
            </a: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solidFill>
                  <a:schemeClr val="tx1"/>
                </a:solidFill>
                <a:latin typeface="Arial" panose="020B0604020202020204" pitchFamily="34" charset="0"/>
                <a:cs typeface="Arial" panose="020B0604020202020204" pitchFamily="34" charset="0"/>
              </a:rPr>
              <a:pPr>
                <a:defRPr/>
              </a:pPr>
              <a:t>1</a:t>
            </a:fld>
            <a:endParaRPr lang="de-DE" altLang="de-DE" dirty="0">
              <a:solidFill>
                <a:schemeClr val="tx1"/>
              </a:solidFill>
              <a:latin typeface="Arial" panose="020B0604020202020204" pitchFamily="34" charset="0"/>
              <a:cs typeface="Arial" panose="020B0604020202020204" pitchFamily="34" charset="0"/>
            </a:endParaRPr>
          </a:p>
        </p:txBody>
      </p:sp>
      <p:pic>
        <p:nvPicPr>
          <p:cNvPr id="5" name="Bild 7" descr="EGV-Logo_BUTTO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552" y="651264"/>
            <a:ext cx="2448000" cy="179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688645"/>
            <a:ext cx="1372952" cy="230425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012094704"/>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844AC68E-6E31-43EE-82F0-446A8BCE4630}" type="slidenum">
              <a:rPr lang="de-DE" altLang="de-DE" smtClean="0"/>
              <a:pPr>
                <a:defRPr/>
              </a:pPr>
              <a:t>10</a:t>
            </a:fld>
            <a:endParaRPr lang="de-DE" altLang="de-DE" dirty="0"/>
          </a:p>
        </p:txBody>
      </p:sp>
      <p:sp>
        <p:nvSpPr>
          <p:cNvPr id="5" name="Rechteck 4"/>
          <p:cNvSpPr/>
          <p:nvPr/>
        </p:nvSpPr>
        <p:spPr bwMode="auto">
          <a:xfrm>
            <a:off x="251519" y="548680"/>
            <a:ext cx="8640961" cy="648000"/>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1200"/>
              </a:spcAft>
            </a:pPr>
            <a:r>
              <a:rPr lang="de-DE" altLang="de-DE" b="1" dirty="0" smtClean="0">
                <a:solidFill>
                  <a:schemeClr val="bg1"/>
                </a:solidFill>
              </a:rPr>
              <a:t>Besondere Problematik unserer Kirchengemeinden</a:t>
            </a:r>
            <a:r>
              <a:rPr lang="de-DE" b="1" dirty="0" smtClean="0">
                <a:solidFill>
                  <a:srgbClr val="FFFFFF"/>
                </a:solidFill>
                <a:latin typeface="Arial"/>
              </a:rPr>
              <a:t>:</a:t>
            </a:r>
            <a:endParaRPr lang="de-DE" b="1" dirty="0">
              <a:solidFill>
                <a:srgbClr val="FFFFFF"/>
              </a:solidFill>
              <a:latin typeface="Arial"/>
            </a:endParaRPr>
          </a:p>
        </p:txBody>
      </p:sp>
      <p:sp>
        <p:nvSpPr>
          <p:cNvPr id="7" name="Rechteck 6"/>
          <p:cNvSpPr/>
          <p:nvPr/>
        </p:nvSpPr>
        <p:spPr bwMode="auto">
          <a:xfrm>
            <a:off x="251518" y="1268759"/>
            <a:ext cx="8640961" cy="5179491"/>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72000" rIns="91440" bIns="45720" numCol="1" rtlCol="0" anchor="t" anchorCtr="0" compatLnSpc="1">
            <a:prstTxWarp prst="textNoShape">
              <a:avLst/>
            </a:prstTxWarp>
          </a:bodyPr>
          <a:lstStyle/>
          <a:p>
            <a:pPr marL="355600" indent="-355600">
              <a:spcBef>
                <a:spcPts val="0"/>
              </a:spcBef>
              <a:spcAft>
                <a:spcPts val="1200"/>
              </a:spcAft>
              <a:buClr>
                <a:srgbClr val="C00000"/>
              </a:buClr>
              <a:buFont typeface="Wingdings 3" panose="05040102010807070707" pitchFamily="18" charset="2"/>
              <a:buChar char=""/>
            </a:pPr>
            <a:r>
              <a:rPr lang="de-DE" sz="1600" b="1" kern="0" dirty="0" smtClean="0"/>
              <a:t>Die </a:t>
            </a:r>
            <a:r>
              <a:rPr lang="de-DE" sz="1600" b="1" kern="0" dirty="0"/>
              <a:t>generelle Besteuerung von Tätigkeiten auf privatrechtlicher Tätigkeit und im Rahmen der Vermögensverwaltung hat zur Folge, dass </a:t>
            </a:r>
            <a:r>
              <a:rPr lang="de-DE" sz="1600" b="1" kern="0" dirty="0">
                <a:solidFill>
                  <a:srgbClr val="C00000"/>
                </a:solidFill>
                <a:effectLst>
                  <a:outerShdw blurRad="38100" dist="38100" dir="2700000" algn="tl">
                    <a:srgbClr val="000000">
                      <a:alpha val="43137"/>
                    </a:srgbClr>
                  </a:outerShdw>
                </a:effectLst>
              </a:rPr>
              <a:t>eine Vielzahl der bisher steuerfreien kirchl. KöR </a:t>
            </a:r>
            <a:r>
              <a:rPr lang="de-DE" sz="1600" b="1" kern="0" dirty="0" smtClean="0">
                <a:solidFill>
                  <a:srgbClr val="C00000"/>
                </a:solidFill>
                <a:effectLst>
                  <a:outerShdw blurRad="38100" dist="38100" dir="2700000" algn="tl">
                    <a:srgbClr val="000000">
                      <a:alpha val="43137"/>
                    </a:srgbClr>
                  </a:outerShdw>
                </a:effectLst>
              </a:rPr>
              <a:t>umsatzsteuerpflichtig </a:t>
            </a:r>
            <a:r>
              <a:rPr lang="de-DE" sz="1600" b="1" kern="0" dirty="0"/>
              <a:t>werden</a:t>
            </a:r>
            <a:r>
              <a:rPr lang="de-DE" sz="1600" b="1" kern="0" dirty="0" smtClean="0"/>
              <a:t>.</a:t>
            </a:r>
          </a:p>
          <a:p>
            <a:pPr marL="355600" indent="-355600">
              <a:spcBef>
                <a:spcPts val="0"/>
              </a:spcBef>
              <a:spcAft>
                <a:spcPts val="1200"/>
              </a:spcAft>
              <a:buClr>
                <a:srgbClr val="C00000"/>
              </a:buClr>
              <a:buFont typeface="Wingdings 3" panose="05040102010807070707" pitchFamily="18" charset="2"/>
              <a:buChar char=""/>
            </a:pPr>
            <a:r>
              <a:rPr lang="de-DE" sz="1600" b="1" kern="0" dirty="0" smtClean="0"/>
              <a:t>Es ist ein beträchtlicher </a:t>
            </a:r>
            <a:r>
              <a:rPr lang="de-DE" sz="1600" b="1" kern="0" dirty="0" smtClean="0">
                <a:solidFill>
                  <a:srgbClr val="C00000"/>
                </a:solidFill>
                <a:effectLst>
                  <a:outerShdw blurRad="38100" dist="38100" dir="2700000" algn="tl">
                    <a:srgbClr val="000000">
                      <a:alpha val="43137"/>
                    </a:srgbClr>
                  </a:outerShdw>
                </a:effectLst>
              </a:rPr>
              <a:t>organisatorischer </a:t>
            </a:r>
            <a:r>
              <a:rPr lang="de-DE" sz="1600" b="1" kern="0" dirty="0">
                <a:solidFill>
                  <a:srgbClr val="C00000"/>
                </a:solidFill>
                <a:effectLst>
                  <a:outerShdw blurRad="38100" dist="38100" dir="2700000" algn="tl">
                    <a:srgbClr val="000000">
                      <a:alpha val="43137"/>
                    </a:srgbClr>
                  </a:outerShdw>
                </a:effectLst>
              </a:rPr>
              <a:t>Aufwand </a:t>
            </a:r>
            <a:r>
              <a:rPr lang="de-DE" sz="1600" b="1" kern="0" dirty="0"/>
              <a:t>erforderlich (ehrenamtlich geprägte örtliche Rechtsträger</a:t>
            </a:r>
            <a:r>
              <a:rPr lang="de-DE" sz="1600" b="1" kern="0" dirty="0" smtClean="0"/>
              <a:t>).</a:t>
            </a:r>
            <a:endParaRPr lang="de-DE" sz="1600" b="1" kern="0" dirty="0"/>
          </a:p>
          <a:p>
            <a:pPr marL="355600" indent="-355600">
              <a:spcBef>
                <a:spcPts val="0"/>
              </a:spcBef>
              <a:spcAft>
                <a:spcPts val="600"/>
              </a:spcAft>
              <a:buClr>
                <a:srgbClr val="C00000"/>
              </a:buClr>
              <a:buFont typeface="Wingdings 3" panose="05040102010807070707" pitchFamily="18" charset="2"/>
              <a:buChar char=""/>
            </a:pPr>
            <a:r>
              <a:rPr lang="de-DE" sz="1600" b="1" kern="0" dirty="0" smtClean="0"/>
              <a:t>Das derzeitige Buchhaltungsprogramm ist </a:t>
            </a:r>
            <a:r>
              <a:rPr lang="de-DE" sz="1600" b="1" kern="0" dirty="0"/>
              <a:t>nur bedingt für steuerliche Erfassung der Geschäftsvorfälle </a:t>
            </a:r>
            <a:r>
              <a:rPr lang="de-DE" sz="1600" b="1" kern="0" dirty="0" smtClean="0"/>
              <a:t>geeignet.</a:t>
            </a:r>
          </a:p>
          <a:p>
            <a:pPr marL="355600" indent="-355600">
              <a:spcBef>
                <a:spcPts val="0"/>
              </a:spcBef>
              <a:spcAft>
                <a:spcPts val="600"/>
              </a:spcAft>
              <a:buClr>
                <a:srgbClr val="C00000"/>
              </a:buClr>
              <a:buFont typeface="Wingdings 3" panose="05040102010807070707" pitchFamily="18" charset="2"/>
              <a:buChar char=""/>
            </a:pPr>
            <a:r>
              <a:rPr lang="de-DE" sz="1600" b="1" kern="0" dirty="0" smtClean="0"/>
              <a:t>Außerdem dürfte in der Praxis </a:t>
            </a:r>
            <a:r>
              <a:rPr lang="de-DE" sz="1600" b="1" kern="0" dirty="0">
                <a:solidFill>
                  <a:srgbClr val="C00000"/>
                </a:solidFill>
                <a:effectLst>
                  <a:outerShdw blurRad="38100" dist="38100" dir="2700000" algn="tl">
                    <a:srgbClr val="000000">
                      <a:alpha val="43137"/>
                    </a:srgbClr>
                  </a:outerShdw>
                </a:effectLst>
              </a:rPr>
              <a:t>kaum eine einheitliche </a:t>
            </a:r>
            <a:r>
              <a:rPr lang="de-DE" sz="1600" b="1" kern="0" dirty="0" smtClean="0">
                <a:solidFill>
                  <a:srgbClr val="C00000"/>
                </a:solidFill>
                <a:effectLst>
                  <a:outerShdw blurRad="38100" dist="38100" dir="2700000" algn="tl">
                    <a:srgbClr val="000000">
                      <a:alpha val="43137"/>
                    </a:srgbClr>
                  </a:outerShdw>
                </a:effectLst>
              </a:rPr>
              <a:t>Buchführung vorhanden </a:t>
            </a:r>
            <a:r>
              <a:rPr lang="de-DE" sz="1600" b="1" kern="0" dirty="0"/>
              <a:t>sein.</a:t>
            </a:r>
          </a:p>
          <a:p>
            <a:pPr marL="355600" indent="-355600">
              <a:spcBef>
                <a:spcPts val="0"/>
              </a:spcBef>
              <a:spcAft>
                <a:spcPts val="600"/>
              </a:spcAft>
              <a:buClr>
                <a:srgbClr val="C00000"/>
              </a:buClr>
              <a:buFont typeface="Wingdings 3" panose="05040102010807070707" pitchFamily="18" charset="2"/>
              <a:buChar char=""/>
            </a:pPr>
            <a:r>
              <a:rPr lang="de-DE" sz="1600" b="1" kern="0" dirty="0" smtClean="0">
                <a:solidFill>
                  <a:srgbClr val="C00000"/>
                </a:solidFill>
                <a:effectLst>
                  <a:outerShdw blurRad="38100" dist="38100" dir="2700000" algn="tl">
                    <a:srgbClr val="000000">
                      <a:alpha val="43137"/>
                    </a:srgbClr>
                  </a:outerShdw>
                </a:effectLst>
              </a:rPr>
              <a:t>Alle (unselbständigen) Gruppierungen und alle Einrichtungen (z.B. Friedhöfe) </a:t>
            </a:r>
            <a:r>
              <a:rPr lang="de-DE" sz="1600" b="1" kern="0" dirty="0" smtClean="0"/>
              <a:t>in der Gemeinde sind mit einzubeziehen. Barkassen sind mit zu erfassen.</a:t>
            </a:r>
          </a:p>
          <a:p>
            <a:pPr marL="355600" indent="-355600">
              <a:spcBef>
                <a:spcPts val="0"/>
              </a:spcBef>
              <a:spcAft>
                <a:spcPts val="600"/>
              </a:spcAft>
              <a:buClr>
                <a:srgbClr val="C00000"/>
              </a:buClr>
              <a:buFont typeface="Wingdings 3" panose="05040102010807070707" pitchFamily="18" charset="2"/>
              <a:buChar char=""/>
            </a:pPr>
            <a:r>
              <a:rPr lang="de-DE" sz="1600" b="1" kern="0" dirty="0" smtClean="0"/>
              <a:t>Das </a:t>
            </a:r>
            <a:r>
              <a:rPr lang="de-DE" sz="1600" b="1" kern="0" dirty="0" smtClean="0">
                <a:solidFill>
                  <a:srgbClr val="C00000"/>
                </a:solidFill>
                <a:effectLst>
                  <a:outerShdw blurRad="38100" dist="38100" dir="2700000" algn="tl">
                    <a:srgbClr val="000000">
                      <a:alpha val="43137"/>
                    </a:srgbClr>
                  </a:outerShdw>
                </a:effectLst>
              </a:rPr>
              <a:t>Rechtsträgerprinzip</a:t>
            </a:r>
            <a:r>
              <a:rPr lang="de-DE" sz="1600" b="1" kern="0" dirty="0" smtClean="0">
                <a:effectLst>
                  <a:outerShdw blurRad="38100" dist="38100" dir="2700000" algn="tl">
                    <a:srgbClr val="000000">
                      <a:alpha val="43137"/>
                    </a:srgbClr>
                  </a:outerShdw>
                </a:effectLst>
              </a:rPr>
              <a:t> </a:t>
            </a:r>
            <a:r>
              <a:rPr lang="de-DE" sz="1600" b="1" kern="0" dirty="0" smtClean="0"/>
              <a:t>ist konsequent umzusetzen</a:t>
            </a:r>
          </a:p>
          <a:p>
            <a:pPr marL="641350" indent="-285750">
              <a:spcBef>
                <a:spcPts val="0"/>
              </a:spcBef>
              <a:spcAft>
                <a:spcPts val="600"/>
              </a:spcAft>
              <a:buClr>
                <a:srgbClr val="C00000"/>
              </a:buClr>
              <a:buFontTx/>
              <a:buChar char="-"/>
            </a:pPr>
            <a:r>
              <a:rPr lang="de-DE" sz="1600" b="1" kern="0" dirty="0" smtClean="0"/>
              <a:t>Wer tritt als Veranstalter auf? Wer trägt die Einrichtung?</a:t>
            </a:r>
          </a:p>
          <a:p>
            <a:pPr marL="641350" indent="-285750">
              <a:spcBef>
                <a:spcPts val="0"/>
              </a:spcBef>
              <a:spcAft>
                <a:spcPts val="600"/>
              </a:spcAft>
              <a:buClr>
                <a:srgbClr val="C00000"/>
              </a:buClr>
              <a:buFontTx/>
              <a:buChar char="-"/>
            </a:pPr>
            <a:r>
              <a:rPr lang="de-DE" sz="1600" b="1" kern="0" dirty="0" smtClean="0"/>
              <a:t>Abgrenzung gegenüber selbständigen kirchlichen Vereinen, Gruppierungen und Verbänden auf kirchengemeindlicher Ebene</a:t>
            </a:r>
          </a:p>
          <a:p>
            <a:pPr marL="641350" indent="-285750">
              <a:spcBef>
                <a:spcPts val="0"/>
              </a:spcBef>
              <a:spcAft>
                <a:spcPts val="1200"/>
              </a:spcAft>
              <a:buClr>
                <a:srgbClr val="C00000"/>
              </a:buClr>
              <a:buFontTx/>
              <a:buChar char="-"/>
            </a:pPr>
            <a:r>
              <a:rPr lang="de-DE" sz="1600" b="1" kern="0" dirty="0"/>
              <a:t>Selbstständige Vermögensmassen in den Kirchengemeinden (z.B. Pfarrfonds) sind gesondert zu erfassen</a:t>
            </a:r>
            <a:r>
              <a:rPr lang="de-DE" sz="1600" b="1" kern="0" dirty="0" smtClean="0"/>
              <a:t>.</a:t>
            </a:r>
          </a:p>
          <a:p>
            <a:pPr marL="641350" indent="-285750">
              <a:spcBef>
                <a:spcPts val="0"/>
              </a:spcBef>
              <a:spcAft>
                <a:spcPts val="300"/>
              </a:spcAft>
              <a:buClr>
                <a:srgbClr val="C00000"/>
              </a:buClr>
              <a:buFontTx/>
              <a:buChar char="-"/>
            </a:pPr>
            <a:endParaRPr lang="de-DE" sz="1600" b="1" kern="0" dirty="0" smtClean="0"/>
          </a:p>
          <a:p>
            <a:pPr>
              <a:spcBef>
                <a:spcPts val="0"/>
              </a:spcBef>
              <a:spcAft>
                <a:spcPts val="300"/>
              </a:spcAft>
              <a:buClr>
                <a:srgbClr val="C00000"/>
              </a:buClr>
            </a:pPr>
            <a:r>
              <a:rPr lang="de-DE" sz="1600" b="1" kern="0" dirty="0"/>
              <a:t> </a:t>
            </a:r>
            <a:endParaRPr lang="de-DE" sz="1600" b="1" kern="0" dirty="0" smtClean="0"/>
          </a:p>
          <a:p>
            <a:pPr marL="355600" indent="-355600">
              <a:spcBef>
                <a:spcPts val="0"/>
              </a:spcBef>
              <a:spcAft>
                <a:spcPts val="300"/>
              </a:spcAft>
              <a:buClr>
                <a:srgbClr val="C00000"/>
              </a:buClr>
              <a:buFont typeface="Wingdings 3" panose="05040102010807070707" pitchFamily="18" charset="2"/>
              <a:buChar char=""/>
            </a:pPr>
            <a:endParaRPr lang="de-DE" sz="1600" b="1" kern="0" dirty="0"/>
          </a:p>
        </p:txBody>
      </p:sp>
    </p:spTree>
    <p:extLst>
      <p:ext uri="{BB962C8B-B14F-4D97-AF65-F5344CB8AC3E}">
        <p14:creationId xmlns:p14="http://schemas.microsoft.com/office/powerpoint/2010/main" val="41493286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randombar(horizontal)">
                                      <p:cBhvr>
                                        <p:cTn id="12" dur="500"/>
                                        <p:tgtEl>
                                          <p:spTgt spid="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randombar(horizontal)">
                                      <p:cBhvr>
                                        <p:cTn id="42" dur="5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randombar(horizontal)">
                                      <p:cBhvr>
                                        <p:cTn id="47" dur="500"/>
                                        <p:tgtEl>
                                          <p:spTgt spid="7">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7">
                                            <p:txEl>
                                              <p:pRg st="7" end="7"/>
                                            </p:txEl>
                                          </p:spTgt>
                                        </p:tgtEl>
                                        <p:attrNameLst>
                                          <p:attrName>style.visibility</p:attrName>
                                        </p:attrNameLst>
                                      </p:cBhvr>
                                      <p:to>
                                        <p:strVal val="visible"/>
                                      </p:to>
                                    </p:set>
                                    <p:animEffect transition="in" filter="randombar(horizontal)">
                                      <p:cBhvr>
                                        <p:cTn id="52" dur="500"/>
                                        <p:tgtEl>
                                          <p:spTgt spid="7">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7">
                                            <p:txEl>
                                              <p:pRg st="8" end="8"/>
                                            </p:txEl>
                                          </p:spTgt>
                                        </p:tgtEl>
                                        <p:attrNameLst>
                                          <p:attrName>style.visibility</p:attrName>
                                        </p:attrNameLst>
                                      </p:cBhvr>
                                      <p:to>
                                        <p:strVal val="visible"/>
                                      </p:to>
                                    </p:set>
                                    <p:animEffect transition="in" filter="randombar(horizontal)">
                                      <p:cBhvr>
                                        <p:cTn id="57" dur="500"/>
                                        <p:tgtEl>
                                          <p:spTgt spid="7">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7">
                                            <p:txEl>
                                              <p:pRg st="10" end="10"/>
                                            </p:txEl>
                                          </p:spTgt>
                                        </p:tgtEl>
                                        <p:attrNameLst>
                                          <p:attrName>style.visibility</p:attrName>
                                        </p:attrNameLst>
                                      </p:cBhvr>
                                      <p:to>
                                        <p:strVal val="visible"/>
                                      </p:to>
                                    </p:set>
                                    <p:animEffect transition="in" filter="randombar(horizontal)">
                                      <p:cBhvr>
                                        <p:cTn id="6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11</a:t>
            </a:fld>
            <a:endParaRPr lang="de-DE" altLang="de-DE" dirty="0"/>
          </a:p>
        </p:txBody>
      </p:sp>
      <p:sp>
        <p:nvSpPr>
          <p:cNvPr id="5" name="Freihandform 4"/>
          <p:cNvSpPr/>
          <p:nvPr/>
        </p:nvSpPr>
        <p:spPr>
          <a:xfrm>
            <a:off x="1632753" y="4240293"/>
            <a:ext cx="2089931" cy="71841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EEEEEE"/>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81641" tIns="40816" rIns="81641" bIns="40816" anchor="ctr" anchorCtr="1" compatLnSpc="0">
            <a:noAutofit/>
          </a:bodyPr>
          <a:lstStyle/>
          <a:p>
            <a:pPr algn="ctr" defTabSz="829452" fontAlgn="auto">
              <a:spcBef>
                <a:spcPts val="0"/>
              </a:spcBef>
              <a:spcAft>
                <a:spcPts val="0"/>
              </a:spcAft>
              <a:defRPr sz="1800" b="0" i="0" u="none" strike="noStrike" kern="0" cap="none" spc="0" baseline="0">
                <a:solidFill>
                  <a:srgbClr val="000000"/>
                </a:solidFill>
                <a:uFillTx/>
              </a:defRPr>
            </a:pPr>
            <a:r>
              <a:rPr lang="de-DE" sz="1600" b="1" dirty="0">
                <a:solidFill>
                  <a:srgbClr val="000000"/>
                </a:solidFill>
                <a:latin typeface="Arial Black" panose="020B0A04020102020204" pitchFamily="34" charset="0"/>
                <a:ea typeface="Microsoft YaHei" pitchFamily="2"/>
                <a:cs typeface="Mangal" pitchFamily="2"/>
              </a:rPr>
              <a:t>Kleinunternehmer</a:t>
            </a:r>
          </a:p>
        </p:txBody>
      </p:sp>
      <p:sp>
        <p:nvSpPr>
          <p:cNvPr id="6" name="Freihandform 5"/>
          <p:cNvSpPr/>
          <p:nvPr/>
        </p:nvSpPr>
        <p:spPr>
          <a:xfrm>
            <a:off x="4212510" y="3541019"/>
            <a:ext cx="1959303" cy="71841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DDDDDD"/>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81641" tIns="40816" rIns="81641" bIns="40816" anchor="ctr" anchorCtr="1" compatLnSpc="0">
            <a:noAutofit/>
          </a:bodyPr>
          <a:lstStyle/>
          <a:p>
            <a:pPr algn="ctr" defTabSz="829452" fontAlgn="auto">
              <a:spcBef>
                <a:spcPts val="0"/>
              </a:spcBef>
              <a:spcAft>
                <a:spcPts val="0"/>
              </a:spcAft>
              <a:defRPr sz="1800" b="0" i="0" u="none" strike="noStrike" kern="0" cap="none" spc="0" baseline="0">
                <a:solidFill>
                  <a:srgbClr val="000000"/>
                </a:solidFill>
                <a:uFillTx/>
              </a:defRPr>
            </a:pPr>
            <a:r>
              <a:rPr lang="de-DE" sz="1600" b="1" dirty="0">
                <a:solidFill>
                  <a:srgbClr val="000000"/>
                </a:solidFill>
                <a:latin typeface="Arial Black" panose="020B0A04020102020204" pitchFamily="34" charset="0"/>
                <a:ea typeface="Microsoft YaHei" pitchFamily="2"/>
                <a:cs typeface="Mangal" pitchFamily="2"/>
              </a:rPr>
              <a:t>steuerfrei</a:t>
            </a:r>
          </a:p>
        </p:txBody>
      </p:sp>
      <p:sp>
        <p:nvSpPr>
          <p:cNvPr id="8" name="Freihandform 7"/>
          <p:cNvSpPr/>
          <p:nvPr/>
        </p:nvSpPr>
        <p:spPr>
          <a:xfrm>
            <a:off x="2334920" y="2766973"/>
            <a:ext cx="2152047" cy="5224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CCCCCC"/>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81641" tIns="40816" rIns="81641" bIns="40816" anchor="ctr" anchorCtr="1" compatLnSpc="0">
            <a:noAutofit/>
          </a:bodyPr>
          <a:lstStyle/>
          <a:p>
            <a:pPr algn="ctr" defTabSz="829452" fontAlgn="auto">
              <a:spcBef>
                <a:spcPts val="0"/>
              </a:spcBef>
              <a:spcAft>
                <a:spcPts val="0"/>
              </a:spcAft>
              <a:defRPr sz="1800" b="0" i="0" u="none" strike="noStrike" kern="0" cap="none" spc="0" baseline="0">
                <a:solidFill>
                  <a:srgbClr val="000000"/>
                </a:solidFill>
                <a:uFillTx/>
              </a:defRPr>
            </a:pPr>
            <a:r>
              <a:rPr lang="de-DE" sz="1600" b="1" dirty="0">
                <a:solidFill>
                  <a:srgbClr val="000000"/>
                </a:solidFill>
                <a:latin typeface="Arial Black" panose="020B0A04020102020204" pitchFamily="34" charset="0"/>
                <a:ea typeface="Microsoft YaHei" pitchFamily="2"/>
                <a:cs typeface="Mangal" pitchFamily="2"/>
              </a:rPr>
              <a:t>Gegenleistung</a:t>
            </a:r>
          </a:p>
        </p:txBody>
      </p:sp>
      <p:sp>
        <p:nvSpPr>
          <p:cNvPr id="9" name="Freihandform 8"/>
          <p:cNvSpPr/>
          <p:nvPr/>
        </p:nvSpPr>
        <p:spPr>
          <a:xfrm>
            <a:off x="402228" y="3283061"/>
            <a:ext cx="1632752" cy="836622"/>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DDDDDD"/>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81641" tIns="40816" rIns="81641" bIns="40816" anchor="ctr" anchorCtr="1" compatLnSpc="0">
            <a:noAutofit/>
          </a:bodyPr>
          <a:lstStyle/>
          <a:p>
            <a:pPr algn="ctr" defTabSz="829452" fontAlgn="auto">
              <a:spcBef>
                <a:spcPts val="0"/>
              </a:spcBef>
              <a:spcAft>
                <a:spcPts val="0"/>
              </a:spcAft>
              <a:defRPr sz="1800" b="0" i="0" u="none" strike="noStrike" kern="0" cap="none" spc="0" baseline="0">
                <a:solidFill>
                  <a:srgbClr val="000000"/>
                </a:solidFill>
                <a:uFillTx/>
              </a:defRPr>
            </a:pPr>
            <a:r>
              <a:rPr lang="de-DE" sz="1600" b="1" dirty="0">
                <a:solidFill>
                  <a:srgbClr val="000000"/>
                </a:solidFill>
                <a:latin typeface="Arial Black" panose="020B0A04020102020204" pitchFamily="34" charset="0"/>
                <a:ea typeface="Microsoft YaHei" pitchFamily="2"/>
                <a:cs typeface="Mangal" pitchFamily="2"/>
              </a:rPr>
              <a:t>Lieferungen/</a:t>
            </a:r>
          </a:p>
          <a:p>
            <a:pPr algn="ctr" defTabSz="829452" fontAlgn="auto">
              <a:spcBef>
                <a:spcPts val="0"/>
              </a:spcBef>
              <a:spcAft>
                <a:spcPts val="0"/>
              </a:spcAft>
              <a:defRPr sz="1800" b="0" i="0" u="none" strike="noStrike" kern="0" cap="none" spc="0" baseline="0">
                <a:solidFill>
                  <a:srgbClr val="000000"/>
                </a:solidFill>
                <a:uFillTx/>
              </a:defRPr>
            </a:pPr>
            <a:r>
              <a:rPr lang="de-DE" sz="1600" b="1" dirty="0">
                <a:solidFill>
                  <a:srgbClr val="000000"/>
                </a:solidFill>
                <a:latin typeface="Arial Black" panose="020B0A04020102020204" pitchFamily="34" charset="0"/>
                <a:ea typeface="Microsoft YaHei" pitchFamily="2"/>
                <a:cs typeface="Mangal" pitchFamily="2"/>
              </a:rPr>
              <a:t>Leistung</a:t>
            </a:r>
          </a:p>
        </p:txBody>
      </p:sp>
      <p:sp>
        <p:nvSpPr>
          <p:cNvPr id="10" name="Freihandform 9"/>
          <p:cNvSpPr/>
          <p:nvPr/>
        </p:nvSpPr>
        <p:spPr>
          <a:xfrm>
            <a:off x="7153501" y="1542791"/>
            <a:ext cx="1567442" cy="52248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DDDDDD"/>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81641" tIns="40816" rIns="81641" bIns="40816" anchor="ctr" anchorCtr="1" compatLnSpc="0">
            <a:noAutofit/>
          </a:bodyPr>
          <a:lstStyle/>
          <a:p>
            <a:pPr algn="ctr" defTabSz="829452" fontAlgn="auto">
              <a:spcBef>
                <a:spcPts val="0"/>
              </a:spcBef>
              <a:spcAft>
                <a:spcPts val="0"/>
              </a:spcAft>
              <a:defRPr sz="1800" b="0" i="0" u="none" strike="noStrike" kern="0" cap="none" spc="0" baseline="0">
                <a:solidFill>
                  <a:srgbClr val="000000"/>
                </a:solidFill>
                <a:uFillTx/>
              </a:defRPr>
            </a:pPr>
            <a:r>
              <a:rPr lang="de-DE" sz="1600" b="1" dirty="0">
                <a:solidFill>
                  <a:srgbClr val="000000"/>
                </a:solidFill>
                <a:latin typeface="Arial Black" panose="020B0A04020102020204" pitchFamily="34" charset="0"/>
                <a:ea typeface="Microsoft YaHei" pitchFamily="2"/>
                <a:cs typeface="Mangal" pitchFamily="2"/>
              </a:rPr>
              <a:t>Vorsteuer</a:t>
            </a:r>
          </a:p>
        </p:txBody>
      </p:sp>
      <p:sp>
        <p:nvSpPr>
          <p:cNvPr id="11" name="Freihandform 10"/>
          <p:cNvSpPr/>
          <p:nvPr/>
        </p:nvSpPr>
        <p:spPr>
          <a:xfrm>
            <a:off x="4030455" y="5245118"/>
            <a:ext cx="1981705" cy="65310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DDDDDD"/>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81641" tIns="40816" rIns="81641" bIns="40816" anchor="ctr" anchorCtr="1" compatLnSpc="0">
            <a:noAutofit/>
          </a:bodyPr>
          <a:lstStyle/>
          <a:p>
            <a:pPr algn="ctr" defTabSz="829452" fontAlgn="auto">
              <a:spcBef>
                <a:spcPts val="0"/>
              </a:spcBef>
              <a:spcAft>
                <a:spcPts val="0"/>
              </a:spcAft>
              <a:defRPr sz="1800" b="0" i="0" u="none" strike="noStrike" kern="0" cap="none" spc="0" baseline="0">
                <a:solidFill>
                  <a:srgbClr val="000000"/>
                </a:solidFill>
                <a:uFillTx/>
              </a:defRPr>
            </a:pPr>
            <a:r>
              <a:rPr lang="de-DE" sz="1600" b="1" dirty="0">
                <a:solidFill>
                  <a:srgbClr val="000000"/>
                </a:solidFill>
                <a:latin typeface="Arial Black" panose="020B0A04020102020204" pitchFamily="34" charset="0"/>
                <a:ea typeface="Microsoft YaHei" pitchFamily="2"/>
                <a:cs typeface="Mangal" pitchFamily="2"/>
              </a:rPr>
              <a:t>Steuererklärung</a:t>
            </a:r>
          </a:p>
        </p:txBody>
      </p:sp>
      <p:sp>
        <p:nvSpPr>
          <p:cNvPr id="13" name="Freihandform 12"/>
          <p:cNvSpPr/>
          <p:nvPr/>
        </p:nvSpPr>
        <p:spPr>
          <a:xfrm>
            <a:off x="6661640" y="5374234"/>
            <a:ext cx="2086824" cy="65310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EEEEEE"/>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81641" tIns="40816" rIns="81641" bIns="40816" anchor="ctr" anchorCtr="1" compatLnSpc="0">
            <a:noAutofit/>
          </a:bodyPr>
          <a:lstStyle/>
          <a:p>
            <a:pPr algn="ctr" defTabSz="829452" fontAlgn="auto">
              <a:spcBef>
                <a:spcPts val="0"/>
              </a:spcBef>
              <a:spcAft>
                <a:spcPts val="0"/>
              </a:spcAft>
              <a:defRPr sz="1800" b="0" i="0" u="none" strike="noStrike" kern="0" cap="none" spc="0" baseline="0">
                <a:solidFill>
                  <a:srgbClr val="000000"/>
                </a:solidFill>
                <a:uFillTx/>
              </a:defRPr>
            </a:pPr>
            <a:r>
              <a:rPr lang="de-DE" sz="1600" b="1" dirty="0">
                <a:solidFill>
                  <a:srgbClr val="000000"/>
                </a:solidFill>
                <a:latin typeface="Arial Black" panose="020B0A04020102020204" pitchFamily="34" charset="0"/>
                <a:ea typeface="Microsoft YaHei" pitchFamily="2"/>
                <a:cs typeface="Mangal" pitchFamily="2"/>
              </a:rPr>
              <a:t>Aufzeichnungen</a:t>
            </a:r>
          </a:p>
        </p:txBody>
      </p:sp>
      <p:sp>
        <p:nvSpPr>
          <p:cNvPr id="14" name="Freihandform 13"/>
          <p:cNvSpPr/>
          <p:nvPr/>
        </p:nvSpPr>
        <p:spPr>
          <a:xfrm>
            <a:off x="6095769" y="2415180"/>
            <a:ext cx="2399517" cy="83627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DDDDDD"/>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81641" tIns="40816" rIns="81641" bIns="40816" anchor="ctr" anchorCtr="1" compatLnSpc="0">
            <a:noAutofit/>
          </a:bodyPr>
          <a:lstStyle/>
          <a:p>
            <a:pPr algn="ctr" defTabSz="829452" fontAlgn="auto">
              <a:spcBef>
                <a:spcPts val="0"/>
              </a:spcBef>
              <a:spcAft>
                <a:spcPts val="0"/>
              </a:spcAft>
              <a:defRPr sz="1800" b="0" i="0" u="none" strike="noStrike" kern="0" cap="none" spc="0" baseline="0">
                <a:solidFill>
                  <a:srgbClr val="000000"/>
                </a:solidFill>
                <a:uFillTx/>
              </a:defRPr>
            </a:pPr>
            <a:r>
              <a:rPr lang="de-DE" sz="1600" b="1" dirty="0">
                <a:solidFill>
                  <a:srgbClr val="000000"/>
                </a:solidFill>
                <a:latin typeface="Arial Black" panose="020B0A04020102020204" pitchFamily="34" charset="0"/>
                <a:ea typeface="Microsoft YaHei" pitchFamily="2"/>
                <a:cs typeface="Mangal" pitchFamily="2"/>
              </a:rPr>
              <a:t>Leistungsaustausch</a:t>
            </a:r>
          </a:p>
        </p:txBody>
      </p:sp>
      <p:sp>
        <p:nvSpPr>
          <p:cNvPr id="15" name="Freihandform 14"/>
          <p:cNvSpPr/>
          <p:nvPr/>
        </p:nvSpPr>
        <p:spPr>
          <a:xfrm>
            <a:off x="4684448" y="1497821"/>
            <a:ext cx="1959303" cy="78372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DDDDDD"/>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81641" tIns="40816" rIns="81641" bIns="40816" anchor="ctr" anchorCtr="1" compatLnSpc="0">
            <a:noAutofit/>
          </a:bodyPr>
          <a:lstStyle/>
          <a:p>
            <a:pPr algn="ctr" defTabSz="829452" fontAlgn="auto">
              <a:spcBef>
                <a:spcPts val="0"/>
              </a:spcBef>
              <a:spcAft>
                <a:spcPts val="0"/>
              </a:spcAft>
              <a:defRPr sz="1800" b="0" i="0" u="none" strike="noStrike" kern="0" cap="none" spc="0" baseline="0">
                <a:solidFill>
                  <a:srgbClr val="000000"/>
                </a:solidFill>
                <a:uFillTx/>
              </a:defRPr>
            </a:pPr>
            <a:r>
              <a:rPr lang="de-DE" sz="1600" b="1" dirty="0">
                <a:solidFill>
                  <a:srgbClr val="000000"/>
                </a:solidFill>
                <a:latin typeface="Arial Black" panose="020B0A04020102020204" pitchFamily="34" charset="0"/>
                <a:ea typeface="Microsoft YaHei" pitchFamily="2"/>
                <a:cs typeface="Mangal" pitchFamily="2"/>
              </a:rPr>
              <a:t>Entgelt</a:t>
            </a:r>
          </a:p>
        </p:txBody>
      </p:sp>
      <p:sp>
        <p:nvSpPr>
          <p:cNvPr id="16" name="Freihandform 15"/>
          <p:cNvSpPr/>
          <p:nvPr/>
        </p:nvSpPr>
        <p:spPr>
          <a:xfrm>
            <a:off x="849032" y="5245118"/>
            <a:ext cx="2210800" cy="65310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CCCCCC"/>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81641" tIns="40816" rIns="81641" bIns="40816" anchor="ctr" anchorCtr="1" compatLnSpc="0">
            <a:noAutofit/>
          </a:bodyPr>
          <a:lstStyle/>
          <a:p>
            <a:pPr algn="ctr" defTabSz="829452" fontAlgn="auto">
              <a:spcBef>
                <a:spcPts val="0"/>
              </a:spcBef>
              <a:spcAft>
                <a:spcPts val="0"/>
              </a:spcAft>
              <a:defRPr sz="1800" b="0" i="0" u="none" strike="noStrike" kern="0" cap="none" spc="0" baseline="0">
                <a:solidFill>
                  <a:srgbClr val="000000"/>
                </a:solidFill>
                <a:uFillTx/>
              </a:defRPr>
            </a:pPr>
            <a:r>
              <a:rPr lang="de-DE" sz="1600" b="1" dirty="0">
                <a:solidFill>
                  <a:srgbClr val="000000"/>
                </a:solidFill>
                <a:latin typeface="Arial Black" panose="020B0A04020102020204" pitchFamily="34" charset="0"/>
                <a:ea typeface="Microsoft YaHei" pitchFamily="2"/>
                <a:cs typeface="Mangal" pitchFamily="2"/>
              </a:rPr>
              <a:t>Hilfsgeschäfte</a:t>
            </a:r>
          </a:p>
        </p:txBody>
      </p:sp>
      <p:sp>
        <p:nvSpPr>
          <p:cNvPr id="17" name="Freihandform 16"/>
          <p:cNvSpPr/>
          <p:nvPr/>
        </p:nvSpPr>
        <p:spPr>
          <a:xfrm>
            <a:off x="488477" y="1544883"/>
            <a:ext cx="3692886" cy="91434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EEEEEE"/>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81641" tIns="40816" rIns="81641" bIns="40816" anchor="ctr" anchorCtr="1" compatLnSpc="0">
            <a:noAutofit/>
          </a:bodyPr>
          <a:lstStyle/>
          <a:p>
            <a:pPr algn="ctr" defTabSz="829452" fontAlgn="auto">
              <a:spcBef>
                <a:spcPts val="0"/>
              </a:spcBef>
              <a:spcAft>
                <a:spcPts val="0"/>
              </a:spcAft>
              <a:defRPr sz="1800" b="0" i="0" u="none" strike="noStrike" kern="0" cap="none" spc="0" baseline="0">
                <a:solidFill>
                  <a:srgbClr val="000000"/>
                </a:solidFill>
                <a:uFillTx/>
              </a:defRPr>
            </a:pPr>
            <a:r>
              <a:rPr lang="de-DE" sz="1600" b="1" dirty="0">
                <a:solidFill>
                  <a:srgbClr val="000000"/>
                </a:solidFill>
                <a:latin typeface="Arial Black" panose="020B0A04020102020204" pitchFamily="34" charset="0"/>
                <a:ea typeface="Microsoft YaHei" pitchFamily="2"/>
                <a:cs typeface="Mangal" pitchFamily="2"/>
              </a:rPr>
              <a:t>Allphasen-Nettoumsatzsteuer</a:t>
            </a:r>
          </a:p>
          <a:p>
            <a:pPr algn="ctr" defTabSz="829452" fontAlgn="auto">
              <a:spcBef>
                <a:spcPts val="0"/>
              </a:spcBef>
              <a:spcAft>
                <a:spcPts val="0"/>
              </a:spcAft>
              <a:defRPr sz="1800" b="0" i="0" u="none" strike="noStrike" kern="0" cap="none" spc="0" baseline="0">
                <a:solidFill>
                  <a:srgbClr val="000000"/>
                </a:solidFill>
                <a:uFillTx/>
              </a:defRPr>
            </a:pPr>
            <a:r>
              <a:rPr lang="de-DE" sz="1600" b="1" dirty="0">
                <a:solidFill>
                  <a:srgbClr val="000000"/>
                </a:solidFill>
                <a:latin typeface="Arial Black" panose="020B0A04020102020204" pitchFamily="34" charset="0"/>
                <a:ea typeface="Microsoft YaHei" pitchFamily="2"/>
                <a:cs typeface="Mangal" pitchFamily="2"/>
              </a:rPr>
              <a:t> mit Vorsteuerabzug</a:t>
            </a:r>
          </a:p>
        </p:txBody>
      </p:sp>
      <p:sp>
        <p:nvSpPr>
          <p:cNvPr id="18" name="Freihandform 17"/>
          <p:cNvSpPr/>
          <p:nvPr/>
        </p:nvSpPr>
        <p:spPr>
          <a:xfrm>
            <a:off x="5660597" y="4393068"/>
            <a:ext cx="1959303" cy="71841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DDDDDD"/>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81641" tIns="40816" rIns="81641" bIns="40816" anchor="ctr" anchorCtr="1" compatLnSpc="0">
            <a:noAutofit/>
          </a:bodyPr>
          <a:lstStyle/>
          <a:p>
            <a:pPr algn="ctr" defTabSz="829452" fontAlgn="auto">
              <a:spcBef>
                <a:spcPts val="0"/>
              </a:spcBef>
              <a:spcAft>
                <a:spcPts val="0"/>
              </a:spcAft>
              <a:defRPr sz="1800" b="0" i="0" u="none" strike="noStrike" kern="0" cap="none" spc="0" baseline="0">
                <a:solidFill>
                  <a:srgbClr val="000000"/>
                </a:solidFill>
                <a:uFillTx/>
              </a:defRPr>
            </a:pPr>
            <a:r>
              <a:rPr lang="de-DE" sz="1600" b="1" dirty="0">
                <a:solidFill>
                  <a:srgbClr val="000000"/>
                </a:solidFill>
                <a:latin typeface="Arial Black" panose="020B0A04020102020204" pitchFamily="34" charset="0"/>
                <a:ea typeface="Microsoft YaHei" pitchFamily="2"/>
                <a:cs typeface="Mangal" pitchFamily="2"/>
              </a:rPr>
              <a:t>steuerbar</a:t>
            </a:r>
          </a:p>
        </p:txBody>
      </p:sp>
      <p:sp>
        <p:nvSpPr>
          <p:cNvPr id="19" name="Freihandform 18"/>
          <p:cNvSpPr/>
          <p:nvPr/>
        </p:nvSpPr>
        <p:spPr>
          <a:xfrm>
            <a:off x="6661640" y="3550362"/>
            <a:ext cx="1959303" cy="71841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CCCCCC"/>
          </a:solidFill>
          <a:ln cap="flat">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81641" tIns="40816" rIns="81641" bIns="40816" anchor="ctr" anchorCtr="1" compatLnSpc="0">
            <a:noAutofit/>
          </a:bodyPr>
          <a:lstStyle/>
          <a:p>
            <a:pPr algn="ctr" defTabSz="829452" fontAlgn="auto">
              <a:spcBef>
                <a:spcPts val="0"/>
              </a:spcBef>
              <a:spcAft>
                <a:spcPts val="0"/>
              </a:spcAft>
              <a:defRPr sz="1800" b="0" i="0" u="none" strike="noStrike" kern="0" cap="none" spc="0" baseline="0">
                <a:solidFill>
                  <a:srgbClr val="000000"/>
                </a:solidFill>
                <a:uFillTx/>
              </a:defRPr>
            </a:pPr>
            <a:r>
              <a:rPr lang="de-DE" sz="1600" b="1" dirty="0">
                <a:solidFill>
                  <a:srgbClr val="000000"/>
                </a:solidFill>
                <a:latin typeface="Arial Black" panose="020B0A04020102020204" pitchFamily="34" charset="0"/>
                <a:ea typeface="Microsoft YaHei" pitchFamily="2"/>
                <a:cs typeface="Mangal" pitchFamily="2"/>
              </a:rPr>
              <a:t>steuerpflichtig</a:t>
            </a:r>
          </a:p>
        </p:txBody>
      </p:sp>
      <p:sp>
        <p:nvSpPr>
          <p:cNvPr id="20" name="Rechteck 19"/>
          <p:cNvSpPr/>
          <p:nvPr/>
        </p:nvSpPr>
        <p:spPr bwMode="auto">
          <a:xfrm>
            <a:off x="251520" y="685789"/>
            <a:ext cx="8640961" cy="648000"/>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1200"/>
              </a:spcAft>
            </a:pPr>
            <a:r>
              <a:rPr lang="de-DE" altLang="de-DE" sz="2400" b="1" dirty="0" smtClean="0">
                <a:solidFill>
                  <a:srgbClr val="FFFFFF"/>
                </a:solidFill>
                <a:latin typeface="Arial"/>
              </a:rPr>
              <a:t>Grundlagen </a:t>
            </a:r>
            <a:r>
              <a:rPr lang="de-DE" altLang="de-DE" sz="2400" b="1" dirty="0">
                <a:solidFill>
                  <a:srgbClr val="FFFFFF"/>
                </a:solidFill>
                <a:latin typeface="Arial"/>
              </a:rPr>
              <a:t>der </a:t>
            </a:r>
            <a:r>
              <a:rPr lang="de-DE" altLang="de-DE" sz="2400" b="1" dirty="0" smtClean="0">
                <a:solidFill>
                  <a:srgbClr val="FFFFFF"/>
                </a:solidFill>
                <a:latin typeface="Arial"/>
              </a:rPr>
              <a:t>Umsatzbesteuerung</a:t>
            </a:r>
            <a:endParaRPr lang="de-DE" sz="2400" b="1" dirty="0">
              <a:solidFill>
                <a:srgbClr val="FFFFFF"/>
              </a:solidFill>
              <a:latin typeface="Arial"/>
            </a:endParaRPr>
          </a:p>
        </p:txBody>
      </p:sp>
      <p:sp>
        <p:nvSpPr>
          <p:cNvPr id="3" name="Textfeld 2"/>
          <p:cNvSpPr txBox="1"/>
          <p:nvPr/>
        </p:nvSpPr>
        <p:spPr>
          <a:xfrm rot="20635081">
            <a:off x="1530270" y="2981908"/>
            <a:ext cx="5364480" cy="1323439"/>
          </a:xfrm>
          <a:prstGeom prst="rect">
            <a:avLst/>
          </a:prstGeom>
          <a:solidFill>
            <a:srgbClr val="FFFF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de-DE" sz="2000"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vgl. hierzu auch Ausführungen unter Ziff. 2 in der Arbeitshilfe (Anwendung im Bereich der Kirchengemeinden)</a:t>
            </a:r>
            <a:endParaRPr lang="de-DE" sz="2000"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p:txBody>
      </p:sp>
      <p:sp>
        <p:nvSpPr>
          <p:cNvPr id="21" name="Interaktive Schaltfläche: Nächste(r) oder Weiter 20">
            <a:hlinkClick r:id="rId3" action="ppaction://hlinksldjump" highlightClick="1"/>
          </p:cNvPr>
          <p:cNvSpPr/>
          <p:nvPr/>
        </p:nvSpPr>
        <p:spPr>
          <a:xfrm>
            <a:off x="4789378" y="6155552"/>
            <a:ext cx="1296144" cy="432048"/>
          </a:xfrm>
          <a:prstGeom prst="actionButtonForwardNex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endParaRPr lang="de-DE" dirty="0"/>
          </a:p>
        </p:txBody>
      </p:sp>
      <p:sp>
        <p:nvSpPr>
          <p:cNvPr id="22" name="Textfeld 21"/>
          <p:cNvSpPr txBox="1"/>
          <p:nvPr/>
        </p:nvSpPr>
        <p:spPr>
          <a:xfrm>
            <a:off x="6324940" y="6079188"/>
            <a:ext cx="2699792" cy="584775"/>
          </a:xfrm>
          <a:prstGeom prst="rect">
            <a:avLst/>
          </a:prstGeom>
          <a:solidFill>
            <a:schemeClr val="bg1"/>
          </a:solidFill>
        </p:spPr>
        <p:txBody>
          <a:bodyPr wrap="square" rtlCol="0">
            <a:spAutoFit/>
          </a:bodyPr>
          <a:lstStyle/>
          <a:p>
            <a:r>
              <a:rPr lang="de-DE" sz="1600" i="1" dirty="0" smtClean="0">
                <a:solidFill>
                  <a:srgbClr val="C00000"/>
                </a:solidFill>
                <a:latin typeface="Arial Black" panose="020B0A04020102020204" pitchFamily="34" charset="0"/>
              </a:rPr>
              <a:t>weiter zur ‚Vorbe-reitung auf 2021‘</a:t>
            </a:r>
            <a:endParaRPr lang="de-DE" sz="1600" i="1"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1029479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randombar(horizontal)">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randombar(horizontal)">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randombar(horizontal)">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3"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12</a:t>
            </a:fld>
            <a:endParaRPr lang="de-DE" altLang="de-DE" dirty="0"/>
          </a:p>
        </p:txBody>
      </p:sp>
      <p:sp>
        <p:nvSpPr>
          <p:cNvPr id="8" name="Rechteck 7"/>
          <p:cNvSpPr/>
          <p:nvPr/>
        </p:nvSpPr>
        <p:spPr bwMode="auto">
          <a:xfrm>
            <a:off x="251520" y="685789"/>
            <a:ext cx="8640961" cy="648000"/>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1200"/>
              </a:spcAft>
            </a:pPr>
            <a:r>
              <a:rPr lang="de-DE" altLang="de-DE" sz="2400" b="1" dirty="0" smtClean="0">
                <a:solidFill>
                  <a:srgbClr val="FFFFFF"/>
                </a:solidFill>
                <a:latin typeface="Arial"/>
              </a:rPr>
              <a:t>Grundlagen </a:t>
            </a:r>
            <a:r>
              <a:rPr lang="de-DE" altLang="de-DE" sz="2400" b="1" dirty="0">
                <a:solidFill>
                  <a:srgbClr val="FFFFFF"/>
                </a:solidFill>
                <a:latin typeface="Arial"/>
              </a:rPr>
              <a:t>der </a:t>
            </a:r>
            <a:r>
              <a:rPr lang="de-DE" altLang="de-DE" sz="2400" b="1" dirty="0" smtClean="0">
                <a:solidFill>
                  <a:srgbClr val="FFFFFF"/>
                </a:solidFill>
                <a:latin typeface="Arial"/>
              </a:rPr>
              <a:t>Umsatzbesteuerung</a:t>
            </a:r>
            <a:endParaRPr lang="de-DE" sz="2400" b="1" dirty="0">
              <a:solidFill>
                <a:srgbClr val="FFFFFF"/>
              </a:solidFill>
              <a:latin typeface="Arial"/>
            </a:endParaRPr>
          </a:p>
        </p:txBody>
      </p:sp>
      <p:sp>
        <p:nvSpPr>
          <p:cNvPr id="9" name="Rechteck 8"/>
          <p:cNvSpPr/>
          <p:nvPr/>
        </p:nvSpPr>
        <p:spPr bwMode="auto">
          <a:xfrm>
            <a:off x="251519" y="2132856"/>
            <a:ext cx="8640962" cy="3456385"/>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600"/>
              </a:spcAft>
              <a:tabLst>
                <a:tab pos="534988" algn="l"/>
              </a:tabLst>
              <a:defRPr/>
            </a:pPr>
            <a:r>
              <a:rPr lang="de-DE" b="1" u="sng" dirty="0" smtClean="0">
                <a:solidFill>
                  <a:srgbClr val="C00000"/>
                </a:solidFill>
                <a:effectLst>
                  <a:outerShdw blurRad="38100" dist="38100" dir="2700000" algn="tl">
                    <a:srgbClr val="000000">
                      <a:alpha val="43137"/>
                    </a:srgbClr>
                  </a:outerShdw>
                </a:effectLst>
              </a:rPr>
              <a:t>Beispiel: Abgrenzung Leistungsaustausch / </a:t>
            </a:r>
            <a:br>
              <a:rPr lang="de-DE" b="1" u="sng" dirty="0" smtClean="0">
                <a:solidFill>
                  <a:srgbClr val="C00000"/>
                </a:solidFill>
                <a:effectLst>
                  <a:outerShdw blurRad="38100" dist="38100" dir="2700000" algn="tl">
                    <a:srgbClr val="000000">
                      <a:alpha val="43137"/>
                    </a:srgbClr>
                  </a:outerShdw>
                </a:effectLst>
              </a:rPr>
            </a:br>
            <a:r>
              <a:rPr lang="de-DE" b="1" u="sng" dirty="0" smtClean="0">
                <a:solidFill>
                  <a:srgbClr val="C00000"/>
                </a:solidFill>
                <a:effectLst>
                  <a:outerShdw blurRad="38100" dist="38100" dir="2700000" algn="tl">
                    <a:srgbClr val="000000">
                      <a:alpha val="43137"/>
                    </a:srgbClr>
                  </a:outerShdw>
                </a:effectLst>
              </a:rPr>
              <a:t>Innenumsatz im Bereich der Kirchengemeinden (Arbeitshilfe - </a:t>
            </a:r>
            <a:r>
              <a:rPr lang="de-DE" b="1" u="sng" dirty="0">
                <a:solidFill>
                  <a:srgbClr val="C00000"/>
                </a:solidFill>
                <a:effectLst>
                  <a:outerShdw blurRad="38100" dist="38100" dir="2700000" algn="tl">
                    <a:srgbClr val="000000">
                      <a:alpha val="43137"/>
                    </a:srgbClr>
                  </a:outerShdw>
                </a:effectLst>
              </a:rPr>
              <a:t>S. </a:t>
            </a:r>
            <a:r>
              <a:rPr lang="de-DE" b="1" u="sng" dirty="0" smtClean="0">
                <a:solidFill>
                  <a:srgbClr val="C00000"/>
                </a:solidFill>
                <a:effectLst>
                  <a:outerShdw blurRad="38100" dist="38100" dir="2700000" algn="tl">
                    <a:srgbClr val="000000">
                      <a:alpha val="43137"/>
                    </a:srgbClr>
                  </a:outerShdw>
                </a:effectLst>
              </a:rPr>
              <a:t>10)</a:t>
            </a:r>
          </a:p>
          <a:p>
            <a:pPr>
              <a:spcAft>
                <a:spcPts val="600"/>
              </a:spcAft>
            </a:pPr>
            <a:r>
              <a:rPr lang="de-DE" b="1" dirty="0"/>
              <a:t>Die kfd und die Messdienergruppe entrichten für die Benutzung einer Kegelbahn jeweils ein Entgelt an die „Kirchenkasse“.</a:t>
            </a:r>
          </a:p>
          <a:p>
            <a:pPr marL="285750" indent="-285750">
              <a:spcAft>
                <a:spcPts val="600"/>
              </a:spcAft>
              <a:buFont typeface="Arial" panose="020B0604020202020204" pitchFamily="34" charset="0"/>
              <a:buChar char="•"/>
            </a:pPr>
            <a:r>
              <a:rPr lang="de-DE" b="1" dirty="0"/>
              <a:t>Die Einnahmen der Kirchengemeinde aus der Überlassung an die kfd – </a:t>
            </a:r>
            <a:r>
              <a:rPr lang="de-DE" b="1" i="1" dirty="0">
                <a:solidFill>
                  <a:srgbClr val="C00000"/>
                </a:solidFill>
                <a:effectLst>
                  <a:outerShdw blurRad="38100" dist="38100" dir="2700000" algn="tl">
                    <a:srgbClr val="000000">
                      <a:alpha val="43137"/>
                    </a:srgbClr>
                  </a:outerShdw>
                </a:effectLst>
              </a:rPr>
              <a:t>als selbstständige Gruppierung der Kirchengemeinde</a:t>
            </a:r>
            <a:r>
              <a:rPr lang="de-DE" b="1" dirty="0"/>
              <a:t> – sind steuerpflichtig und damit in der Steuererklärung zu berücksichtigen.</a:t>
            </a:r>
          </a:p>
          <a:p>
            <a:pPr marL="285750" indent="-285750">
              <a:spcAft>
                <a:spcPts val="600"/>
              </a:spcAft>
              <a:buFont typeface="Arial" panose="020B0604020202020204" pitchFamily="34" charset="0"/>
              <a:buChar char="•"/>
            </a:pPr>
            <a:r>
              <a:rPr lang="de-DE" b="1" dirty="0"/>
              <a:t>Die Einnahmen der Kirchengemeinde aus der Überlassung an die Messdiener – </a:t>
            </a:r>
            <a:r>
              <a:rPr lang="de-DE" b="1" i="1" dirty="0">
                <a:solidFill>
                  <a:srgbClr val="C00000"/>
                </a:solidFill>
                <a:effectLst>
                  <a:outerShdw blurRad="38100" dist="38100" dir="2700000" algn="tl">
                    <a:srgbClr val="000000">
                      <a:alpha val="43137"/>
                    </a:srgbClr>
                  </a:outerShdw>
                </a:effectLst>
              </a:rPr>
              <a:t>als unselbstständige Gruppierung der Kirchengemeinde</a:t>
            </a:r>
            <a:r>
              <a:rPr lang="de-DE" b="1" dirty="0"/>
              <a:t> – sind als Innenumsatz nicht steuerbar und damit in der Steuererklärung nicht zu berücksichtigen.</a:t>
            </a:r>
          </a:p>
          <a:p>
            <a:pPr eaLnBrk="1" fontAlgn="auto" hangingPunct="1">
              <a:spcBef>
                <a:spcPts val="0"/>
              </a:spcBef>
              <a:spcAft>
                <a:spcPts val="600"/>
              </a:spcAft>
              <a:tabLst>
                <a:tab pos="534988" algn="l"/>
              </a:tabLst>
              <a:defRPr/>
            </a:pPr>
            <a:endParaRPr lang="de-DE" b="1" u="sng" dirty="0" smtClean="0">
              <a:solidFill>
                <a:srgbClr val="C00000"/>
              </a:solidFill>
              <a:effectLst>
                <a:outerShdw blurRad="38100" dist="38100" dir="2700000" algn="tl">
                  <a:srgbClr val="000000">
                    <a:alpha val="43137"/>
                  </a:srgbClr>
                </a:outerShdw>
              </a:effectLst>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717599"/>
            <a:ext cx="3163844" cy="1779662"/>
          </a:xfrm>
          <a:prstGeom prst="rect">
            <a:avLst/>
          </a:prstGeom>
        </p:spPr>
      </p:pic>
    </p:spTree>
    <p:extLst>
      <p:ext uri="{BB962C8B-B14F-4D97-AF65-F5344CB8AC3E}">
        <p14:creationId xmlns:p14="http://schemas.microsoft.com/office/powerpoint/2010/main" val="10317199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randombar(horizontal)">
                                      <p:cBhvr>
                                        <p:cTn id="12" dur="500"/>
                                        <p:tgtEl>
                                          <p:spTgt spid="9">
                                            <p:bg/>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randombar(horizontal)">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randombar(horizontal)">
                                      <p:cBhvr>
                                        <p:cTn id="3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13</a:t>
            </a:fld>
            <a:endParaRPr lang="de-DE" altLang="de-DE" dirty="0"/>
          </a:p>
        </p:txBody>
      </p:sp>
      <p:sp>
        <p:nvSpPr>
          <p:cNvPr id="3" name="Rechteck 2"/>
          <p:cNvSpPr/>
          <p:nvPr/>
        </p:nvSpPr>
        <p:spPr bwMode="auto">
          <a:xfrm>
            <a:off x="251520" y="685789"/>
            <a:ext cx="8640961" cy="648000"/>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1200"/>
              </a:spcAft>
            </a:pPr>
            <a:r>
              <a:rPr lang="de-DE" sz="2400" b="1" dirty="0" smtClean="0">
                <a:solidFill>
                  <a:srgbClr val="FFFFFF"/>
                </a:solidFill>
                <a:latin typeface="Arial"/>
              </a:rPr>
              <a:t>Steuerbare Umsätze</a:t>
            </a:r>
            <a:endParaRPr lang="de-DE" sz="2400" b="1" dirty="0">
              <a:solidFill>
                <a:srgbClr val="FFFFFF"/>
              </a:solidFill>
              <a:latin typeface="Arial"/>
            </a:endParaRPr>
          </a:p>
        </p:txBody>
      </p:sp>
      <p:sp>
        <p:nvSpPr>
          <p:cNvPr id="4" name="Rechteck 3"/>
          <p:cNvSpPr/>
          <p:nvPr/>
        </p:nvSpPr>
        <p:spPr bwMode="auto">
          <a:xfrm>
            <a:off x="251519" y="1412776"/>
            <a:ext cx="8640961" cy="4824536"/>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a:spcAft>
                <a:spcPts val="600"/>
              </a:spcAft>
            </a:pPr>
            <a:r>
              <a:rPr lang="de-DE" b="1" dirty="0" smtClean="0">
                <a:solidFill>
                  <a:srgbClr val="C00000"/>
                </a:solidFill>
              </a:rPr>
              <a:t>Steuerbare Umsätze (= Umsätze, die ein „Unternehmer </a:t>
            </a:r>
            <a:r>
              <a:rPr lang="de-DE" altLang="de-DE" b="1" dirty="0">
                <a:solidFill>
                  <a:srgbClr val="CC3300"/>
                </a:solidFill>
                <a:sym typeface="Webdings" panose="05030102010509060703" pitchFamily="18" charset="2"/>
              </a:rPr>
              <a:t>im Inland gegen Entgelt im Rahmen seines </a:t>
            </a:r>
            <a:r>
              <a:rPr lang="de-DE" altLang="de-DE" b="1" dirty="0" smtClean="0">
                <a:solidFill>
                  <a:srgbClr val="CC3300"/>
                </a:solidFill>
                <a:sym typeface="Webdings" panose="05030102010509060703" pitchFamily="18" charset="2"/>
              </a:rPr>
              <a:t>Unternehmens</a:t>
            </a:r>
            <a:r>
              <a:rPr lang="de-DE" b="1" dirty="0" smtClean="0">
                <a:solidFill>
                  <a:srgbClr val="C00000"/>
                </a:solidFill>
              </a:rPr>
              <a:t>“ erzielt) können</a:t>
            </a:r>
          </a:p>
          <a:p>
            <a:pPr marL="342900" indent="-342900">
              <a:spcAft>
                <a:spcPts val="600"/>
              </a:spcAft>
              <a:buFont typeface="Wingdings" panose="05000000000000000000" pitchFamily="2" charset="2"/>
              <a:buChar char="§"/>
            </a:pPr>
            <a:r>
              <a:rPr lang="de-DE" b="1" dirty="0" smtClean="0">
                <a:solidFill>
                  <a:srgbClr val="C00000"/>
                </a:solidFill>
              </a:rPr>
              <a:t>steuerpflichtig</a:t>
            </a:r>
          </a:p>
          <a:p>
            <a:pPr marL="719138" indent="-355600">
              <a:spcAft>
                <a:spcPts val="600"/>
              </a:spcAft>
              <a:buFont typeface="Symbol" panose="05050102010706020507" pitchFamily="18" charset="2"/>
              <a:buChar char="-"/>
            </a:pPr>
            <a:r>
              <a:rPr lang="de-DE" b="1" dirty="0" smtClean="0"/>
              <a:t>sh. Checkliste „steuerpflichtige Einnahmen“ (</a:t>
            </a:r>
            <a:r>
              <a:rPr lang="de-DE" b="1" dirty="0" smtClean="0">
                <a:solidFill>
                  <a:srgbClr val="C00000"/>
                </a:solidFill>
                <a:latin typeface="Arial Black" panose="020B0A04020102020204" pitchFamily="34" charset="0"/>
              </a:rPr>
              <a:t>A …</a:t>
            </a:r>
            <a:r>
              <a:rPr lang="de-DE" b="1" dirty="0" smtClean="0"/>
              <a:t>)</a:t>
            </a:r>
          </a:p>
          <a:p>
            <a:pPr marL="719138" indent="-355600">
              <a:spcAft>
                <a:spcPts val="600"/>
              </a:spcAft>
              <a:buFont typeface="Symbol" panose="05050102010706020507" pitchFamily="18" charset="2"/>
              <a:buChar char="-"/>
            </a:pPr>
            <a:r>
              <a:rPr lang="de-DE" b="1" dirty="0" smtClean="0"/>
              <a:t>sh. im Detail „Arbeitshilfe“ Ziff. 4. (ABC der Tätigkeiten und Einnahmen in der Kirchengemeinde)</a:t>
            </a:r>
          </a:p>
          <a:p>
            <a:pPr marL="357188" indent="-357188">
              <a:spcAft>
                <a:spcPts val="600"/>
              </a:spcAft>
              <a:buFont typeface="Wingdings" panose="05000000000000000000" pitchFamily="2" charset="2"/>
              <a:buChar char="§"/>
            </a:pPr>
            <a:r>
              <a:rPr lang="de-DE" b="1" dirty="0">
                <a:solidFill>
                  <a:srgbClr val="C00000"/>
                </a:solidFill>
              </a:rPr>
              <a:t>oder aufgrund </a:t>
            </a:r>
            <a:r>
              <a:rPr lang="de-DE" b="1" dirty="0" smtClean="0">
                <a:solidFill>
                  <a:srgbClr val="C00000"/>
                </a:solidFill>
              </a:rPr>
              <a:t>von allgemeinen Befreiungstatbeständen des Umsatzsteuergesetzes steuerfrei sein.</a:t>
            </a:r>
          </a:p>
          <a:p>
            <a:pPr marL="719138" indent="-355600">
              <a:spcAft>
                <a:spcPts val="600"/>
              </a:spcAft>
              <a:buFont typeface="Symbol" panose="05050102010706020507" pitchFamily="18" charset="2"/>
              <a:buChar char="-"/>
            </a:pPr>
            <a:r>
              <a:rPr lang="de-DE" b="1" dirty="0"/>
              <a:t>sh. Checkliste „</a:t>
            </a:r>
            <a:r>
              <a:rPr lang="de-DE" b="1" dirty="0" smtClean="0"/>
              <a:t>steuerfreie Einnahmen</a:t>
            </a:r>
            <a:r>
              <a:rPr lang="de-DE" b="1" dirty="0"/>
              <a:t>“ </a:t>
            </a:r>
            <a:r>
              <a:rPr lang="de-DE" b="1" dirty="0" smtClean="0"/>
              <a:t>(</a:t>
            </a:r>
            <a:r>
              <a:rPr lang="de-DE" b="1" dirty="0">
                <a:solidFill>
                  <a:srgbClr val="C00000"/>
                </a:solidFill>
                <a:latin typeface="Arial Black" panose="020B0A04020102020204" pitchFamily="34" charset="0"/>
              </a:rPr>
              <a:t>B …</a:t>
            </a:r>
            <a:r>
              <a:rPr lang="de-DE" b="1" dirty="0"/>
              <a:t>)</a:t>
            </a:r>
          </a:p>
          <a:p>
            <a:pPr marL="719138" indent="-355600">
              <a:spcAft>
                <a:spcPts val="600"/>
              </a:spcAft>
              <a:buFont typeface="Symbol" panose="05050102010706020507" pitchFamily="18" charset="2"/>
              <a:buChar char="-"/>
            </a:pPr>
            <a:r>
              <a:rPr lang="de-DE" b="1" dirty="0"/>
              <a:t>sh. </a:t>
            </a:r>
            <a:r>
              <a:rPr lang="de-DE" b="1" dirty="0" smtClean="0"/>
              <a:t>„</a:t>
            </a:r>
            <a:r>
              <a:rPr lang="de-DE" b="1" dirty="0"/>
              <a:t>Arbeitshilfe“ Ziff. </a:t>
            </a:r>
            <a:r>
              <a:rPr lang="de-DE" b="1" dirty="0" smtClean="0"/>
              <a:t>2.4. (</a:t>
            </a:r>
            <a:r>
              <a:rPr lang="de-DE" b="1" dirty="0"/>
              <a:t>Allgemeingültige Befreiungstatbestände des Umsatzsteuergesetzes</a:t>
            </a:r>
            <a:r>
              <a:rPr lang="de-DE" b="1" dirty="0" smtClean="0"/>
              <a:t>)</a:t>
            </a:r>
            <a:endParaRPr lang="de-DE" b="1" dirty="0"/>
          </a:p>
          <a:p>
            <a:pPr marL="712788" indent="-355600">
              <a:spcAft>
                <a:spcPts val="1200"/>
              </a:spcAft>
              <a:buFont typeface="Symbol" panose="05050102010706020507" pitchFamily="18" charset="2"/>
              <a:buChar char="-"/>
            </a:pPr>
            <a:r>
              <a:rPr lang="de-DE" b="1" dirty="0"/>
              <a:t>sh. im Detail „Arbeitshilfe“ Ziff. </a:t>
            </a:r>
            <a:r>
              <a:rPr lang="de-DE" b="1" dirty="0" smtClean="0"/>
              <a:t>4. </a:t>
            </a:r>
            <a:r>
              <a:rPr lang="de-DE" b="1" dirty="0"/>
              <a:t>(ABC der Tätigkeiten und Einnahmen in der Kirchengemeinde</a:t>
            </a:r>
            <a:r>
              <a:rPr lang="de-DE" b="1" dirty="0" smtClean="0"/>
              <a:t>)</a:t>
            </a:r>
            <a:endParaRPr lang="de-DE" b="1" dirty="0"/>
          </a:p>
          <a:p>
            <a:pPr>
              <a:spcAft>
                <a:spcPts val="1200"/>
              </a:spcAft>
            </a:pPr>
            <a:r>
              <a:rPr lang="de-DE" b="1" dirty="0" smtClean="0">
                <a:solidFill>
                  <a:srgbClr val="C00000"/>
                </a:solidFill>
                <a:latin typeface="Arial Black" panose="020B0A04020102020204" pitchFamily="34" charset="0"/>
              </a:rPr>
              <a:t>Diese Einnahmen müssen in der Umsatzsteuererklärung erfasst werden.</a:t>
            </a:r>
            <a:endParaRPr lang="de-DE" sz="1400" b="1" dirty="0" smtClean="0">
              <a:solidFill>
                <a:srgbClr val="C00000"/>
              </a:solidFill>
              <a:latin typeface="Arial Black" panose="020B0A04020102020204" pitchFamily="34" charset="0"/>
            </a:endParaRPr>
          </a:p>
        </p:txBody>
      </p:sp>
    </p:spTree>
    <p:extLst>
      <p:ext uri="{BB962C8B-B14F-4D97-AF65-F5344CB8AC3E}">
        <p14:creationId xmlns:p14="http://schemas.microsoft.com/office/powerpoint/2010/main" val="34136960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randombar(horizont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randombar(horizontal)">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randombar(horizontal)">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randombar(horizontal)">
                                      <p:cBhvr>
                                        <p:cTn id="5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14</a:t>
            </a:fld>
            <a:endParaRPr lang="de-DE" altLang="de-DE" dirty="0"/>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1399307"/>
            <a:ext cx="6985000" cy="512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bwMode="auto">
          <a:xfrm>
            <a:off x="251520" y="685789"/>
            <a:ext cx="8640961" cy="648000"/>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1200"/>
              </a:spcAft>
            </a:pPr>
            <a:r>
              <a:rPr lang="de-DE" sz="2000" b="1" dirty="0" smtClean="0">
                <a:solidFill>
                  <a:schemeClr val="bg1"/>
                </a:solidFill>
              </a:rPr>
              <a:t>Allgemeine Befreiungstatbestände </a:t>
            </a:r>
            <a:r>
              <a:rPr lang="de-DE" sz="2000" b="1" dirty="0">
                <a:solidFill>
                  <a:schemeClr val="bg1"/>
                </a:solidFill>
              </a:rPr>
              <a:t>des Umsatzsteuergesetzes</a:t>
            </a:r>
            <a:endParaRPr lang="de-DE" sz="2000" b="1" dirty="0">
              <a:solidFill>
                <a:schemeClr val="bg1"/>
              </a:solidFill>
              <a:latin typeface="Arial"/>
            </a:endParaRPr>
          </a:p>
        </p:txBody>
      </p:sp>
    </p:spTree>
    <p:extLst>
      <p:ext uri="{BB962C8B-B14F-4D97-AF65-F5344CB8AC3E}">
        <p14:creationId xmlns:p14="http://schemas.microsoft.com/office/powerpoint/2010/main" val="2940034293"/>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6550496" y="6395243"/>
            <a:ext cx="2133600" cy="383207"/>
          </a:xfrm>
        </p:spPr>
        <p:txBody>
          <a:bodyPr/>
          <a:lstStyle/>
          <a:p>
            <a:pPr>
              <a:defRPr/>
            </a:pPr>
            <a:fld id="{AD8D5E08-84AC-48E8-AF47-DF7700286F5A}" type="slidenum">
              <a:rPr lang="de-DE" altLang="de-DE" smtClean="0"/>
              <a:pPr>
                <a:defRPr/>
              </a:pPr>
              <a:t>15</a:t>
            </a:fld>
            <a:endParaRPr lang="de-DE" altLang="de-DE" dirty="0"/>
          </a:p>
        </p:txBody>
      </p:sp>
      <p:sp>
        <p:nvSpPr>
          <p:cNvPr id="3" name="Rechteck 2"/>
          <p:cNvSpPr/>
          <p:nvPr/>
        </p:nvSpPr>
        <p:spPr bwMode="auto">
          <a:xfrm>
            <a:off x="251520" y="513512"/>
            <a:ext cx="8640961" cy="680091"/>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1200"/>
              </a:spcAft>
            </a:pPr>
            <a:r>
              <a:rPr lang="de-DE" sz="2400" b="1" dirty="0" smtClean="0">
                <a:solidFill>
                  <a:srgbClr val="FFFFFF"/>
                </a:solidFill>
                <a:latin typeface="Arial"/>
              </a:rPr>
              <a:t>Nicht steuerbare Einnahmen</a:t>
            </a:r>
            <a:endParaRPr lang="de-DE" sz="2400" b="1" dirty="0">
              <a:solidFill>
                <a:srgbClr val="FFFFFF"/>
              </a:solidFill>
              <a:latin typeface="Arial"/>
            </a:endParaRPr>
          </a:p>
        </p:txBody>
      </p:sp>
      <p:sp>
        <p:nvSpPr>
          <p:cNvPr id="4" name="Rechteck 3"/>
          <p:cNvSpPr/>
          <p:nvPr/>
        </p:nvSpPr>
        <p:spPr bwMode="auto">
          <a:xfrm>
            <a:off x="251519" y="1240499"/>
            <a:ext cx="8640961" cy="5284845"/>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a:spcAft>
                <a:spcPts val="600"/>
              </a:spcAft>
            </a:pPr>
            <a:r>
              <a:rPr lang="de-DE" sz="1700" b="1" dirty="0" smtClean="0">
                <a:solidFill>
                  <a:srgbClr val="C00000"/>
                </a:solidFill>
              </a:rPr>
              <a:t>Auf </a:t>
            </a:r>
            <a:r>
              <a:rPr lang="de-DE" sz="1700" b="1" dirty="0">
                <a:solidFill>
                  <a:srgbClr val="C00000"/>
                </a:solidFill>
              </a:rPr>
              <a:t>die „nicht steuerbaren Einnahmen“ findet das Umsatzsteuergesetz keine Anwendung. Sie sind somit nicht in der Steuererklärung zu erfassen</a:t>
            </a:r>
            <a:r>
              <a:rPr lang="de-DE" sz="1700" b="1" dirty="0" smtClean="0">
                <a:solidFill>
                  <a:srgbClr val="C00000"/>
                </a:solidFill>
              </a:rPr>
              <a:t>.</a:t>
            </a:r>
          </a:p>
          <a:p>
            <a:pPr>
              <a:spcAft>
                <a:spcPts val="600"/>
              </a:spcAft>
            </a:pPr>
            <a:r>
              <a:rPr lang="de-DE" sz="1700" b="1" dirty="0">
                <a:solidFill>
                  <a:srgbClr val="C00000"/>
                </a:solidFill>
              </a:rPr>
              <a:t>Gleichwohl sollten auch diese Einnahmen in der Bestandsaufnahme mitberücksichtigt </a:t>
            </a:r>
            <a:r>
              <a:rPr lang="de-DE" sz="1700" b="1" dirty="0" smtClean="0">
                <a:solidFill>
                  <a:srgbClr val="C00000"/>
                </a:solidFill>
              </a:rPr>
              <a:t>werden.</a:t>
            </a:r>
          </a:p>
          <a:p>
            <a:pPr marL="355600" indent="-355600">
              <a:spcAft>
                <a:spcPts val="600"/>
              </a:spcAft>
              <a:buFont typeface="Symbol" panose="05050102010706020507" pitchFamily="18" charset="2"/>
              <a:buChar char="-"/>
            </a:pPr>
            <a:r>
              <a:rPr lang="de-DE" sz="1700" b="1" dirty="0" smtClean="0"/>
              <a:t>sh. </a:t>
            </a:r>
            <a:r>
              <a:rPr lang="de-DE" sz="1700" b="1" smtClean="0"/>
              <a:t>Checkliste „nicht steuerbare Einnahmen</a:t>
            </a:r>
            <a:r>
              <a:rPr lang="de-DE" sz="1700" b="1" dirty="0" smtClean="0"/>
              <a:t>“ (</a:t>
            </a:r>
            <a:r>
              <a:rPr lang="de-DE" sz="1700" b="1" dirty="0" smtClean="0">
                <a:solidFill>
                  <a:srgbClr val="C00000"/>
                </a:solidFill>
                <a:latin typeface="Arial Black" panose="020B0A04020102020204" pitchFamily="34" charset="0"/>
              </a:rPr>
              <a:t>C …</a:t>
            </a:r>
            <a:r>
              <a:rPr lang="de-DE" sz="1700" b="1" dirty="0" smtClean="0"/>
              <a:t>)</a:t>
            </a:r>
          </a:p>
          <a:p>
            <a:pPr marL="355600" indent="-355600">
              <a:spcAft>
                <a:spcPts val="600"/>
              </a:spcAft>
              <a:buFont typeface="Symbol" panose="05050102010706020507" pitchFamily="18" charset="2"/>
              <a:buChar char="-"/>
            </a:pPr>
            <a:r>
              <a:rPr lang="de-DE" sz="1700" b="1" dirty="0" smtClean="0"/>
              <a:t>sh. im Detail „Arbeitshilfe“ Ziff. 2.3. (Nicht steuerbare </a:t>
            </a:r>
            <a:r>
              <a:rPr lang="de-DE" sz="1700" b="1" smtClean="0"/>
              <a:t>Einnahmen</a:t>
            </a:r>
            <a:r>
              <a:rPr lang="de-DE" sz="1700" b="1" smtClean="0"/>
              <a:t>)</a:t>
            </a:r>
          </a:p>
          <a:p>
            <a:pPr marL="355600" indent="-355600">
              <a:spcAft>
                <a:spcPts val="600"/>
              </a:spcAft>
              <a:buFont typeface="Symbol" panose="05050102010706020507" pitchFamily="18" charset="2"/>
              <a:buChar char="-"/>
            </a:pPr>
            <a:r>
              <a:rPr lang="de-DE" sz="1700" b="1"/>
              <a:t>sh. im Detail „Arbeitshilfe“ Ziff. 4. (ABC der Tätigkeiten und Einnahmen in der </a:t>
            </a:r>
            <a:r>
              <a:rPr lang="de-DE" sz="1700" b="1"/>
              <a:t>Kirchengemeinde</a:t>
            </a:r>
            <a:r>
              <a:rPr lang="de-DE" sz="1700" b="1" smtClean="0"/>
              <a:t>)</a:t>
            </a:r>
            <a:endParaRPr lang="de-DE" sz="1700" b="1" dirty="0" smtClean="0"/>
          </a:p>
          <a:p>
            <a:pPr>
              <a:spcAft>
                <a:spcPts val="600"/>
              </a:spcAft>
            </a:pPr>
            <a:r>
              <a:rPr lang="de-DE" sz="1700" b="1" dirty="0"/>
              <a:t> </a:t>
            </a:r>
            <a:r>
              <a:rPr lang="de-DE" sz="1700" b="1" u="sng" dirty="0" smtClean="0"/>
              <a:t>Beispiele</a:t>
            </a:r>
          </a:p>
          <a:p>
            <a:pPr marL="355600" lvl="0" indent="-355600">
              <a:spcAft>
                <a:spcPts val="600"/>
              </a:spcAft>
              <a:buFont typeface="Symbol" panose="05050102010706020507" pitchFamily="18" charset="2"/>
              <a:buChar char="-"/>
            </a:pPr>
            <a:r>
              <a:rPr lang="de-DE" sz="1700" b="1" dirty="0"/>
              <a:t>„echte Zuschüsse“ (z. B. Kirchensteuerzuweisungen, Zuschüsse Kommune) - kein Leistungsaustausch</a:t>
            </a:r>
          </a:p>
          <a:p>
            <a:pPr marL="355600" lvl="0" indent="-355600">
              <a:spcAft>
                <a:spcPts val="600"/>
              </a:spcAft>
              <a:buFont typeface="Symbol" panose="05050102010706020507" pitchFamily="18" charset="2"/>
              <a:buChar char="-"/>
            </a:pPr>
            <a:r>
              <a:rPr lang="de-DE" sz="1700" b="1" dirty="0"/>
              <a:t>Spenden - kein Leistungsaustausch</a:t>
            </a:r>
          </a:p>
          <a:p>
            <a:pPr marL="355600" lvl="0" indent="-355600">
              <a:spcAft>
                <a:spcPts val="600"/>
              </a:spcAft>
              <a:buFont typeface="Symbol" panose="05050102010706020507" pitchFamily="18" charset="2"/>
              <a:buChar char="-"/>
            </a:pPr>
            <a:r>
              <a:rPr lang="de-DE" sz="1700" b="1" dirty="0"/>
              <a:t>„echter Schadensersatz“ - kein Leistungsaustausch</a:t>
            </a:r>
          </a:p>
          <a:p>
            <a:pPr marL="355600" lvl="0" indent="-355600">
              <a:spcAft>
                <a:spcPts val="600"/>
              </a:spcAft>
              <a:buFont typeface="Symbol" panose="05050102010706020507" pitchFamily="18" charset="2"/>
              <a:buChar char="-"/>
            </a:pPr>
            <a:r>
              <a:rPr lang="de-DE" sz="1700" b="1" dirty="0"/>
              <a:t>Friedhof (Aufgaben des </a:t>
            </a:r>
            <a:r>
              <a:rPr lang="de-DE" sz="1700" b="1" dirty="0" smtClean="0"/>
              <a:t>Bestattungswesens) </a:t>
            </a:r>
            <a:r>
              <a:rPr lang="de-DE" sz="1700" b="1" dirty="0"/>
              <a:t>- hoheitlich / nicht </a:t>
            </a:r>
            <a:r>
              <a:rPr lang="de-DE" sz="1700" b="1" dirty="0" smtClean="0"/>
              <a:t>unternehmerisch </a:t>
            </a:r>
            <a:r>
              <a:rPr lang="de-DE" sz="1700" b="1" dirty="0" smtClean="0">
                <a:sym typeface="Wingdings 3" panose="05040102010807070707" pitchFamily="18" charset="2"/>
              </a:rPr>
              <a:t> Abgrenzung Grabpflege </a:t>
            </a:r>
            <a:r>
              <a:rPr lang="de-DE" sz="1700" b="1" smtClean="0">
                <a:sym typeface="Wingdings 3" panose="05040102010807070707" pitchFamily="18" charset="2"/>
              </a:rPr>
              <a:t>(unternehmerisch)</a:t>
            </a:r>
          </a:p>
          <a:p>
            <a:pPr marL="355600" lvl="0" indent="-355600">
              <a:spcAft>
                <a:spcPts val="600"/>
              </a:spcAft>
              <a:buFont typeface="Symbol" panose="05050102010706020507" pitchFamily="18" charset="2"/>
              <a:buChar char="-"/>
            </a:pPr>
            <a:r>
              <a:rPr lang="de-DE" sz="1700" b="1" smtClean="0"/>
              <a:t>Ausnahmetatbestände </a:t>
            </a:r>
            <a:r>
              <a:rPr lang="de-DE" sz="1700" b="1" dirty="0"/>
              <a:t>des § 2b UStG - noch unklar, Verhandlungen </a:t>
            </a:r>
            <a:r>
              <a:rPr lang="de-DE" sz="1700" b="1"/>
              <a:t>mit </a:t>
            </a:r>
            <a:r>
              <a:rPr lang="de-DE" sz="1700" b="1" smtClean="0"/>
              <a:t>Finanzverwaltung</a:t>
            </a:r>
            <a:endParaRPr lang="de-DE" sz="1700" b="1" dirty="0" smtClean="0"/>
          </a:p>
        </p:txBody>
      </p:sp>
    </p:spTree>
    <p:extLst>
      <p:ext uri="{BB962C8B-B14F-4D97-AF65-F5344CB8AC3E}">
        <p14:creationId xmlns:p14="http://schemas.microsoft.com/office/powerpoint/2010/main" val="32097632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randombar(horizont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randombar(horizontal)">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randombar(horizontal)">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randombar(horizontal)">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randombar(horizontal)">
                                      <p:cBhvr>
                                        <p:cTn id="57" dur="500"/>
                                        <p:tgtEl>
                                          <p:spTgt spid="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6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16</a:t>
            </a:fld>
            <a:endParaRPr lang="de-DE" altLang="de-DE" dirty="0"/>
          </a:p>
        </p:txBody>
      </p:sp>
      <p:sp>
        <p:nvSpPr>
          <p:cNvPr id="3" name="Rechteck 2"/>
          <p:cNvSpPr/>
          <p:nvPr/>
        </p:nvSpPr>
        <p:spPr bwMode="auto">
          <a:xfrm>
            <a:off x="251520" y="685789"/>
            <a:ext cx="8640961" cy="648000"/>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1200"/>
              </a:spcAft>
            </a:pPr>
            <a:r>
              <a:rPr lang="de-DE" sz="2400" b="1" dirty="0" smtClean="0">
                <a:solidFill>
                  <a:srgbClr val="FFFFFF"/>
                </a:solidFill>
                <a:latin typeface="Arial"/>
              </a:rPr>
              <a:t>Kleinunternehmerregelung (Ziff. 2.5. der Arbeitshilfe)</a:t>
            </a:r>
            <a:endParaRPr lang="de-DE" sz="2400" b="1" dirty="0">
              <a:solidFill>
                <a:srgbClr val="FFFFFF"/>
              </a:solidFill>
              <a:latin typeface="Arial"/>
            </a:endParaRPr>
          </a:p>
        </p:txBody>
      </p:sp>
      <p:sp>
        <p:nvSpPr>
          <p:cNvPr id="4" name="Text Box 5"/>
          <p:cNvSpPr txBox="1">
            <a:spLocks noChangeArrowheads="1"/>
          </p:cNvSpPr>
          <p:nvPr/>
        </p:nvSpPr>
        <p:spPr bwMode="auto">
          <a:xfrm>
            <a:off x="468313" y="1556792"/>
            <a:ext cx="8280400" cy="493981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lvl1pPr marL="355600" indent="-355600" eaLnBrk="0" hangingPunct="0">
              <a:defRPr>
                <a:solidFill>
                  <a:schemeClr val="tx1"/>
                </a:solidFill>
                <a:latin typeface="Arial" panose="020B0604020202020204" pitchFamily="34" charset="0"/>
              </a:defRPr>
            </a:lvl1pPr>
            <a:lvl2pPr marL="820738" indent="-285750" eaLnBrk="0" hangingPunct="0">
              <a:defRPr>
                <a:solidFill>
                  <a:schemeClr val="tx1"/>
                </a:solidFill>
                <a:latin typeface="Arial" panose="020B0604020202020204" pitchFamily="34" charset="0"/>
              </a:defRPr>
            </a:lvl2pPr>
            <a:lvl3pPr marL="1228725" indent="-228600" eaLnBrk="0" hangingPunct="0">
              <a:defRPr>
                <a:solidFill>
                  <a:schemeClr val="tx1"/>
                </a:solidFill>
                <a:latin typeface="Arial" panose="020B0604020202020204" pitchFamily="34" charset="0"/>
              </a:defRPr>
            </a:lvl3pPr>
            <a:lvl4pPr marL="1636713"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ct val="25000"/>
              </a:spcAft>
              <a:defRPr/>
            </a:pPr>
            <a:r>
              <a:rPr lang="de-DE" altLang="de-DE" sz="2000" b="1" dirty="0" smtClean="0">
                <a:effectLst>
                  <a:outerShdw blurRad="38100" dist="38100" dir="2700000" algn="tl">
                    <a:srgbClr val="C0C0C0"/>
                  </a:outerShdw>
                </a:effectLst>
              </a:rPr>
              <a:t>Keine Umsatzsteuer braucht erhoben werden, wenn</a:t>
            </a:r>
          </a:p>
          <a:p>
            <a:pPr eaLnBrk="1" hangingPunct="1">
              <a:spcAft>
                <a:spcPct val="25000"/>
              </a:spcAft>
              <a:buFontTx/>
              <a:buChar char="•"/>
              <a:defRPr/>
            </a:pPr>
            <a:r>
              <a:rPr lang="de-DE" altLang="de-DE" sz="2000" b="1" dirty="0" smtClean="0">
                <a:effectLst>
                  <a:outerShdw blurRad="38100" dist="38100" dir="2700000" algn="tl">
                    <a:srgbClr val="C0C0C0"/>
                  </a:outerShdw>
                </a:effectLst>
              </a:rPr>
              <a:t>im vergangenen Jahr ein Umsatz von max. 17.500 EUR und</a:t>
            </a:r>
          </a:p>
          <a:p>
            <a:pPr eaLnBrk="1" hangingPunct="1">
              <a:spcAft>
                <a:spcPct val="100000"/>
              </a:spcAft>
              <a:buFontTx/>
              <a:buChar char="•"/>
              <a:defRPr/>
            </a:pPr>
            <a:r>
              <a:rPr lang="de-DE" altLang="de-DE" sz="2000" b="1" dirty="0" smtClean="0">
                <a:effectLst>
                  <a:outerShdw blurRad="38100" dist="38100" dir="2700000" algn="tl">
                    <a:srgbClr val="C0C0C0"/>
                  </a:outerShdw>
                </a:effectLst>
              </a:rPr>
              <a:t>im aktuellen Jahr voraussichtlich ein Umsatz von weniger als 50.000 EUR erzielt wird.</a:t>
            </a:r>
          </a:p>
          <a:p>
            <a:pPr eaLnBrk="1" hangingPunct="1">
              <a:spcAft>
                <a:spcPct val="25000"/>
              </a:spcAft>
              <a:defRPr/>
            </a:pPr>
            <a:r>
              <a:rPr lang="de-DE" altLang="de-DE" sz="2000" b="1" dirty="0" smtClean="0">
                <a:solidFill>
                  <a:srgbClr val="CC3300"/>
                </a:solidFill>
                <a:effectLst>
                  <a:outerShdw blurRad="38100" dist="38100" dir="2700000" algn="tl">
                    <a:srgbClr val="C0C0C0"/>
                  </a:outerShdw>
                </a:effectLst>
                <a:latin typeface="Arial Black" panose="020B0A04020102020204" pitchFamily="34" charset="0"/>
              </a:rPr>
              <a:t>Vorteile</a:t>
            </a:r>
            <a:r>
              <a:rPr lang="de-DE" altLang="de-DE" sz="2000" b="1" dirty="0" smtClean="0">
                <a:effectLst>
                  <a:outerShdw blurRad="38100" dist="38100" dir="2700000" algn="tl">
                    <a:srgbClr val="C0C0C0"/>
                  </a:outerShdw>
                </a:effectLst>
              </a:rPr>
              <a:t> der Kleinunternehmer-Klausel:</a:t>
            </a:r>
          </a:p>
          <a:p>
            <a:pPr eaLnBrk="1" hangingPunct="1">
              <a:spcAft>
                <a:spcPct val="25000"/>
              </a:spcAft>
              <a:buFontTx/>
              <a:buChar char="•"/>
              <a:defRPr/>
            </a:pPr>
            <a:r>
              <a:rPr lang="de-DE" altLang="de-DE" sz="2000" b="1" dirty="0" smtClean="0">
                <a:effectLst>
                  <a:outerShdw blurRad="38100" dist="38100" dir="2700000" algn="tl">
                    <a:srgbClr val="C0C0C0"/>
                  </a:outerShdw>
                </a:effectLst>
              </a:rPr>
              <a:t>Wettbewerbsvorteil (Preise ohne USt. niedriger als Konkurrenz)</a:t>
            </a:r>
          </a:p>
          <a:p>
            <a:pPr eaLnBrk="1" hangingPunct="1">
              <a:spcAft>
                <a:spcPct val="25000"/>
              </a:spcAft>
              <a:buFontTx/>
              <a:buChar char="•"/>
              <a:defRPr/>
            </a:pPr>
            <a:r>
              <a:rPr lang="de-DE" altLang="de-DE" sz="2000" b="1" dirty="0" smtClean="0">
                <a:effectLst>
                  <a:outerShdw blurRad="38100" dist="38100" dir="2700000" algn="tl">
                    <a:srgbClr val="C0C0C0"/>
                  </a:outerShdw>
                </a:effectLst>
              </a:rPr>
              <a:t>keine USt.-Voranmeldungen erforderlich (</a:t>
            </a:r>
            <a:r>
              <a:rPr lang="de-DE" altLang="de-DE" b="1" dirty="0" smtClean="0">
                <a:solidFill>
                  <a:srgbClr val="C00000"/>
                </a:solidFill>
                <a:effectLst>
                  <a:outerShdw blurRad="38100" dist="38100" dir="2700000" algn="tl">
                    <a:srgbClr val="C0C0C0"/>
                  </a:outerShdw>
                </a:effectLst>
                <a:latin typeface="Courier New" panose="02070309020205020404" pitchFamily="49" charset="0"/>
                <a:cs typeface="Courier New" panose="02070309020205020404" pitchFamily="49" charset="0"/>
              </a:rPr>
              <a:t>wohl aber generelle Verpflichtung zur Abgabe einer Jahreserklärung!)</a:t>
            </a:r>
            <a:endParaRPr lang="de-DE" altLang="de-DE" sz="2000" b="1" dirty="0" smtClean="0">
              <a:solidFill>
                <a:srgbClr val="C00000"/>
              </a:solidFill>
              <a:effectLst>
                <a:outerShdw blurRad="38100" dist="38100" dir="2700000" algn="tl">
                  <a:srgbClr val="C0C0C0"/>
                </a:outerShdw>
              </a:effectLst>
              <a:latin typeface="Courier New" panose="02070309020205020404" pitchFamily="49" charset="0"/>
              <a:cs typeface="Courier New" panose="02070309020205020404" pitchFamily="49" charset="0"/>
            </a:endParaRPr>
          </a:p>
          <a:p>
            <a:pPr eaLnBrk="1" hangingPunct="1">
              <a:spcAft>
                <a:spcPct val="25000"/>
              </a:spcAft>
              <a:defRPr/>
            </a:pPr>
            <a:r>
              <a:rPr lang="de-DE" altLang="de-DE" sz="2000" b="1" dirty="0" smtClean="0">
                <a:solidFill>
                  <a:srgbClr val="CC3300"/>
                </a:solidFill>
                <a:effectLst>
                  <a:outerShdw blurRad="38100" dist="38100" dir="2700000" algn="tl">
                    <a:srgbClr val="C0C0C0"/>
                  </a:outerShdw>
                </a:effectLst>
                <a:latin typeface="Arial Black" panose="020B0A04020102020204" pitchFamily="34" charset="0"/>
              </a:rPr>
              <a:t>Nachteile</a:t>
            </a:r>
            <a:r>
              <a:rPr lang="de-DE" altLang="de-DE" sz="2000" b="1" dirty="0" smtClean="0">
                <a:effectLst>
                  <a:outerShdw blurRad="38100" dist="38100" dir="2700000" algn="tl">
                    <a:srgbClr val="C0C0C0"/>
                  </a:outerShdw>
                </a:effectLst>
              </a:rPr>
              <a:t> </a:t>
            </a:r>
            <a:r>
              <a:rPr lang="de-DE" altLang="de-DE" sz="2000" b="1" smtClean="0">
                <a:effectLst>
                  <a:outerShdw blurRad="38100" dist="38100" dir="2700000" algn="tl">
                    <a:srgbClr val="C0C0C0"/>
                  </a:outerShdw>
                </a:effectLst>
              </a:rPr>
              <a:t>der Kleinunternehmer-Klausel:</a:t>
            </a:r>
          </a:p>
          <a:p>
            <a:pPr eaLnBrk="1" hangingPunct="1">
              <a:spcAft>
                <a:spcPts val="2400"/>
              </a:spcAft>
              <a:buFontTx/>
              <a:buChar char="•"/>
              <a:defRPr/>
            </a:pPr>
            <a:r>
              <a:rPr lang="de-DE" altLang="de-DE" sz="2000" b="1" smtClean="0">
                <a:effectLst>
                  <a:outerShdw blurRad="38100" dist="38100" dir="2700000" algn="tl">
                    <a:srgbClr val="C0C0C0"/>
                  </a:outerShdw>
                </a:effectLst>
              </a:rPr>
              <a:t>kein </a:t>
            </a:r>
            <a:r>
              <a:rPr lang="de-DE" altLang="de-DE" sz="2000" b="1" dirty="0" smtClean="0">
                <a:effectLst>
                  <a:outerShdw blurRad="38100" dist="38100" dir="2700000" algn="tl">
                    <a:srgbClr val="C0C0C0"/>
                  </a:outerShdw>
                </a:effectLst>
              </a:rPr>
              <a:t>Vorsteuerabzug möglich</a:t>
            </a:r>
          </a:p>
          <a:p>
            <a:pPr eaLnBrk="1" hangingPunct="1">
              <a:spcAft>
                <a:spcPct val="25000"/>
              </a:spcAft>
              <a:defRPr/>
            </a:pPr>
            <a:r>
              <a:rPr lang="de-DE" altLang="de-DE" sz="2000" b="1" dirty="0" smtClean="0">
                <a:effectLst>
                  <a:outerShdw blurRad="38100" dist="38100" dir="2700000" algn="tl">
                    <a:srgbClr val="C0C0C0"/>
                  </a:outerShdw>
                </a:effectLst>
              </a:rPr>
              <a:t>Optionsrecht zur Regelbesteuerung (Bindung: 5 </a:t>
            </a:r>
            <a:r>
              <a:rPr lang="de-DE" altLang="de-DE" sz="2000" b="1" smtClean="0">
                <a:effectLst>
                  <a:outerShdw blurRad="38100" dist="38100" dir="2700000" algn="tl">
                    <a:srgbClr val="C0C0C0"/>
                  </a:outerShdw>
                </a:effectLst>
              </a:rPr>
              <a:t>Jahre)</a:t>
            </a:r>
          </a:p>
          <a:p>
            <a:pPr eaLnBrk="1" hangingPunct="1">
              <a:spcAft>
                <a:spcPct val="25000"/>
              </a:spcAft>
              <a:defRPr/>
            </a:pPr>
            <a:endParaRPr lang="de-DE" altLang="de-DE" sz="2000" b="1" dirty="0" smtClean="0">
              <a:effectLst>
                <a:outerShdw blurRad="38100" dist="38100" dir="2700000" algn="tl">
                  <a:srgbClr val="C0C0C0"/>
                </a:outerShdw>
              </a:effectLst>
            </a:endParaRPr>
          </a:p>
        </p:txBody>
      </p:sp>
      <p:sp>
        <p:nvSpPr>
          <p:cNvPr id="6" name="Diagonal liegende Ecken des Rechtecks abrunden 5">
            <a:hlinkClick r:id="rId3" action="ppaction://hlinkfile"/>
          </p:cNvPr>
          <p:cNvSpPr/>
          <p:nvPr/>
        </p:nvSpPr>
        <p:spPr>
          <a:xfrm>
            <a:off x="5724128" y="6071537"/>
            <a:ext cx="2304257" cy="648072"/>
          </a:xfrm>
          <a:prstGeom prst="round2Diag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de-DE" sz="1200" smtClean="0">
                <a:latin typeface="Arial" panose="020B0604020202020204" pitchFamily="34" charset="0"/>
                <a:cs typeface="Arial" panose="020B0604020202020204" pitchFamily="34" charset="0"/>
              </a:rPr>
              <a:t>vgl. auch FAQs – „Fragen zur Umsatzsteuer allgemein“</a:t>
            </a:r>
            <a:endParaRPr lang="de-DE"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61299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randombar(horizont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randombar(horizontal)">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randombar(horizontal)">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randombar(horizontal)">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Effect transition="in" filter="fade">
                                      <p:cBhvr>
                                        <p:cTn id="5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17</a:t>
            </a:fld>
            <a:endParaRPr lang="de-DE" altLang="de-DE" dirty="0"/>
          </a:p>
        </p:txBody>
      </p:sp>
      <p:sp>
        <p:nvSpPr>
          <p:cNvPr id="3" name="Rechteck 2"/>
          <p:cNvSpPr/>
          <p:nvPr/>
        </p:nvSpPr>
        <p:spPr bwMode="auto">
          <a:xfrm>
            <a:off x="251520" y="685789"/>
            <a:ext cx="8640961" cy="648000"/>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1200"/>
              </a:spcAft>
            </a:pPr>
            <a:r>
              <a:rPr lang="de-DE" sz="2000" b="1" dirty="0" smtClean="0">
                <a:solidFill>
                  <a:srgbClr val="FFFFFF"/>
                </a:solidFill>
                <a:latin typeface="Arial"/>
              </a:rPr>
              <a:t>Sonderfälle ig Erwerb, Steuerschuldnerschaft Leistungsempfänger (Ziff. 2.6. der Arbeitshilfe)</a:t>
            </a:r>
            <a:endParaRPr lang="de-DE" sz="2000" b="1" dirty="0">
              <a:solidFill>
                <a:srgbClr val="FFFFFF"/>
              </a:solidFill>
              <a:latin typeface="Arial"/>
            </a:endParaRPr>
          </a:p>
        </p:txBody>
      </p:sp>
      <p:sp>
        <p:nvSpPr>
          <p:cNvPr id="4" name="Text Box 3"/>
          <p:cNvSpPr txBox="1">
            <a:spLocks noChangeArrowheads="1"/>
          </p:cNvSpPr>
          <p:nvPr/>
        </p:nvSpPr>
        <p:spPr bwMode="auto">
          <a:xfrm>
            <a:off x="466725" y="1576651"/>
            <a:ext cx="8208963" cy="34655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55600" algn="l"/>
                <a:tab pos="723900" algn="l"/>
              </a:tabLst>
              <a:defRPr>
                <a:solidFill>
                  <a:schemeClr val="tx1"/>
                </a:solidFill>
                <a:latin typeface="Arial" panose="020B0604020202020204" pitchFamily="34" charset="0"/>
              </a:defRPr>
            </a:lvl1pPr>
            <a:lvl2pPr marL="742950" indent="-285750" eaLnBrk="0" hangingPunct="0">
              <a:tabLst>
                <a:tab pos="355600" algn="l"/>
                <a:tab pos="723900" algn="l"/>
              </a:tabLst>
              <a:defRPr>
                <a:solidFill>
                  <a:schemeClr val="tx1"/>
                </a:solidFill>
                <a:latin typeface="Arial" panose="020B0604020202020204" pitchFamily="34" charset="0"/>
              </a:defRPr>
            </a:lvl2pPr>
            <a:lvl3pPr marL="1143000" indent="-228600" eaLnBrk="0" hangingPunct="0">
              <a:tabLst>
                <a:tab pos="355600" algn="l"/>
                <a:tab pos="723900" algn="l"/>
              </a:tabLst>
              <a:defRPr>
                <a:solidFill>
                  <a:schemeClr val="tx1"/>
                </a:solidFill>
                <a:latin typeface="Arial" panose="020B0604020202020204" pitchFamily="34" charset="0"/>
              </a:defRPr>
            </a:lvl3pPr>
            <a:lvl4pPr marL="1600200" indent="-228600" eaLnBrk="0" hangingPunct="0">
              <a:tabLst>
                <a:tab pos="355600" algn="l"/>
                <a:tab pos="723900" algn="l"/>
              </a:tabLst>
              <a:defRPr>
                <a:solidFill>
                  <a:schemeClr val="tx1"/>
                </a:solidFill>
                <a:latin typeface="Arial" panose="020B0604020202020204" pitchFamily="34" charset="0"/>
              </a:defRPr>
            </a:lvl4pPr>
            <a:lvl5pPr marL="2057400" indent="-228600" eaLnBrk="0" hangingPunct="0">
              <a:tabLst>
                <a:tab pos="355600" algn="l"/>
                <a:tab pos="7239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5600" algn="l"/>
                <a:tab pos="7239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5600" algn="l"/>
                <a:tab pos="7239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5600" algn="l"/>
                <a:tab pos="7239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5600" algn="l"/>
                <a:tab pos="723900" algn="l"/>
              </a:tabLst>
              <a:defRPr>
                <a:solidFill>
                  <a:schemeClr val="tx1"/>
                </a:solidFill>
                <a:latin typeface="Arial" panose="020B0604020202020204" pitchFamily="34" charset="0"/>
              </a:defRPr>
            </a:lvl9pPr>
          </a:lstStyle>
          <a:p>
            <a:pPr eaLnBrk="1" hangingPunct="1">
              <a:spcAft>
                <a:spcPct val="20000"/>
              </a:spcAft>
              <a:buFont typeface="Wingdings" panose="05000000000000000000" pitchFamily="2" charset="2"/>
              <a:buChar char="£"/>
              <a:defRPr/>
            </a:pPr>
            <a:r>
              <a:rPr lang="de-DE" altLang="de-DE" sz="2400" b="1" dirty="0" smtClean="0">
                <a:solidFill>
                  <a:srgbClr val="CC3300"/>
                </a:solidFill>
                <a:effectLst>
                  <a:outerShdw blurRad="38100" dist="38100" dir="2700000" algn="tl">
                    <a:srgbClr val="000000"/>
                  </a:outerShdw>
                </a:effectLst>
                <a:sym typeface="Webdings" panose="05030102010509060703" pitchFamily="18" charset="2"/>
              </a:rPr>
              <a:t>	Besondere Umsatzsteuerpflichten, die </a:t>
            </a:r>
            <a:br>
              <a:rPr lang="de-DE" altLang="de-DE" sz="2400" b="1" dirty="0" smtClean="0">
                <a:solidFill>
                  <a:srgbClr val="CC3300"/>
                </a:solidFill>
                <a:effectLst>
                  <a:outerShdw blurRad="38100" dist="38100" dir="2700000" algn="tl">
                    <a:srgbClr val="000000"/>
                  </a:outerShdw>
                </a:effectLst>
                <a:sym typeface="Webdings" panose="05030102010509060703" pitchFamily="18" charset="2"/>
              </a:rPr>
            </a:br>
            <a:r>
              <a:rPr lang="de-DE" altLang="de-DE" sz="2400" b="1" dirty="0" smtClean="0">
                <a:solidFill>
                  <a:srgbClr val="CC3300"/>
                </a:solidFill>
                <a:effectLst>
                  <a:outerShdw blurRad="38100" dist="38100" dir="2700000" algn="tl">
                    <a:srgbClr val="000000"/>
                  </a:outerShdw>
                </a:effectLst>
                <a:sym typeface="Webdings" panose="05030102010509060703" pitchFamily="18" charset="2"/>
              </a:rPr>
              <a:t>	auch im hoheitlichen Bereich zu beachten </a:t>
            </a:r>
            <a:br>
              <a:rPr lang="de-DE" altLang="de-DE" sz="2400" b="1" dirty="0" smtClean="0">
                <a:solidFill>
                  <a:srgbClr val="CC3300"/>
                </a:solidFill>
                <a:effectLst>
                  <a:outerShdw blurRad="38100" dist="38100" dir="2700000" algn="tl">
                    <a:srgbClr val="000000"/>
                  </a:outerShdw>
                </a:effectLst>
                <a:sym typeface="Webdings" panose="05030102010509060703" pitchFamily="18" charset="2"/>
              </a:rPr>
            </a:br>
            <a:r>
              <a:rPr lang="de-DE" altLang="de-DE" sz="2400" b="1" dirty="0" smtClean="0">
                <a:solidFill>
                  <a:srgbClr val="CC3300"/>
                </a:solidFill>
                <a:effectLst>
                  <a:outerShdw blurRad="38100" dist="38100" dir="2700000" algn="tl">
                    <a:srgbClr val="000000"/>
                  </a:outerShdw>
                </a:effectLst>
                <a:sym typeface="Webdings" panose="05030102010509060703" pitchFamily="18" charset="2"/>
              </a:rPr>
              <a:t>	sind</a:t>
            </a:r>
          </a:p>
          <a:p>
            <a:pPr eaLnBrk="1" hangingPunct="1">
              <a:spcAft>
                <a:spcPct val="20000"/>
              </a:spcAft>
              <a:buFont typeface="Wingdings" panose="05000000000000000000" pitchFamily="2" charset="2"/>
              <a:buNone/>
              <a:defRPr/>
            </a:pPr>
            <a:r>
              <a:rPr lang="de-DE" altLang="de-DE" sz="2800" b="1" dirty="0" smtClean="0">
                <a:solidFill>
                  <a:srgbClr val="CC3300"/>
                </a:solidFill>
                <a:effectLst>
                  <a:outerShdw blurRad="38100" dist="38100" dir="2700000" algn="tl">
                    <a:srgbClr val="000000"/>
                  </a:outerShdw>
                </a:effectLst>
                <a:sym typeface="Webdings" panose="05030102010509060703" pitchFamily="18" charset="2"/>
              </a:rPr>
              <a:t>	</a:t>
            </a:r>
            <a:r>
              <a:rPr lang="de-DE" altLang="de-DE" sz="2400" b="1" dirty="0" smtClean="0">
                <a:solidFill>
                  <a:srgbClr val="CC3300"/>
                </a:solidFill>
                <a:effectLst>
                  <a:outerShdw blurRad="38100" dist="38100" dir="2700000" algn="tl">
                    <a:srgbClr val="000000"/>
                  </a:outerShdw>
                </a:effectLst>
                <a:sym typeface="Wingdings" panose="05000000000000000000" pitchFamily="2" charset="2"/>
              </a:rPr>
              <a:t></a:t>
            </a:r>
            <a:r>
              <a:rPr lang="de-DE" altLang="de-DE" dirty="0" smtClean="0">
                <a:sym typeface="Wingdings" panose="05000000000000000000" pitchFamily="2" charset="2"/>
              </a:rPr>
              <a:t> </a:t>
            </a:r>
            <a:r>
              <a:rPr lang="de-DE" altLang="de-DE" sz="2400" b="1" dirty="0" smtClean="0">
                <a:solidFill>
                  <a:srgbClr val="CC3300"/>
                </a:solidFill>
                <a:effectLst>
                  <a:outerShdw blurRad="38100" dist="38100" dir="2700000" algn="tl">
                    <a:srgbClr val="000000"/>
                  </a:outerShdw>
                </a:effectLst>
                <a:sym typeface="Wingdings" panose="05000000000000000000" pitchFamily="2" charset="2"/>
              </a:rPr>
              <a:t>	„innergemeinschaftlicher Erwerb“</a:t>
            </a:r>
            <a:br>
              <a:rPr lang="de-DE" altLang="de-DE" sz="2400" b="1" dirty="0" smtClean="0">
                <a:solidFill>
                  <a:srgbClr val="CC3300"/>
                </a:solidFill>
                <a:effectLst>
                  <a:outerShdw blurRad="38100" dist="38100" dir="2700000" algn="tl">
                    <a:srgbClr val="000000"/>
                  </a:outerShdw>
                </a:effectLst>
                <a:sym typeface="Wingdings" panose="05000000000000000000" pitchFamily="2" charset="2"/>
              </a:rPr>
            </a:br>
            <a:r>
              <a:rPr lang="de-DE" altLang="de-DE" sz="2400" b="1" dirty="0" smtClean="0">
                <a:solidFill>
                  <a:srgbClr val="CC3300"/>
                </a:solidFill>
                <a:effectLst>
                  <a:outerShdw blurRad="38100" dist="38100" dir="2700000" algn="tl">
                    <a:srgbClr val="000000"/>
                  </a:outerShdw>
                </a:effectLst>
                <a:sym typeface="Wingdings" panose="05000000000000000000" pitchFamily="2" charset="2"/>
              </a:rPr>
              <a:t/>
            </a:r>
            <a:br>
              <a:rPr lang="de-DE" altLang="de-DE" sz="2400" b="1" dirty="0" smtClean="0">
                <a:solidFill>
                  <a:srgbClr val="CC3300"/>
                </a:solidFill>
                <a:effectLst>
                  <a:outerShdw blurRad="38100" dist="38100" dir="2700000" algn="tl">
                    <a:srgbClr val="000000"/>
                  </a:outerShdw>
                </a:effectLst>
                <a:sym typeface="Wingdings" panose="05000000000000000000" pitchFamily="2" charset="2"/>
              </a:rPr>
            </a:br>
            <a:r>
              <a:rPr lang="de-DE" altLang="de-DE" sz="2400" b="1" dirty="0" smtClean="0">
                <a:solidFill>
                  <a:srgbClr val="CC3300"/>
                </a:solidFill>
                <a:effectLst>
                  <a:outerShdw blurRad="38100" dist="38100" dir="2700000" algn="tl">
                    <a:srgbClr val="000000"/>
                  </a:outerShdw>
                </a:effectLst>
                <a:sym typeface="Wingdings" panose="05000000000000000000" pitchFamily="2" charset="2"/>
              </a:rPr>
              <a:t/>
            </a:r>
            <a:br>
              <a:rPr lang="de-DE" altLang="de-DE" sz="2400" b="1" dirty="0" smtClean="0">
                <a:solidFill>
                  <a:srgbClr val="CC3300"/>
                </a:solidFill>
                <a:effectLst>
                  <a:outerShdw blurRad="38100" dist="38100" dir="2700000" algn="tl">
                    <a:srgbClr val="000000"/>
                  </a:outerShdw>
                </a:effectLst>
                <a:sym typeface="Wingdings" panose="05000000000000000000" pitchFamily="2" charset="2"/>
              </a:rPr>
            </a:br>
            <a:endParaRPr lang="de-DE" altLang="de-DE" sz="2400" b="1" dirty="0" smtClean="0">
              <a:solidFill>
                <a:srgbClr val="CC3300"/>
              </a:solidFill>
              <a:effectLst>
                <a:outerShdw blurRad="38100" dist="38100" dir="2700000" algn="tl">
                  <a:srgbClr val="000000"/>
                </a:outerShdw>
              </a:effectLst>
              <a:sym typeface="Wingdings" panose="05000000000000000000" pitchFamily="2" charset="2"/>
            </a:endParaRPr>
          </a:p>
          <a:p>
            <a:pPr eaLnBrk="1" hangingPunct="1">
              <a:spcAft>
                <a:spcPct val="20000"/>
              </a:spcAft>
              <a:buFont typeface="Wingdings" panose="05000000000000000000" pitchFamily="2" charset="2"/>
              <a:buNone/>
              <a:defRPr/>
            </a:pPr>
            <a:r>
              <a:rPr lang="de-DE" altLang="de-DE" sz="2400" b="1" dirty="0" smtClean="0">
                <a:solidFill>
                  <a:srgbClr val="CC3300"/>
                </a:solidFill>
                <a:effectLst>
                  <a:outerShdw blurRad="38100" dist="38100" dir="2700000" algn="tl">
                    <a:srgbClr val="000000"/>
                  </a:outerShdw>
                </a:effectLst>
                <a:sym typeface="Wingdings" panose="05000000000000000000" pitchFamily="2" charset="2"/>
              </a:rPr>
              <a:t>	</a:t>
            </a:r>
            <a:r>
              <a:rPr lang="de-DE" altLang="de-DE" sz="2400" dirty="0" smtClean="0">
                <a:sym typeface="Wingdings" panose="05000000000000000000" pitchFamily="2" charset="2"/>
              </a:rPr>
              <a:t> </a:t>
            </a:r>
            <a:r>
              <a:rPr lang="de-DE" altLang="de-DE" sz="2400" b="1" dirty="0" smtClean="0">
                <a:solidFill>
                  <a:srgbClr val="CC3300"/>
                </a:solidFill>
                <a:effectLst>
                  <a:outerShdw blurRad="38100" dist="38100" dir="2700000" algn="tl">
                    <a:srgbClr val="000000"/>
                  </a:outerShdw>
                </a:effectLst>
                <a:sym typeface="Wingdings" panose="05000000000000000000" pitchFamily="2" charset="2"/>
              </a:rPr>
              <a:t>	ausländischer Leistungsbezug</a:t>
            </a:r>
            <a:r>
              <a:rPr lang="de-DE" altLang="de-DE" sz="2000" dirty="0" smtClean="0">
                <a:sym typeface="Wingdings" panose="05000000000000000000" pitchFamily="2" charset="2"/>
              </a:rPr>
              <a:t> </a:t>
            </a:r>
            <a:br>
              <a:rPr lang="de-DE" altLang="de-DE" sz="2000" dirty="0" smtClean="0">
                <a:sym typeface="Wingdings" panose="05000000000000000000" pitchFamily="2" charset="2"/>
              </a:rPr>
            </a:br>
            <a:r>
              <a:rPr lang="de-DE" altLang="de-DE" sz="1600" b="1" dirty="0" smtClean="0">
                <a:solidFill>
                  <a:srgbClr val="CC3300"/>
                </a:solidFill>
                <a:effectLst>
                  <a:outerShdw blurRad="38100" dist="38100" dir="2700000" algn="tl">
                    <a:srgbClr val="000000"/>
                  </a:outerShdw>
                </a:effectLst>
                <a:sym typeface="Webdings" panose="05030102010509060703" pitchFamily="18" charset="2"/>
              </a:rPr>
              <a:t>	</a:t>
            </a:r>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042" y="1365361"/>
            <a:ext cx="1629054" cy="217207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11" name="Gruppieren 10"/>
          <p:cNvGrpSpPr/>
          <p:nvPr/>
        </p:nvGrpSpPr>
        <p:grpSpPr>
          <a:xfrm>
            <a:off x="5819588" y="3537433"/>
            <a:ext cx="2817700" cy="2280032"/>
            <a:chOff x="2672026" y="4097501"/>
            <a:chExt cx="2817700" cy="2280032"/>
          </a:xfrm>
        </p:grpSpPr>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7048" y="4720941"/>
              <a:ext cx="2492678" cy="165659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2026" y="4097501"/>
              <a:ext cx="1433249" cy="14332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spTree>
    <p:extLst>
      <p:ext uri="{BB962C8B-B14F-4D97-AF65-F5344CB8AC3E}">
        <p14:creationId xmlns:p14="http://schemas.microsoft.com/office/powerpoint/2010/main" val="3894449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1477877"/>
            <a:ext cx="8640961" cy="4399395"/>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324000" rIns="91440" bIns="0" numCol="1" rtlCol="0" anchor="t" anchorCtr="0" compatLnSpc="1">
            <a:prstTxWarp prst="textNoShape">
              <a:avLst/>
            </a:prstTxWarp>
          </a:bodyPr>
          <a:lstStyle/>
          <a:p>
            <a:pPr marL="719138" lvl="0" indent="-719138" eaLnBrk="1" fontAlgn="auto" hangingPunct="1">
              <a:lnSpc>
                <a:spcPts val="3500"/>
              </a:lnSpc>
              <a:spcBef>
                <a:spcPts val="1200"/>
              </a:spcBef>
              <a:spcAft>
                <a:spcPts val="2400"/>
              </a:spcAft>
              <a:buSzPct val="200000"/>
              <a:buFont typeface="Wingdings" panose="05000000000000000000" pitchFamily="2" charset="2"/>
              <a:buChar char="§"/>
              <a:defRPr/>
            </a:pPr>
            <a:r>
              <a:rPr lang="de-DE" sz="2400" b="1" dirty="0" smtClean="0"/>
              <a:t>Die Vorbereitung auf 2021</a:t>
            </a:r>
            <a:endParaRPr lang="de-DE" sz="2400" b="1" dirty="0" smtClean="0">
              <a:solidFill>
                <a:schemeClr val="bg1">
                  <a:lumMod val="75000"/>
                </a:schemeClr>
              </a:solidFill>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18</a:t>
            </a:fld>
            <a:endParaRPr lang="de-DE" altLang="de-DE" dirty="0"/>
          </a:p>
        </p:txBody>
      </p:sp>
      <p:sp>
        <p:nvSpPr>
          <p:cNvPr id="12" name="Rechteck 11"/>
          <p:cNvSpPr/>
          <p:nvPr/>
        </p:nvSpPr>
        <p:spPr bwMode="auto">
          <a:xfrm>
            <a:off x="251520" y="685789"/>
            <a:ext cx="8640961" cy="648000"/>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lvl="0" eaLnBrk="1" fontAlgn="auto" hangingPunct="1">
              <a:spcBef>
                <a:spcPts val="0"/>
              </a:spcBef>
              <a:spcAft>
                <a:spcPts val="1200"/>
              </a:spcAft>
            </a:pPr>
            <a:r>
              <a:rPr lang="de-DE" sz="2400" b="1" dirty="0" smtClean="0">
                <a:solidFill>
                  <a:srgbClr val="FFFFFF"/>
                </a:solidFill>
                <a:latin typeface="Arial"/>
              </a:rPr>
              <a:t>Agenda</a:t>
            </a:r>
            <a:endParaRPr lang="de-DE" sz="2400" b="1" dirty="0">
              <a:solidFill>
                <a:srgbClr val="FFFFFF"/>
              </a:solidFill>
              <a:latin typeface="Arial"/>
            </a:endParaRPr>
          </a:p>
        </p:txBody>
      </p:sp>
      <p:sp>
        <p:nvSpPr>
          <p:cNvPr id="5" name="Textfeld 4"/>
          <p:cNvSpPr txBox="1"/>
          <p:nvPr/>
        </p:nvSpPr>
        <p:spPr>
          <a:xfrm>
            <a:off x="6130300" y="5509064"/>
            <a:ext cx="2699792" cy="338554"/>
          </a:xfrm>
          <a:prstGeom prst="rect">
            <a:avLst/>
          </a:prstGeom>
          <a:solidFill>
            <a:schemeClr val="bg1"/>
          </a:solidFill>
        </p:spPr>
        <p:txBody>
          <a:bodyPr wrap="square" rtlCol="0">
            <a:spAutoFit/>
          </a:bodyPr>
          <a:lstStyle/>
          <a:p>
            <a:r>
              <a:rPr lang="de-DE" sz="1600" i="1" dirty="0" smtClean="0">
                <a:solidFill>
                  <a:srgbClr val="C00000"/>
                </a:solidFill>
                <a:latin typeface="Arial Black" panose="020B0A04020102020204" pitchFamily="34" charset="0"/>
              </a:rPr>
              <a:t>zurück zur Agenda</a:t>
            </a:r>
            <a:endParaRPr lang="de-DE" sz="1600" i="1" dirty="0">
              <a:solidFill>
                <a:srgbClr val="C00000"/>
              </a:solidFill>
              <a:latin typeface="Arial Black" panose="020B0A04020102020204" pitchFamily="34" charset="0"/>
            </a:endParaRPr>
          </a:p>
        </p:txBody>
      </p:sp>
      <p:sp>
        <p:nvSpPr>
          <p:cNvPr id="6" name="Interaktive Schaltfläche: Zurück oder Vorherige(r) 5">
            <a:hlinkClick r:id="rId3" action="ppaction://hlinksldjump" highlightClick="1"/>
          </p:cNvPr>
          <p:cNvSpPr/>
          <p:nvPr/>
        </p:nvSpPr>
        <p:spPr>
          <a:xfrm>
            <a:off x="6514243" y="5007551"/>
            <a:ext cx="1368152" cy="432048"/>
          </a:xfrm>
          <a:prstGeom prst="actionButtonBackPrevious">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7494843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844AC68E-6E31-43EE-82F0-446A8BCE4630}" type="slidenum">
              <a:rPr lang="de-DE" altLang="de-DE" smtClean="0"/>
              <a:pPr>
                <a:defRPr/>
              </a:pPr>
              <a:t>19</a:t>
            </a:fld>
            <a:endParaRPr lang="de-DE" altLang="de-DE" dirty="0"/>
          </a:p>
        </p:txBody>
      </p:sp>
      <p:sp>
        <p:nvSpPr>
          <p:cNvPr id="5" name="Rechteck 4"/>
          <p:cNvSpPr/>
          <p:nvPr/>
        </p:nvSpPr>
        <p:spPr bwMode="auto">
          <a:xfrm>
            <a:off x="251519" y="548680"/>
            <a:ext cx="8640961" cy="648000"/>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1200"/>
              </a:spcAft>
            </a:pPr>
            <a:r>
              <a:rPr lang="de-DE" altLang="de-DE" b="1" dirty="0" smtClean="0">
                <a:solidFill>
                  <a:schemeClr val="bg1"/>
                </a:solidFill>
              </a:rPr>
              <a:t>Übergangszeit für Vorbereitungsarbeiten nutzen</a:t>
            </a:r>
            <a:endParaRPr lang="de-DE" b="1" dirty="0">
              <a:solidFill>
                <a:srgbClr val="FFFFFF"/>
              </a:solidFill>
              <a:latin typeface="Arial"/>
            </a:endParaRPr>
          </a:p>
        </p:txBody>
      </p:sp>
      <p:sp>
        <p:nvSpPr>
          <p:cNvPr id="7" name="Rechteck 6"/>
          <p:cNvSpPr/>
          <p:nvPr/>
        </p:nvSpPr>
        <p:spPr bwMode="auto">
          <a:xfrm>
            <a:off x="251519" y="1286763"/>
            <a:ext cx="8640961" cy="3582397"/>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72000" rIns="91440" bIns="45720" numCol="1" rtlCol="0" anchor="t" anchorCtr="0" compatLnSpc="1">
            <a:prstTxWarp prst="textNoShape">
              <a:avLst/>
            </a:prstTxWarp>
          </a:bodyPr>
          <a:lstStyle/>
          <a:p>
            <a:pPr lvl="0" eaLnBrk="1" fontAlgn="auto" hangingPunct="1">
              <a:spcBef>
                <a:spcPts val="0"/>
              </a:spcBef>
              <a:spcAft>
                <a:spcPts val="1200"/>
              </a:spcAft>
              <a:tabLst>
                <a:tab pos="534988" algn="l"/>
              </a:tabLst>
              <a:defRPr/>
            </a:pPr>
            <a:r>
              <a:rPr lang="de-DE" b="1" u="sng" dirty="0" smtClean="0">
                <a:effectLst>
                  <a:outerShdw blurRad="38100" dist="38100" dir="2700000" algn="tl">
                    <a:srgbClr val="000000">
                      <a:alpha val="43137"/>
                    </a:srgbClr>
                  </a:outerShdw>
                </a:effectLst>
              </a:rPr>
              <a:t>Übergangsregelung gem. § 27 Abs. 22 UStG:</a:t>
            </a:r>
          </a:p>
          <a:p>
            <a:pPr marL="355600" indent="-355600" eaLnBrk="1" hangingPunct="1">
              <a:spcBef>
                <a:spcPts val="0"/>
              </a:spcBef>
              <a:spcAft>
                <a:spcPts val="1200"/>
              </a:spcAft>
              <a:buFont typeface="Wingdings" panose="05000000000000000000" pitchFamily="2" charset="2"/>
              <a:buChar char="§"/>
              <a:tabLst>
                <a:tab pos="714375" algn="l"/>
              </a:tabLst>
              <a:defRPr/>
            </a:pPr>
            <a:r>
              <a:rPr lang="de-DE" b="1" dirty="0" smtClean="0">
                <a:cs typeface="Arial" panose="020B0604020202020204" pitchFamily="34" charset="0"/>
              </a:rPr>
              <a:t>Die </a:t>
            </a:r>
            <a:r>
              <a:rPr lang="de-DE" b="1" dirty="0">
                <a:cs typeface="Arial" panose="020B0604020202020204" pitchFamily="34" charset="0"/>
              </a:rPr>
              <a:t>jPdöR </a:t>
            </a:r>
            <a:r>
              <a:rPr lang="de-DE" b="1" dirty="0" smtClean="0">
                <a:cs typeface="Arial" panose="020B0604020202020204" pitchFamily="34" charset="0"/>
              </a:rPr>
              <a:t>konnte bis Ende 2016 dem </a:t>
            </a:r>
            <a:r>
              <a:rPr lang="de-DE" b="1" dirty="0">
                <a:cs typeface="Arial" panose="020B0604020202020204" pitchFamily="34" charset="0"/>
              </a:rPr>
              <a:t>Finanzamt gegenüber erklären, dass sie die bisherige Rechtslage für sämtliche nach dem 31. Dezember 2016 und vor dem 1. Januar 2021 ausgeführte Leistungen weiterhin anwendet.</a:t>
            </a:r>
          </a:p>
          <a:p>
            <a:pPr marL="355600" indent="-355600" eaLnBrk="1" hangingPunct="1">
              <a:spcBef>
                <a:spcPts val="0"/>
              </a:spcBef>
              <a:spcAft>
                <a:spcPts val="1200"/>
              </a:spcAft>
              <a:buFont typeface="Wingdings" panose="05000000000000000000" pitchFamily="2" charset="2"/>
              <a:buChar char="§"/>
              <a:tabLst>
                <a:tab pos="714375" algn="l"/>
              </a:tabLst>
              <a:defRPr/>
            </a:pPr>
            <a:r>
              <a:rPr lang="de-DE" b="1" dirty="0">
                <a:solidFill>
                  <a:srgbClr val="C00000"/>
                </a:solidFill>
                <a:effectLst>
                  <a:outerShdw blurRad="38100" dist="38100" dir="2700000" algn="tl">
                    <a:srgbClr val="000000">
                      <a:alpha val="43137"/>
                    </a:srgbClr>
                  </a:outerShdw>
                </a:effectLst>
                <a:cs typeface="Arial" panose="020B0604020202020204" pitchFamily="34" charset="0"/>
              </a:rPr>
              <a:t>Die Optionserklärung wurde von allen Kirchengemeinden im Erzbistum Paderborn fristgerecht bis </a:t>
            </a:r>
            <a:r>
              <a:rPr lang="de-DE" b="1" dirty="0" smtClean="0">
                <a:solidFill>
                  <a:srgbClr val="C00000"/>
                </a:solidFill>
                <a:effectLst>
                  <a:outerShdw blurRad="38100" dist="38100" dir="2700000" algn="tl">
                    <a:srgbClr val="000000">
                      <a:alpha val="43137"/>
                    </a:srgbClr>
                  </a:outerShdw>
                </a:effectLst>
                <a:cs typeface="Arial" panose="020B0604020202020204" pitchFamily="34" charset="0"/>
              </a:rPr>
              <a:t>zum 31.12.2016 </a:t>
            </a:r>
            <a:r>
              <a:rPr lang="de-DE" b="1" dirty="0">
                <a:solidFill>
                  <a:srgbClr val="C00000"/>
                </a:solidFill>
                <a:effectLst>
                  <a:outerShdw blurRad="38100" dist="38100" dir="2700000" algn="tl">
                    <a:srgbClr val="000000">
                      <a:alpha val="43137"/>
                    </a:srgbClr>
                  </a:outerShdw>
                </a:effectLst>
                <a:cs typeface="Arial" panose="020B0604020202020204" pitchFamily="34" charset="0"/>
              </a:rPr>
              <a:t>abgegeben.</a:t>
            </a:r>
          </a:p>
          <a:p>
            <a:pPr eaLnBrk="1" hangingPunct="1">
              <a:spcBef>
                <a:spcPts val="0"/>
              </a:spcBef>
              <a:spcAft>
                <a:spcPts val="600"/>
              </a:spcAft>
              <a:tabLst>
                <a:tab pos="714375" algn="l"/>
              </a:tabLst>
              <a:defRPr/>
            </a:pPr>
            <a:endParaRPr lang="de-DE" b="1" dirty="0" smtClean="0">
              <a:effectLst>
                <a:outerShdw blurRad="38100" dist="38100" dir="2700000" algn="tl">
                  <a:srgbClr val="000000">
                    <a:alpha val="43137"/>
                  </a:srgbClr>
                </a:outerShdw>
              </a:effectLst>
              <a:cs typeface="Arial" panose="020B0604020202020204" pitchFamily="34" charset="0"/>
            </a:endParaRPr>
          </a:p>
          <a:p>
            <a:pPr eaLnBrk="1" hangingPunct="1">
              <a:spcBef>
                <a:spcPts val="0"/>
              </a:spcBef>
              <a:spcAft>
                <a:spcPts val="1200"/>
              </a:spcAft>
              <a:tabLst>
                <a:tab pos="714375" algn="l"/>
              </a:tabLst>
              <a:defRPr/>
            </a:pPr>
            <a:r>
              <a:rPr lang="de-DE" b="1" u="sng" dirty="0" smtClean="0">
                <a:effectLst>
                  <a:outerShdw blurRad="38100" dist="38100" dir="2700000" algn="tl">
                    <a:srgbClr val="000000">
                      <a:alpha val="43137"/>
                    </a:srgbClr>
                  </a:outerShdw>
                </a:effectLst>
                <a:cs typeface="Arial" panose="020B0604020202020204" pitchFamily="34" charset="0"/>
              </a:rPr>
              <a:t>Damit </a:t>
            </a:r>
            <a:r>
              <a:rPr lang="de-DE" b="1" u="sng" dirty="0">
                <a:effectLst>
                  <a:outerShdw blurRad="38100" dist="38100" dir="2700000" algn="tl">
                    <a:srgbClr val="000000">
                      <a:alpha val="43137"/>
                    </a:srgbClr>
                  </a:outerShdw>
                </a:effectLst>
                <a:cs typeface="Arial" panose="020B0604020202020204" pitchFamily="34" charset="0"/>
              </a:rPr>
              <a:t>ist ein Übergangszeitraum (bis Ende 2020) gewährleistet, um die erforderlichen Vorbereitungen treffen zu können</a:t>
            </a:r>
            <a:r>
              <a:rPr lang="de-DE" b="1" u="sng" dirty="0" smtClean="0">
                <a:effectLst>
                  <a:outerShdw blurRad="38100" dist="38100" dir="2700000" algn="tl">
                    <a:srgbClr val="000000">
                      <a:alpha val="43137"/>
                    </a:srgbClr>
                  </a:outerShdw>
                </a:effectLst>
                <a:cs typeface="Arial" panose="020B0604020202020204" pitchFamily="34" charset="0"/>
              </a:rPr>
              <a:t>.</a:t>
            </a:r>
            <a:endParaRPr lang="de-DE" b="1" dirty="0">
              <a:cs typeface="Arial" panose="020B0604020202020204" pitchFamily="34" charset="0"/>
            </a:endParaRPr>
          </a:p>
        </p:txBody>
      </p:sp>
    </p:spTree>
    <p:extLst>
      <p:ext uri="{BB962C8B-B14F-4D97-AF65-F5344CB8AC3E}">
        <p14:creationId xmlns:p14="http://schemas.microsoft.com/office/powerpoint/2010/main" val="38907938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randombar(horizontal)">
                                      <p:cBhvr>
                                        <p:cTn id="12" dur="500"/>
                                        <p:tgtEl>
                                          <p:spTgt spid="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1196752"/>
            <a:ext cx="8640961" cy="5040560"/>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72000" rIns="91440" bIns="45720" numCol="1" rtlCol="0" anchor="t" anchorCtr="0" compatLnSpc="1">
            <a:prstTxWarp prst="textNoShape">
              <a:avLst/>
            </a:prstTxWarp>
          </a:bodyPr>
          <a:lstStyle/>
          <a:p>
            <a:pPr lvl="0" eaLnBrk="1" fontAlgn="auto" hangingPunct="1">
              <a:lnSpc>
                <a:spcPts val="2500"/>
              </a:lnSpc>
              <a:spcBef>
                <a:spcPts val="0"/>
              </a:spcBef>
              <a:spcAft>
                <a:spcPts val="900"/>
              </a:spcAft>
              <a:tabLst>
                <a:tab pos="534988" algn="l"/>
              </a:tabLst>
              <a:defRPr/>
            </a:pPr>
            <a:r>
              <a:rPr lang="de-DE" sz="2000" b="1" u="sng" smtClean="0">
                <a:solidFill>
                  <a:srgbClr val="C00000"/>
                </a:solidFill>
                <a:effectLst>
                  <a:outerShdw blurRad="38100" dist="38100" dir="2700000" algn="tl">
                    <a:srgbClr val="000000">
                      <a:alpha val="43137"/>
                    </a:srgbClr>
                  </a:outerShdw>
                </a:effectLst>
              </a:rPr>
              <a:t>18:00 </a:t>
            </a:r>
            <a:r>
              <a:rPr lang="de-DE" sz="2000" b="1" u="sng" dirty="0" smtClean="0">
                <a:solidFill>
                  <a:srgbClr val="C00000"/>
                </a:solidFill>
                <a:effectLst>
                  <a:outerShdw blurRad="38100" dist="38100" dir="2700000" algn="tl">
                    <a:srgbClr val="000000">
                      <a:alpha val="43137"/>
                    </a:srgbClr>
                  </a:outerShdw>
                </a:effectLst>
              </a:rPr>
              <a:t>Uhr </a:t>
            </a:r>
            <a:r>
              <a:rPr lang="de-DE" sz="2000" b="1" u="sng" smtClean="0">
                <a:solidFill>
                  <a:srgbClr val="C00000"/>
                </a:solidFill>
                <a:effectLst>
                  <a:outerShdw blurRad="38100" dist="38100" dir="2700000" algn="tl">
                    <a:srgbClr val="000000">
                      <a:alpha val="43137"/>
                    </a:srgbClr>
                  </a:outerShdw>
                </a:effectLst>
              </a:rPr>
              <a:t>– </a:t>
            </a:r>
            <a:r>
              <a:rPr lang="de-DE" sz="2000" b="1" u="sng" smtClean="0">
                <a:solidFill>
                  <a:srgbClr val="C00000"/>
                </a:solidFill>
                <a:effectLst>
                  <a:outerShdw blurRad="38100" dist="38100" dir="2700000" algn="tl">
                    <a:srgbClr val="000000">
                      <a:alpha val="43137"/>
                    </a:srgbClr>
                  </a:outerShdw>
                </a:effectLst>
              </a:rPr>
              <a:t>19:30 Uhr (10:00 Uhr – 11:30 Uhr)</a:t>
            </a:r>
            <a:endParaRPr lang="de-DE" sz="2000" b="1" u="sng" dirty="0" smtClean="0">
              <a:solidFill>
                <a:srgbClr val="C00000"/>
              </a:solidFill>
              <a:effectLst>
                <a:outerShdw blurRad="38100" dist="38100" dir="2700000" algn="tl">
                  <a:srgbClr val="000000">
                    <a:alpha val="43137"/>
                  </a:srgbClr>
                </a:outerShdw>
              </a:effectLst>
            </a:endParaRPr>
          </a:p>
          <a:p>
            <a:pPr marL="630238" lvl="0" indent="-285750" eaLnBrk="1" fontAlgn="auto" hangingPunct="1">
              <a:lnSpc>
                <a:spcPts val="2500"/>
              </a:lnSpc>
              <a:spcBef>
                <a:spcPts val="0"/>
              </a:spcBef>
              <a:spcAft>
                <a:spcPts val="600"/>
              </a:spcAft>
              <a:buFont typeface="Wingdings" panose="05000000000000000000" pitchFamily="2" charset="2"/>
              <a:buChar char="§"/>
              <a:defRPr/>
            </a:pPr>
            <a:r>
              <a:rPr lang="de-DE" sz="2000" b="1" dirty="0" smtClean="0">
                <a:hlinkClick r:id="rId3" action="ppaction://hlinksldjump"/>
              </a:rPr>
              <a:t>Änderung der Rechtslage | Verschärfung Umsatzsteuer</a:t>
            </a:r>
            <a:endParaRPr lang="de-DE" sz="2000" b="1" dirty="0" smtClean="0"/>
          </a:p>
          <a:p>
            <a:pPr marL="630238" lvl="0" indent="-285750" eaLnBrk="1" fontAlgn="auto" hangingPunct="1">
              <a:lnSpc>
                <a:spcPts val="2500"/>
              </a:lnSpc>
              <a:spcBef>
                <a:spcPts val="0"/>
              </a:spcBef>
              <a:spcAft>
                <a:spcPts val="600"/>
              </a:spcAft>
              <a:buFont typeface="Wingdings" panose="05000000000000000000" pitchFamily="2" charset="2"/>
              <a:buChar char="§"/>
              <a:defRPr/>
            </a:pPr>
            <a:r>
              <a:rPr lang="de-DE" sz="2000" b="1" dirty="0" smtClean="0">
                <a:hlinkClick r:id="rId4" action="ppaction://hlinksldjump"/>
              </a:rPr>
              <a:t>Die Vorbereitung auf 2021</a:t>
            </a:r>
            <a:endParaRPr lang="de-DE" sz="2000" b="1" dirty="0" smtClean="0"/>
          </a:p>
          <a:p>
            <a:pPr marL="630238" lvl="0" indent="-285750" eaLnBrk="1" fontAlgn="auto" hangingPunct="1">
              <a:lnSpc>
                <a:spcPts val="2500"/>
              </a:lnSpc>
              <a:spcBef>
                <a:spcPts val="0"/>
              </a:spcBef>
              <a:spcAft>
                <a:spcPts val="1800"/>
              </a:spcAft>
              <a:buFont typeface="Wingdings" panose="05000000000000000000" pitchFamily="2" charset="2"/>
              <a:buChar char="§"/>
              <a:defRPr/>
            </a:pPr>
            <a:r>
              <a:rPr lang="de-DE" sz="2000" b="1" dirty="0" smtClean="0">
                <a:hlinkClick r:id="rId5" action="ppaction://hlinksldjump"/>
              </a:rPr>
              <a:t>Arbeitshilfe + Unterlagen Datenerfassung im Detail</a:t>
            </a:r>
            <a:endParaRPr lang="de-DE" sz="2000" b="1" dirty="0" smtClean="0"/>
          </a:p>
          <a:p>
            <a:pPr eaLnBrk="1" fontAlgn="auto" hangingPunct="1">
              <a:lnSpc>
                <a:spcPts val="2500"/>
              </a:lnSpc>
              <a:spcBef>
                <a:spcPts val="0"/>
              </a:spcBef>
              <a:spcAft>
                <a:spcPts val="900"/>
              </a:spcAft>
              <a:tabLst>
                <a:tab pos="534988" algn="l"/>
              </a:tabLst>
              <a:defRPr/>
            </a:pPr>
            <a:r>
              <a:rPr lang="de-DE" sz="2000" b="1" u="sng" smtClean="0">
                <a:solidFill>
                  <a:srgbClr val="C00000"/>
                </a:solidFill>
                <a:effectLst>
                  <a:outerShdw blurRad="38100" dist="38100" dir="2700000" algn="tl">
                    <a:srgbClr val="000000">
                      <a:alpha val="43137"/>
                    </a:srgbClr>
                  </a:outerShdw>
                </a:effectLst>
              </a:rPr>
              <a:t>19:30 </a:t>
            </a:r>
            <a:r>
              <a:rPr lang="de-DE" sz="2000" b="1" u="sng" smtClean="0">
                <a:solidFill>
                  <a:srgbClr val="C00000"/>
                </a:solidFill>
                <a:effectLst>
                  <a:outerShdw blurRad="38100" dist="38100" dir="2700000" algn="tl">
                    <a:srgbClr val="000000">
                      <a:alpha val="43137"/>
                    </a:srgbClr>
                  </a:outerShdw>
                </a:effectLst>
              </a:rPr>
              <a:t>Uhr – </a:t>
            </a:r>
            <a:r>
              <a:rPr lang="de-DE" sz="2000" b="1" u="sng" smtClean="0">
                <a:solidFill>
                  <a:srgbClr val="C00000"/>
                </a:solidFill>
                <a:effectLst>
                  <a:outerShdw blurRad="38100" dist="38100" dir="2700000" algn="tl">
                    <a:srgbClr val="000000">
                      <a:alpha val="43137"/>
                    </a:srgbClr>
                  </a:outerShdw>
                </a:effectLst>
              </a:rPr>
              <a:t>19:45 Uhr (11:30 Uhr – 11:45 Uhr)</a:t>
            </a:r>
            <a:endParaRPr lang="de-DE" sz="2000" b="1" u="sng" dirty="0" smtClean="0">
              <a:solidFill>
                <a:srgbClr val="C00000"/>
              </a:solidFill>
              <a:effectLst>
                <a:outerShdw blurRad="38100" dist="38100" dir="2700000" algn="tl">
                  <a:srgbClr val="000000">
                    <a:alpha val="43137"/>
                  </a:srgbClr>
                </a:outerShdw>
              </a:effectLst>
            </a:endParaRPr>
          </a:p>
          <a:p>
            <a:pPr marL="630238" lvl="0" indent="-285750" eaLnBrk="1" fontAlgn="auto" hangingPunct="1">
              <a:lnSpc>
                <a:spcPts val="2500"/>
              </a:lnSpc>
              <a:spcBef>
                <a:spcPts val="0"/>
              </a:spcBef>
              <a:spcAft>
                <a:spcPts val="1800"/>
              </a:spcAft>
              <a:buFont typeface="Wingdings" panose="05000000000000000000" pitchFamily="2" charset="2"/>
              <a:buChar char="§"/>
              <a:defRPr/>
            </a:pPr>
            <a:r>
              <a:rPr lang="de-DE" sz="2000" b="1" dirty="0" smtClean="0">
                <a:solidFill>
                  <a:prstClr val="black"/>
                </a:solidFill>
              </a:rPr>
              <a:t>Pause</a:t>
            </a:r>
          </a:p>
          <a:p>
            <a:pPr lvl="0" eaLnBrk="1" fontAlgn="auto" hangingPunct="1">
              <a:lnSpc>
                <a:spcPts val="2500"/>
              </a:lnSpc>
              <a:spcBef>
                <a:spcPts val="0"/>
              </a:spcBef>
              <a:spcAft>
                <a:spcPts val="900"/>
              </a:spcAft>
              <a:tabLst>
                <a:tab pos="534988" algn="l"/>
              </a:tabLst>
              <a:defRPr/>
            </a:pPr>
            <a:r>
              <a:rPr lang="de-DE" sz="2000" b="1" u="sng" smtClean="0">
                <a:solidFill>
                  <a:srgbClr val="C00000"/>
                </a:solidFill>
                <a:effectLst>
                  <a:outerShdw blurRad="38100" dist="38100" dir="2700000" algn="tl">
                    <a:srgbClr val="000000">
                      <a:alpha val="43137"/>
                    </a:srgbClr>
                  </a:outerShdw>
                </a:effectLst>
              </a:rPr>
              <a:t>19:45 Uhr </a:t>
            </a:r>
            <a:r>
              <a:rPr lang="de-DE" sz="2000" b="1" u="sng" smtClean="0">
                <a:solidFill>
                  <a:srgbClr val="C00000"/>
                </a:solidFill>
                <a:effectLst>
                  <a:outerShdw blurRad="38100" dist="38100" dir="2700000" algn="tl">
                    <a:srgbClr val="000000">
                      <a:alpha val="43137"/>
                    </a:srgbClr>
                  </a:outerShdw>
                </a:effectLst>
              </a:rPr>
              <a:t>– </a:t>
            </a:r>
            <a:r>
              <a:rPr lang="de-DE" sz="2000" b="1" u="sng" smtClean="0">
                <a:solidFill>
                  <a:srgbClr val="C00000"/>
                </a:solidFill>
                <a:effectLst>
                  <a:outerShdw blurRad="38100" dist="38100" dir="2700000" algn="tl">
                    <a:srgbClr val="000000">
                      <a:alpha val="43137"/>
                    </a:srgbClr>
                  </a:outerShdw>
                </a:effectLst>
              </a:rPr>
              <a:t>21:00 Uhr (11:45 Uhr – 13:00 Uhr)</a:t>
            </a:r>
            <a:endParaRPr lang="de-DE" sz="2000" b="1" u="sng" dirty="0" smtClean="0">
              <a:solidFill>
                <a:srgbClr val="C00000"/>
              </a:solidFill>
              <a:effectLst>
                <a:outerShdw blurRad="38100" dist="38100" dir="2700000" algn="tl">
                  <a:srgbClr val="000000">
                    <a:alpha val="43137"/>
                  </a:srgbClr>
                </a:outerShdw>
              </a:effectLst>
            </a:endParaRPr>
          </a:p>
          <a:p>
            <a:pPr marL="630238" lvl="0" indent="-285750" eaLnBrk="1" fontAlgn="auto" hangingPunct="1">
              <a:lnSpc>
                <a:spcPts val="2500"/>
              </a:lnSpc>
              <a:spcBef>
                <a:spcPts val="0"/>
              </a:spcBef>
              <a:spcAft>
                <a:spcPts val="600"/>
              </a:spcAft>
              <a:buFont typeface="Wingdings" panose="05000000000000000000" pitchFamily="2" charset="2"/>
              <a:buChar char="§"/>
              <a:defRPr/>
            </a:pPr>
            <a:r>
              <a:rPr lang="de-DE" sz="2000" b="1" dirty="0">
                <a:hlinkClick r:id="rId6" action="ppaction://hlinksldjump"/>
              </a:rPr>
              <a:t>Ablauf der </a:t>
            </a:r>
            <a:r>
              <a:rPr lang="de-DE" sz="2000" b="1" dirty="0" smtClean="0">
                <a:hlinkClick r:id="rId6" action="ppaction://hlinksldjump"/>
              </a:rPr>
              <a:t>Bestandsaufnahme</a:t>
            </a:r>
            <a:endParaRPr lang="de-DE" sz="2000" b="1" dirty="0" smtClean="0"/>
          </a:p>
          <a:p>
            <a:pPr marL="630238" lvl="0" indent="-285750" eaLnBrk="1" fontAlgn="auto" hangingPunct="1">
              <a:lnSpc>
                <a:spcPts val="2500"/>
              </a:lnSpc>
              <a:spcBef>
                <a:spcPts val="0"/>
              </a:spcBef>
              <a:spcAft>
                <a:spcPts val="600"/>
              </a:spcAft>
              <a:buFont typeface="Wingdings" panose="05000000000000000000" pitchFamily="2" charset="2"/>
              <a:buChar char="§"/>
              <a:defRPr/>
            </a:pPr>
            <a:r>
              <a:rPr lang="de-DE" sz="2000" b="1" dirty="0" smtClean="0">
                <a:hlinkClick r:id="rId7" action="ppaction://hlinksldjump"/>
              </a:rPr>
              <a:t>Neue FiBu - Planungsstand</a:t>
            </a:r>
            <a:endParaRPr lang="de-DE" sz="2000" b="1" dirty="0" smtClean="0"/>
          </a:p>
          <a:p>
            <a:pPr marL="630238" lvl="0" indent="-285750" eaLnBrk="1" fontAlgn="auto" hangingPunct="1">
              <a:lnSpc>
                <a:spcPts val="2500"/>
              </a:lnSpc>
              <a:spcBef>
                <a:spcPts val="0"/>
              </a:spcBef>
              <a:spcAft>
                <a:spcPts val="600"/>
              </a:spcAft>
              <a:buFont typeface="Wingdings" panose="05000000000000000000" pitchFamily="2" charset="2"/>
              <a:buChar char="§"/>
              <a:defRPr/>
            </a:pPr>
            <a:r>
              <a:rPr lang="de-DE" sz="2000" b="1" dirty="0" smtClean="0">
                <a:hlinkClick r:id="rId8" action="ppaction://hlinksldjump"/>
              </a:rPr>
              <a:t>FAQs, Ansprechpartner</a:t>
            </a:r>
            <a:endParaRPr lang="de-DE" sz="2000" b="1" dirty="0" smtClean="0"/>
          </a:p>
          <a:p>
            <a:pPr marL="630238" lvl="0" indent="-285750" eaLnBrk="1" fontAlgn="auto" hangingPunct="1">
              <a:lnSpc>
                <a:spcPts val="2500"/>
              </a:lnSpc>
              <a:spcBef>
                <a:spcPts val="0"/>
              </a:spcBef>
              <a:spcAft>
                <a:spcPts val="900"/>
              </a:spcAft>
              <a:buFont typeface="Wingdings" panose="05000000000000000000" pitchFamily="2" charset="2"/>
              <a:buChar char="§"/>
              <a:defRPr/>
            </a:pPr>
            <a:r>
              <a:rPr lang="de-DE" sz="2000" b="1" dirty="0" smtClean="0">
                <a:hlinkClick r:id="rId9" action="ppaction://hlinksldjump"/>
              </a:rPr>
              <a:t>Fragen und Anregungen</a:t>
            </a:r>
            <a:endParaRPr lang="de-DE" sz="2000" b="1" dirty="0"/>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2</a:t>
            </a:fld>
            <a:endParaRPr lang="de-DE" altLang="de-DE" dirty="0"/>
          </a:p>
        </p:txBody>
      </p:sp>
      <p:sp>
        <p:nvSpPr>
          <p:cNvPr id="12" name="Rechteck 11"/>
          <p:cNvSpPr/>
          <p:nvPr/>
        </p:nvSpPr>
        <p:spPr bwMode="auto">
          <a:xfrm>
            <a:off x="251520" y="552619"/>
            <a:ext cx="8640961" cy="500117"/>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lvl="0" eaLnBrk="1" fontAlgn="auto" hangingPunct="1">
              <a:spcBef>
                <a:spcPts val="0"/>
              </a:spcBef>
              <a:spcAft>
                <a:spcPts val="1200"/>
              </a:spcAft>
            </a:pPr>
            <a:r>
              <a:rPr lang="de-DE" sz="2000" b="1" dirty="0" smtClean="0">
                <a:solidFill>
                  <a:srgbClr val="FFFFFF"/>
                </a:solidFill>
                <a:latin typeface="Arial"/>
              </a:rPr>
              <a:t>Agenda</a:t>
            </a:r>
            <a:endParaRPr lang="de-DE" sz="2000" b="1" dirty="0">
              <a:solidFill>
                <a:srgbClr val="FFFFFF"/>
              </a:solidFill>
              <a:latin typeface="Arial"/>
            </a:endParaRPr>
          </a:p>
        </p:txBody>
      </p:sp>
      <p:sp>
        <p:nvSpPr>
          <p:cNvPr id="3" name="Stern mit 16 Zacken 2"/>
          <p:cNvSpPr/>
          <p:nvPr/>
        </p:nvSpPr>
        <p:spPr>
          <a:xfrm>
            <a:off x="6550496" y="4966988"/>
            <a:ext cx="2160240" cy="1656184"/>
          </a:xfrm>
          <a:prstGeom prst="star1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rtlCol="0" anchor="ctr"/>
          <a:lstStyle/>
          <a:p>
            <a:pPr algn="ctr"/>
            <a:r>
              <a:rPr lang="de-DE" sz="1200" dirty="0" smtClean="0">
                <a:latin typeface="Arial" panose="020B0604020202020204" pitchFamily="34" charset="0"/>
                <a:cs typeface="Arial" panose="020B0604020202020204" pitchFamily="34" charset="0"/>
              </a:rPr>
              <a:t>Über die Links können Sie auch direkt zu den Themen springen</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61189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randombar(horizontal)">
                                      <p:cBhvr>
                                        <p:cTn id="12" dur="500"/>
                                        <p:tgtEl>
                                          <p:spTgt spid="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7" dur="500"/>
                                        <p:tgtEl>
                                          <p:spTgt spid="7">
                                            <p:txEl>
                                              <p:pRg st="0" end="0"/>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0" dur="500"/>
                                        <p:tgtEl>
                                          <p:spTgt spid="7">
                                            <p:txEl>
                                              <p:pRg st="1" end="1"/>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3" dur="500"/>
                                        <p:tgtEl>
                                          <p:spTgt spid="7">
                                            <p:txEl>
                                              <p:pRg st="2" end="2"/>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1" dur="500"/>
                                        <p:tgtEl>
                                          <p:spTgt spid="7">
                                            <p:txEl>
                                              <p:pRg st="4" end="4"/>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4" dur="500"/>
                                        <p:tgtEl>
                                          <p:spTgt spid="7">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randombar(horizontal)">
                                      <p:cBhvr>
                                        <p:cTn id="39" dur="500"/>
                                        <p:tgtEl>
                                          <p:spTgt spid="7">
                                            <p:txEl>
                                              <p:pRg st="6" end="6"/>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randombar(horizontal)">
                                      <p:cBhvr>
                                        <p:cTn id="42" dur="500"/>
                                        <p:tgtEl>
                                          <p:spTgt spid="7">
                                            <p:txEl>
                                              <p:pRg st="7" end="7"/>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Effect transition="in" filter="randombar(horizontal)">
                                      <p:cBhvr>
                                        <p:cTn id="45" dur="500"/>
                                        <p:tgtEl>
                                          <p:spTgt spid="7">
                                            <p:txEl>
                                              <p:pRg st="8" end="8"/>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7">
                                            <p:txEl>
                                              <p:pRg st="9" end="9"/>
                                            </p:txEl>
                                          </p:spTgt>
                                        </p:tgtEl>
                                        <p:attrNameLst>
                                          <p:attrName>style.visibility</p:attrName>
                                        </p:attrNameLst>
                                      </p:cBhvr>
                                      <p:to>
                                        <p:strVal val="visible"/>
                                      </p:to>
                                    </p:set>
                                    <p:animEffect transition="in" filter="randombar(horizontal)">
                                      <p:cBhvr>
                                        <p:cTn id="48" dur="500"/>
                                        <p:tgtEl>
                                          <p:spTgt spid="7">
                                            <p:txEl>
                                              <p:pRg st="9" end="9"/>
                                            </p:txEl>
                                          </p:spTgt>
                                        </p:tgtEl>
                                      </p:cBhvr>
                                    </p:animEffect>
                                  </p:childTnLst>
                                </p:cTn>
                              </p:par>
                              <p:par>
                                <p:cTn id="49" presetID="14" presetClass="entr" presetSubtype="10" fill="hold" nodeType="withEffect">
                                  <p:stCondLst>
                                    <p:cond delay="0"/>
                                  </p:stCondLst>
                                  <p:childTnLst>
                                    <p:set>
                                      <p:cBhvr>
                                        <p:cTn id="50" dur="1" fill="hold">
                                          <p:stCondLst>
                                            <p:cond delay="0"/>
                                          </p:stCondLst>
                                        </p:cTn>
                                        <p:tgtEl>
                                          <p:spTgt spid="7">
                                            <p:txEl>
                                              <p:pRg st="10" end="10"/>
                                            </p:txEl>
                                          </p:spTgt>
                                        </p:tgtEl>
                                        <p:attrNameLst>
                                          <p:attrName>style.visibility</p:attrName>
                                        </p:attrNameLst>
                                      </p:cBhvr>
                                      <p:to>
                                        <p:strVal val="visible"/>
                                      </p:to>
                                    </p:set>
                                    <p:animEffect transition="in" filter="randombar(horizontal)">
                                      <p:cBhvr>
                                        <p:cTn id="51" dur="500"/>
                                        <p:tgtEl>
                                          <p:spTgt spid="7">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randombar(horizontal)">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5C766CFC-C4B9-45F5-A6E9-8BD2DB62486C}" type="slidenum">
              <a:rPr lang="de-DE" altLang="de-DE" sz="1050" smtClean="0"/>
              <a:pPr>
                <a:defRPr/>
              </a:pPr>
              <a:t>20</a:t>
            </a:fld>
            <a:endParaRPr lang="de-DE" altLang="de-DE" sz="1050" dirty="0"/>
          </a:p>
        </p:txBody>
      </p:sp>
      <p:graphicFrame>
        <p:nvGraphicFramePr>
          <p:cNvPr id="9" name="Tabelle 8"/>
          <p:cNvGraphicFramePr>
            <a:graphicFrameLocks noGrp="1"/>
          </p:cNvGraphicFramePr>
          <p:nvPr>
            <p:extLst>
              <p:ext uri="{D42A27DB-BD31-4B8C-83A1-F6EECF244321}">
                <p14:modId xmlns:p14="http://schemas.microsoft.com/office/powerpoint/2010/main" val="3531534557"/>
              </p:ext>
            </p:extLst>
          </p:nvPr>
        </p:nvGraphicFramePr>
        <p:xfrm>
          <a:off x="251520" y="548680"/>
          <a:ext cx="8640960" cy="5822896"/>
        </p:xfrm>
        <a:graphic>
          <a:graphicData uri="http://schemas.openxmlformats.org/drawingml/2006/table">
            <a:tbl>
              <a:tblPr firstRow="1" firstCol="1" bandRow="1">
                <a:tableStyleId>{72833802-FEF1-4C79-8D5D-14CF1EAF98D9}</a:tableStyleId>
              </a:tblPr>
              <a:tblGrid>
                <a:gridCol w="6696744"/>
                <a:gridCol w="1944216"/>
              </a:tblGrid>
              <a:tr h="487586">
                <a:tc>
                  <a:txBody>
                    <a:bodyPr/>
                    <a:lstStyle/>
                    <a:p>
                      <a:pPr>
                        <a:lnSpc>
                          <a:spcPct val="107000"/>
                        </a:lnSpc>
                        <a:spcAft>
                          <a:spcPts val="0"/>
                        </a:spcAft>
                        <a:tabLst>
                          <a:tab pos="180340" algn="l"/>
                        </a:tabLst>
                      </a:pPr>
                      <a:endParaRPr lang="de-DE"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bg1"/>
                      </a:solidFill>
                      <a:prstDash val="solid"/>
                      <a:round/>
                      <a:headEnd type="none" w="med" len="med"/>
                      <a:tailEnd type="none" w="med" len="med"/>
                    </a:lnR>
                  </a:tcPr>
                </a:tc>
                <a:tc>
                  <a:txBody>
                    <a:bodyPr/>
                    <a:lstStyle/>
                    <a:p>
                      <a:pPr algn="ctr">
                        <a:lnSpc>
                          <a:spcPct val="107000"/>
                        </a:lnSpc>
                        <a:spcAft>
                          <a:spcPts val="0"/>
                        </a:spcAft>
                        <a:tabLst>
                          <a:tab pos="180340" algn="l"/>
                        </a:tabLst>
                      </a:pPr>
                      <a:r>
                        <a:rPr lang="de-DE" sz="1800" dirty="0" smtClean="0">
                          <a:effectLst/>
                          <a:latin typeface="Arial" panose="020B0604020202020204" pitchFamily="34" charset="0"/>
                          <a:cs typeface="Arial" panose="020B0604020202020204" pitchFamily="34" charset="0"/>
                        </a:rPr>
                        <a:t>Zeitrahmen</a:t>
                      </a:r>
                      <a:endParaRPr lang="de-DE"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10800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1618837">
                <a:tc>
                  <a:txBody>
                    <a:bodyPr/>
                    <a:lstStyle/>
                    <a:p>
                      <a:pPr marL="266700" indent="-266700">
                        <a:lnSpc>
                          <a:spcPct val="100000"/>
                        </a:lnSpc>
                        <a:spcAft>
                          <a:spcPts val="0"/>
                        </a:spcAft>
                        <a:buFont typeface="+mj-lt"/>
                        <a:buAutoNum type="arabicPeriod"/>
                        <a:tabLst>
                          <a:tab pos="444500" algn="l"/>
                        </a:tabLst>
                      </a:pPr>
                      <a:r>
                        <a:rPr lang="de-DE" sz="1800" dirty="0" smtClean="0">
                          <a:effectLst/>
                          <a:latin typeface="Arial" panose="020B0604020202020204" pitchFamily="34" charset="0"/>
                          <a:cs typeface="Arial" panose="020B0604020202020204" pitchFamily="34" charset="0"/>
                        </a:rPr>
                        <a:t>Vorbereitungsarbeiten</a:t>
                      </a:r>
                      <a:br>
                        <a:rPr lang="de-DE" sz="1800" dirty="0" smtClean="0">
                          <a:effectLst/>
                          <a:latin typeface="Arial" panose="020B0604020202020204" pitchFamily="34" charset="0"/>
                          <a:cs typeface="Arial" panose="020B0604020202020204" pitchFamily="34" charset="0"/>
                        </a:rPr>
                      </a:br>
                      <a:r>
                        <a:rPr lang="de-DE" sz="1600" b="0" dirty="0" smtClean="0">
                          <a:effectLst/>
                          <a:latin typeface="Arial" panose="020B0604020202020204" pitchFamily="34" charset="0"/>
                          <a:cs typeface="Arial" panose="020B0604020202020204" pitchFamily="34" charset="0"/>
                        </a:rPr>
                        <a:t>- 	</a:t>
                      </a:r>
                      <a:r>
                        <a:rPr lang="de-DE" sz="1600" b="0" u="none" dirty="0" smtClean="0">
                          <a:effectLst/>
                          <a:latin typeface="Arial" panose="020B0604020202020204" pitchFamily="34" charset="0"/>
                          <a:cs typeface="Arial" panose="020B0604020202020204" pitchFamily="34" charset="0"/>
                        </a:rPr>
                        <a:t>Sensibilisieren: u.a. Info-Veranstaltungen in 2016, Rundschreiben</a:t>
                      </a:r>
                      <a:br>
                        <a:rPr lang="de-DE" sz="1600" b="0" u="none" dirty="0" smtClean="0">
                          <a:effectLst/>
                          <a:latin typeface="Arial" panose="020B0604020202020204" pitchFamily="34" charset="0"/>
                          <a:cs typeface="Arial" panose="020B0604020202020204" pitchFamily="34" charset="0"/>
                        </a:rPr>
                      </a:br>
                      <a:r>
                        <a:rPr lang="de-DE" sz="1600" b="0" u="none" dirty="0" smtClean="0">
                          <a:effectLst/>
                          <a:latin typeface="Arial" panose="020B0604020202020204" pitchFamily="34" charset="0"/>
                          <a:cs typeface="Arial" panose="020B0604020202020204" pitchFamily="34" charset="0"/>
                        </a:rPr>
                        <a:t>-	Bestandsaufnahme:</a:t>
                      </a:r>
                      <a:r>
                        <a:rPr lang="de-DE" sz="1600" b="0" u="none" baseline="0" dirty="0" smtClean="0">
                          <a:effectLst/>
                          <a:latin typeface="Arial" panose="020B0604020202020204" pitchFamily="34" charset="0"/>
                          <a:cs typeface="Arial" panose="020B0604020202020204" pitchFamily="34" charset="0"/>
                        </a:rPr>
                        <a:t> </a:t>
                      </a:r>
                      <a:r>
                        <a:rPr lang="de-DE" sz="1600" b="0" u="none" dirty="0" smtClean="0">
                          <a:effectLst/>
                          <a:latin typeface="Arial" panose="020B0604020202020204" pitchFamily="34" charset="0"/>
                          <a:cs typeface="Arial" panose="020B0604020202020204" pitchFamily="34" charset="0"/>
                        </a:rPr>
                        <a:t>Analyse „IST-Situation“, „Kassensturz“, 	Erfassung</a:t>
                      </a:r>
                      <a:r>
                        <a:rPr lang="de-DE" sz="1600" b="0" u="none" baseline="0" dirty="0" smtClean="0">
                          <a:effectLst/>
                          <a:latin typeface="Arial" panose="020B0604020202020204" pitchFamily="34" charset="0"/>
                          <a:cs typeface="Arial" panose="020B0604020202020204" pitchFamily="34" charset="0"/>
                        </a:rPr>
                        <a:t> </a:t>
                      </a:r>
                      <a:r>
                        <a:rPr lang="de-DE" sz="1600" b="0" i="1" u="none" dirty="0" smtClean="0">
                          <a:effectLst/>
                          <a:latin typeface="Arial" panose="020B0604020202020204" pitchFamily="34" charset="0"/>
                          <a:cs typeface="Arial" panose="020B0604020202020204" pitchFamily="34" charset="0"/>
                        </a:rPr>
                        <a:t>aller</a:t>
                      </a:r>
                      <a:r>
                        <a:rPr lang="de-DE" sz="1600" b="0" u="none" baseline="0" dirty="0" smtClean="0">
                          <a:effectLst/>
                          <a:latin typeface="Arial" panose="020B0604020202020204" pitchFamily="34" charset="0"/>
                          <a:cs typeface="Arial" panose="020B0604020202020204" pitchFamily="34" charset="0"/>
                        </a:rPr>
                        <a:t> Einnahmen der Kirchengemeinde</a:t>
                      </a:r>
                      <a:r>
                        <a:rPr lang="de-DE" sz="1600" b="0" u="none" dirty="0" smtClean="0">
                          <a:effectLst/>
                          <a:latin typeface="Arial" panose="020B0604020202020204" pitchFamily="34" charset="0"/>
                          <a:cs typeface="Arial" panose="020B0604020202020204" pitchFamily="34" charset="0"/>
                        </a:rPr>
                        <a:t/>
                      </a:r>
                      <a:br>
                        <a:rPr lang="de-DE" sz="1600" b="0" u="none" dirty="0" smtClean="0">
                          <a:effectLst/>
                          <a:latin typeface="Arial" panose="020B0604020202020204" pitchFamily="34" charset="0"/>
                          <a:cs typeface="Arial" panose="020B0604020202020204" pitchFamily="34" charset="0"/>
                        </a:rPr>
                      </a:br>
                      <a:r>
                        <a:rPr lang="de-DE" sz="1600" b="0" u="none" dirty="0" smtClean="0">
                          <a:effectLst/>
                          <a:latin typeface="Arial" panose="020B0604020202020204" pitchFamily="34" charset="0"/>
                          <a:cs typeface="Arial" panose="020B0604020202020204" pitchFamily="34" charset="0"/>
                        </a:rPr>
                        <a:t>- 	Vorklärungen: </a:t>
                      </a:r>
                      <a:r>
                        <a:rPr lang="de-DE" sz="1600" b="0" dirty="0" smtClean="0">
                          <a:effectLst/>
                          <a:latin typeface="Arial" panose="020B0604020202020204" pitchFamily="34" charset="0"/>
                          <a:cs typeface="Arial" panose="020B0604020202020204" pitchFamily="34" charset="0"/>
                        </a:rPr>
                        <a:t>Absprachen mit Vereinen, Verbänden</a:t>
                      </a:r>
                      <a:br>
                        <a:rPr lang="de-DE" sz="1600" b="0" dirty="0" smtClean="0">
                          <a:effectLst/>
                          <a:latin typeface="Arial" panose="020B0604020202020204" pitchFamily="34" charset="0"/>
                          <a:cs typeface="Arial" panose="020B0604020202020204" pitchFamily="34" charset="0"/>
                        </a:rPr>
                      </a:br>
                      <a:r>
                        <a:rPr lang="de-DE" sz="1600" b="0" dirty="0" smtClean="0">
                          <a:effectLst/>
                          <a:latin typeface="Arial" panose="020B0604020202020204" pitchFamily="34" charset="0"/>
                          <a:cs typeface="Arial" panose="020B0604020202020204" pitchFamily="34" charset="0"/>
                        </a:rPr>
                        <a:t>-	Beurteilung Ergebnisse,</a:t>
                      </a:r>
                      <a:r>
                        <a:rPr lang="de-DE" sz="1600" b="0" baseline="0" dirty="0" smtClean="0">
                          <a:effectLst/>
                          <a:latin typeface="Arial" panose="020B0604020202020204" pitchFamily="34" charset="0"/>
                          <a:cs typeface="Arial" panose="020B0604020202020204" pitchFamily="34" charset="0"/>
                        </a:rPr>
                        <a:t> Dokumentation der Bestandsaufnahme</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180000">
                    <a:lnR w="12700" cap="flat" cmpd="sng" algn="ctr">
                      <a:solidFill>
                        <a:srgbClr val="C00000"/>
                      </a:solidFill>
                      <a:prstDash val="solid"/>
                      <a:round/>
                      <a:headEnd type="none" w="med" len="med"/>
                      <a:tailEnd type="none" w="med" len="med"/>
                    </a:lnR>
                  </a:tcPr>
                </a:tc>
                <a:tc>
                  <a:txBody>
                    <a:bodyPr/>
                    <a:lstStyle/>
                    <a:p>
                      <a:pPr algn="ctr">
                        <a:lnSpc>
                          <a:spcPct val="100000"/>
                        </a:lnSpc>
                        <a:spcAft>
                          <a:spcPts val="0"/>
                        </a:spcAft>
                        <a:tabLst>
                          <a:tab pos="180340" algn="l"/>
                        </a:tabLst>
                      </a:pPr>
                      <a:r>
                        <a:rPr lang="de-DE" sz="1800" b="1" dirty="0" smtClean="0">
                          <a:effectLst/>
                          <a:latin typeface="Arial" panose="020B0604020202020204" pitchFamily="34" charset="0"/>
                          <a:cs typeface="Arial" panose="020B0604020202020204" pitchFamily="34" charset="0"/>
                        </a:rPr>
                        <a:t>bis Ende 2019</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18000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355939">
                <a:tc>
                  <a:txBody>
                    <a:bodyPr/>
                    <a:lstStyle/>
                    <a:p>
                      <a:pPr marL="266700" indent="-266700">
                        <a:lnSpc>
                          <a:spcPct val="100000"/>
                        </a:lnSpc>
                        <a:spcAft>
                          <a:spcPts val="0"/>
                        </a:spcAft>
                        <a:buFont typeface="+mj-lt"/>
                        <a:buAutoNum type="arabicPeriod" startAt="2"/>
                        <a:tabLst>
                          <a:tab pos="266700" algn="l"/>
                          <a:tab pos="444500" algn="l"/>
                        </a:tabLst>
                      </a:pPr>
                      <a:r>
                        <a:rPr lang="de-DE" sz="1800" dirty="0" smtClean="0">
                          <a:effectLst/>
                          <a:latin typeface="Arial" panose="020B0604020202020204" pitchFamily="34" charset="0"/>
                          <a:cs typeface="Arial" panose="020B0604020202020204" pitchFamily="34" charset="0"/>
                        </a:rPr>
                        <a:t>Planung SOLL-Situation ab 2021</a:t>
                      </a:r>
                      <a:br>
                        <a:rPr lang="de-DE" sz="1800" dirty="0" smtClean="0">
                          <a:effectLst/>
                          <a:latin typeface="Arial" panose="020B0604020202020204" pitchFamily="34" charset="0"/>
                          <a:cs typeface="Arial" panose="020B0604020202020204" pitchFamily="34" charset="0"/>
                        </a:rPr>
                      </a:br>
                      <a:r>
                        <a:rPr lang="de-DE" sz="1600" b="0" dirty="0" smtClean="0">
                          <a:effectLst/>
                          <a:latin typeface="Arial" panose="020B0604020202020204" pitchFamily="34" charset="0"/>
                          <a:cs typeface="Arial" panose="020B0604020202020204" pitchFamily="34" charset="0"/>
                        </a:rPr>
                        <a:t>-	Buchführungen zusammenführen</a:t>
                      </a:r>
                      <a:br>
                        <a:rPr lang="de-DE" sz="1600" b="0" dirty="0" smtClean="0">
                          <a:effectLst/>
                          <a:latin typeface="Arial" panose="020B0604020202020204" pitchFamily="34" charset="0"/>
                          <a:cs typeface="Arial" panose="020B0604020202020204" pitchFamily="34" charset="0"/>
                        </a:rPr>
                      </a:br>
                      <a:r>
                        <a:rPr lang="de-DE" sz="1600" b="0" dirty="0" smtClean="0">
                          <a:effectLst/>
                          <a:latin typeface="Arial" panose="020B0604020202020204" pitchFamily="34" charset="0"/>
                          <a:cs typeface="Arial" panose="020B0604020202020204" pitchFamily="34" charset="0"/>
                        </a:rPr>
                        <a:t>-	Trennung Vermögen, Konten, etc. von selbständigen Vereinen,</a:t>
                      </a:r>
                      <a:br>
                        <a:rPr lang="de-DE" sz="1600" b="0" dirty="0" smtClean="0">
                          <a:effectLst/>
                          <a:latin typeface="Arial" panose="020B0604020202020204" pitchFamily="34" charset="0"/>
                          <a:cs typeface="Arial" panose="020B0604020202020204" pitchFamily="34" charset="0"/>
                        </a:rPr>
                      </a:br>
                      <a:r>
                        <a:rPr lang="de-DE" sz="1600" b="0" dirty="0" smtClean="0">
                          <a:effectLst/>
                          <a:latin typeface="Arial" panose="020B0604020202020204" pitchFamily="34" charset="0"/>
                          <a:cs typeface="Arial" panose="020B0604020202020204" pitchFamily="34" charset="0"/>
                        </a:rPr>
                        <a:t>	Verbänden herbeiführen</a:t>
                      </a:r>
                      <a:br>
                        <a:rPr lang="de-DE" sz="1600" b="0" dirty="0" smtClean="0">
                          <a:effectLst/>
                          <a:latin typeface="Arial" panose="020B0604020202020204" pitchFamily="34" charset="0"/>
                          <a:cs typeface="Arial" panose="020B0604020202020204" pitchFamily="34" charset="0"/>
                        </a:rPr>
                      </a:br>
                      <a:r>
                        <a:rPr lang="de-DE" sz="1600" b="0" dirty="0" smtClean="0">
                          <a:effectLst/>
                          <a:latin typeface="Arial" panose="020B0604020202020204" pitchFamily="34" charset="0"/>
                          <a:cs typeface="Arial" panose="020B0604020202020204" pitchFamily="34" charset="0"/>
                        </a:rPr>
                        <a:t>-	steuerliche</a:t>
                      </a:r>
                      <a:r>
                        <a:rPr lang="de-DE" sz="1600" b="0" baseline="0" dirty="0" smtClean="0">
                          <a:effectLst/>
                          <a:latin typeface="Arial" panose="020B0604020202020204" pitchFamily="34" charset="0"/>
                          <a:cs typeface="Arial" panose="020B0604020202020204" pitchFamily="34" charset="0"/>
                        </a:rPr>
                        <a:t> Vorgaben in die Finanzverwaltung integrieren</a:t>
                      </a:r>
                      <a:r>
                        <a:rPr lang="de-DE" sz="1600" b="0" dirty="0" smtClean="0">
                          <a:effectLst/>
                          <a:latin typeface="Arial" panose="020B0604020202020204" pitchFamily="34" charset="0"/>
                          <a:cs typeface="Arial" panose="020B0604020202020204" pitchFamily="34" charset="0"/>
                        </a:rPr>
                        <a:t/>
                      </a:r>
                      <a:br>
                        <a:rPr lang="de-DE" sz="1600" b="0" dirty="0" smtClean="0">
                          <a:effectLst/>
                          <a:latin typeface="Arial" panose="020B0604020202020204" pitchFamily="34" charset="0"/>
                          <a:cs typeface="Arial" panose="020B0604020202020204" pitchFamily="34" charset="0"/>
                        </a:rPr>
                      </a:br>
                      <a:r>
                        <a:rPr lang="de-DE" sz="1600" b="0" dirty="0" smtClean="0">
                          <a:effectLst/>
                          <a:latin typeface="Arial" panose="020B0604020202020204" pitchFamily="34" charset="0"/>
                          <a:cs typeface="Arial" panose="020B0604020202020204" pitchFamily="34" charset="0"/>
                        </a:rPr>
                        <a:t>-	IT-Software</a:t>
                      </a:r>
                      <a:r>
                        <a:rPr lang="de-DE" sz="1600" b="0" baseline="0" dirty="0" smtClean="0">
                          <a:effectLst/>
                          <a:latin typeface="Arial" panose="020B0604020202020204" pitchFamily="34" charset="0"/>
                          <a:cs typeface="Arial" panose="020B0604020202020204" pitchFamily="34" charset="0"/>
                        </a:rPr>
                        <a:t> auf USt.-Erfordernisse hin vorbereiten</a:t>
                      </a:r>
                      <a:r>
                        <a:rPr lang="de-DE" sz="1600" b="0" dirty="0" smtClean="0">
                          <a:effectLst/>
                          <a:latin typeface="Arial" panose="020B0604020202020204" pitchFamily="34" charset="0"/>
                          <a:cs typeface="Arial" panose="020B0604020202020204" pitchFamily="34" charset="0"/>
                        </a:rPr>
                        <a:t/>
                      </a:r>
                      <a:br>
                        <a:rPr lang="de-DE" sz="1600" b="0" dirty="0" smtClean="0">
                          <a:effectLst/>
                          <a:latin typeface="Arial" panose="020B0604020202020204" pitchFamily="34" charset="0"/>
                          <a:cs typeface="Arial" panose="020B0604020202020204" pitchFamily="34" charset="0"/>
                        </a:rPr>
                      </a:br>
                      <a:r>
                        <a:rPr lang="de-DE" sz="1600" b="0" dirty="0" smtClean="0">
                          <a:effectLst/>
                          <a:latin typeface="Arial" panose="020B0604020202020204" pitchFamily="34" charset="0"/>
                          <a:cs typeface="Arial" panose="020B0604020202020204" pitchFamily="34" charset="0"/>
                        </a:rPr>
                        <a:t>-	Fragen der Ablauforganisation klären (</a:t>
                      </a:r>
                      <a:r>
                        <a:rPr lang="de-DE" sz="1600" b="0" i="1" dirty="0" smtClean="0">
                          <a:effectLst/>
                          <a:latin typeface="Arial" panose="020B0604020202020204" pitchFamily="34" charset="0"/>
                          <a:cs typeface="Arial" panose="020B0604020202020204" pitchFamily="34" charset="0"/>
                        </a:rPr>
                        <a:t>„Wer</a:t>
                      </a:r>
                      <a:r>
                        <a:rPr lang="de-DE" sz="1600" b="0" i="1" baseline="0" dirty="0" smtClean="0">
                          <a:effectLst/>
                          <a:latin typeface="Arial" panose="020B0604020202020204" pitchFamily="34" charset="0"/>
                          <a:cs typeface="Arial" panose="020B0604020202020204" pitchFamily="34" charset="0"/>
                        </a:rPr>
                        <a:t> erstellt Steuerer-	klärungen?“</a:t>
                      </a:r>
                      <a:r>
                        <a:rPr lang="de-DE" sz="1600" b="0" baseline="0" dirty="0" smtClean="0">
                          <a:effectLst/>
                          <a:latin typeface="Arial" panose="020B0604020202020204" pitchFamily="34" charset="0"/>
                          <a:cs typeface="Arial" panose="020B0604020202020204" pitchFamily="34" charset="0"/>
                        </a:rPr>
                        <a:t>)</a:t>
                      </a:r>
                      <a:endParaRPr lang="de-DE" sz="1600" b="0" dirty="0" smtClean="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266700" algn="l"/>
                          <a:tab pos="444500" algn="l"/>
                        </a:tabLst>
                        <a:defRPr/>
                      </a:pPr>
                      <a:r>
                        <a:rPr lang="de-DE" sz="1800" dirty="0" smtClean="0">
                          <a:effectLst/>
                          <a:latin typeface="Arial" panose="020B0604020202020204" pitchFamily="34" charset="0"/>
                          <a:ea typeface="Calibri" panose="020F0502020204030204" pitchFamily="34" charset="0"/>
                          <a:cs typeface="Arial" panose="020B0604020202020204" pitchFamily="34" charset="0"/>
                        </a:rPr>
                        <a:t>	</a:t>
                      </a:r>
                      <a:r>
                        <a:rPr lang="de-DE" sz="1800" b="0" dirty="0" smtClean="0">
                          <a:effectLst/>
                          <a:latin typeface="Arial" panose="020B0604020202020204" pitchFamily="34" charset="0"/>
                          <a:cs typeface="Arial" panose="020B0604020202020204" pitchFamily="34" charset="0"/>
                        </a:rPr>
                        <a:t>-	</a:t>
                      </a:r>
                      <a:r>
                        <a:rPr lang="de-DE" sz="1600" b="0" dirty="0" smtClean="0">
                          <a:effectLst/>
                          <a:latin typeface="Arial" panose="020B0604020202020204" pitchFamily="34" charset="0"/>
                          <a:cs typeface="Arial" panose="020B0604020202020204" pitchFamily="34" charset="0"/>
                        </a:rPr>
                        <a:t>Auslegungsfragen zu § 2b UStG klären</a:t>
                      </a:r>
                      <a:endParaRPr lang="de-DE"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180000">
                    <a:lnR w="12700" cap="flat" cmpd="sng" algn="ctr">
                      <a:solidFill>
                        <a:srgbClr val="C00000"/>
                      </a:solidFill>
                      <a:prstDash val="solid"/>
                      <a:round/>
                      <a:headEnd type="none" w="med" len="med"/>
                      <a:tailEnd type="none" w="med" len="med"/>
                    </a:lnR>
                    <a:solidFill>
                      <a:schemeClr val="bg1"/>
                    </a:solidFill>
                  </a:tcPr>
                </a:tc>
                <a:tc>
                  <a:txBody>
                    <a:bodyPr/>
                    <a:lstStyle/>
                    <a:p>
                      <a:pPr algn="ctr">
                        <a:lnSpc>
                          <a:spcPct val="100000"/>
                        </a:lnSpc>
                        <a:spcAft>
                          <a:spcPts val="0"/>
                        </a:spcAft>
                        <a:tabLst>
                          <a:tab pos="180340" algn="l"/>
                        </a:tabLst>
                      </a:pPr>
                      <a:r>
                        <a:rPr lang="de-DE" sz="1800" b="1" kern="1200" dirty="0" smtClean="0">
                          <a:solidFill>
                            <a:schemeClr val="tx1"/>
                          </a:solidFill>
                          <a:effectLst/>
                          <a:latin typeface="Arial" panose="020B0604020202020204" pitchFamily="34" charset="0"/>
                          <a:ea typeface="+mn-ea"/>
                          <a:cs typeface="Arial" panose="020B0604020202020204" pitchFamily="34" charset="0"/>
                        </a:rPr>
                        <a:t>bis Ende 2020</a:t>
                      </a:r>
                      <a:endParaRPr lang="de-DE" sz="18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18000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chemeClr val="bg1"/>
                    </a:solidFill>
                  </a:tcPr>
                </a:tc>
              </a:tr>
              <a:tr h="1226270">
                <a:tc>
                  <a:txBody>
                    <a:bodyPr/>
                    <a:lstStyle/>
                    <a:p>
                      <a:pPr marL="266700" indent="-266700">
                        <a:lnSpc>
                          <a:spcPct val="100000"/>
                        </a:lnSpc>
                        <a:spcAft>
                          <a:spcPts val="0"/>
                        </a:spcAft>
                        <a:buFont typeface="+mj-lt"/>
                        <a:buAutoNum type="arabicPeriod" startAt="3"/>
                        <a:tabLst>
                          <a:tab pos="266700" algn="l"/>
                          <a:tab pos="444500" algn="l"/>
                        </a:tabLst>
                      </a:pPr>
                      <a:r>
                        <a:rPr lang="de-DE" sz="1800" dirty="0" smtClean="0">
                          <a:effectLst/>
                          <a:latin typeface="Arial" panose="020B0604020202020204" pitchFamily="34" charset="0"/>
                          <a:cs typeface="Arial" panose="020B0604020202020204" pitchFamily="34" charset="0"/>
                        </a:rPr>
                        <a:t>Umsetzung</a:t>
                      </a:r>
                      <a:br>
                        <a:rPr lang="de-DE" sz="1800" dirty="0" smtClean="0">
                          <a:effectLst/>
                          <a:latin typeface="Arial" panose="020B0604020202020204" pitchFamily="34" charset="0"/>
                          <a:cs typeface="Arial" panose="020B0604020202020204" pitchFamily="34" charset="0"/>
                        </a:rPr>
                      </a:br>
                      <a:r>
                        <a:rPr lang="de-DE" sz="1600" b="0" dirty="0" smtClean="0">
                          <a:effectLst/>
                          <a:latin typeface="Arial" panose="020B0604020202020204" pitchFamily="34" charset="0"/>
                          <a:cs typeface="Arial" panose="020B0604020202020204" pitchFamily="34" charset="0"/>
                        </a:rPr>
                        <a:t>-	(</a:t>
                      </a:r>
                      <a:r>
                        <a:rPr lang="de-DE" sz="1600" b="0" kern="0" dirty="0" smtClean="0">
                          <a:solidFill>
                            <a:srgbClr val="000000"/>
                          </a:solidFill>
                          <a:latin typeface="Arial" panose="020B0604020202020204" pitchFamily="34" charset="0"/>
                          <a:cs typeface="Arial" panose="020B0604020202020204" pitchFamily="34" charset="0"/>
                          <a:sym typeface="Wingdings 3" panose="05040102010807070707" pitchFamily="18" charset="2"/>
                        </a:rPr>
                        <a:t>elektronische) Abgabe von Steuererklärungen</a:t>
                      </a:r>
                      <a:br>
                        <a:rPr lang="de-DE" sz="1600" b="0" kern="0" dirty="0" smtClean="0">
                          <a:solidFill>
                            <a:srgbClr val="000000"/>
                          </a:solidFill>
                          <a:latin typeface="Arial" panose="020B0604020202020204" pitchFamily="34" charset="0"/>
                          <a:cs typeface="Arial" panose="020B0604020202020204" pitchFamily="34" charset="0"/>
                          <a:sym typeface="Wingdings 3" panose="05040102010807070707" pitchFamily="18" charset="2"/>
                        </a:rPr>
                      </a:br>
                      <a:r>
                        <a:rPr lang="de-DE" sz="1600" b="0" kern="0" dirty="0" smtClean="0">
                          <a:solidFill>
                            <a:srgbClr val="000000"/>
                          </a:solidFill>
                          <a:latin typeface="Arial" panose="020B0604020202020204" pitchFamily="34" charset="0"/>
                          <a:cs typeface="Arial" panose="020B0604020202020204" pitchFamily="34" charset="0"/>
                          <a:sym typeface="Wingdings 3" panose="05040102010807070707" pitchFamily="18" charset="2"/>
                        </a:rPr>
                        <a:t>-	vollständige</a:t>
                      </a:r>
                      <a:r>
                        <a:rPr lang="de-DE" sz="1600" b="0" kern="0" baseline="0" dirty="0" smtClean="0">
                          <a:solidFill>
                            <a:srgbClr val="000000"/>
                          </a:solidFill>
                          <a:latin typeface="Arial" panose="020B0604020202020204" pitchFamily="34" charset="0"/>
                          <a:cs typeface="Arial" panose="020B0604020202020204" pitchFamily="34" charset="0"/>
                          <a:sym typeface="Wingdings 3" panose="05040102010807070707" pitchFamily="18" charset="2"/>
                        </a:rPr>
                        <a:t> und verlässliche Integration der </a:t>
                      </a:r>
                      <a:r>
                        <a:rPr lang="de-DE" sz="1600" b="0" kern="0" dirty="0" smtClean="0">
                          <a:solidFill>
                            <a:srgbClr val="000000"/>
                          </a:solidFill>
                          <a:latin typeface="Arial" panose="020B0604020202020204" pitchFamily="34" charset="0"/>
                          <a:cs typeface="Arial" panose="020B0604020202020204" pitchFamily="34" charset="0"/>
                          <a:sym typeface="Wingdings 3" panose="05040102010807070707" pitchFamily="18" charset="2"/>
                        </a:rPr>
                        <a:t>Umsatzsteuer in die</a:t>
                      </a:r>
                      <a:br>
                        <a:rPr lang="de-DE" sz="1600" b="0" kern="0" dirty="0" smtClean="0">
                          <a:solidFill>
                            <a:srgbClr val="000000"/>
                          </a:solidFill>
                          <a:latin typeface="Arial" panose="020B0604020202020204" pitchFamily="34" charset="0"/>
                          <a:cs typeface="Arial" panose="020B0604020202020204" pitchFamily="34" charset="0"/>
                          <a:sym typeface="Wingdings 3" panose="05040102010807070707" pitchFamily="18" charset="2"/>
                        </a:rPr>
                      </a:br>
                      <a:r>
                        <a:rPr lang="de-DE" sz="1600" b="0" kern="0" dirty="0" smtClean="0">
                          <a:solidFill>
                            <a:srgbClr val="000000"/>
                          </a:solidFill>
                          <a:latin typeface="Arial" panose="020B0604020202020204" pitchFamily="34" charset="0"/>
                          <a:cs typeface="Arial" panose="020B0604020202020204" pitchFamily="34" charset="0"/>
                          <a:sym typeface="Wingdings 3" panose="05040102010807070707" pitchFamily="18" charset="2"/>
                        </a:rPr>
                        <a:t>	Verwaltungsabläufe und -prozesse</a:t>
                      </a:r>
                      <a:endParaRPr lang="de-DE"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180000">
                    <a:lnR w="12700" cap="flat" cmpd="sng" algn="ctr">
                      <a:solidFill>
                        <a:srgbClr val="C00000"/>
                      </a:solidFill>
                      <a:prstDash val="solid"/>
                      <a:round/>
                      <a:headEnd type="none" w="med" len="med"/>
                      <a:tailEnd type="none" w="med" len="med"/>
                    </a:lnR>
                  </a:tcPr>
                </a:tc>
                <a:tc>
                  <a:txBody>
                    <a:bodyPr/>
                    <a:lstStyle/>
                    <a:p>
                      <a:pPr algn="ctr">
                        <a:lnSpc>
                          <a:spcPct val="100000"/>
                        </a:lnSpc>
                        <a:spcAft>
                          <a:spcPts val="0"/>
                        </a:spcAft>
                        <a:tabLst>
                          <a:tab pos="180340" algn="l"/>
                        </a:tabLst>
                      </a:pPr>
                      <a:r>
                        <a:rPr lang="de-DE" sz="1800" b="1" dirty="0" smtClean="0">
                          <a:effectLst/>
                          <a:latin typeface="Arial" panose="020B0604020202020204" pitchFamily="34" charset="0"/>
                          <a:ea typeface="+mn-ea"/>
                          <a:cs typeface="Arial" panose="020B0604020202020204" pitchFamily="34" charset="0"/>
                        </a:rPr>
                        <a:t>ab 2021</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18000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bl>
          </a:graphicData>
        </a:graphic>
      </p:graphicFrame>
      <p:sp>
        <p:nvSpPr>
          <p:cNvPr id="4" name="Interaktive Schaltfläche: Nächste(r) oder Weiter 3">
            <a:hlinkClick r:id="rId3" action="ppaction://hlinksldjump" highlightClick="1"/>
          </p:cNvPr>
          <p:cNvSpPr/>
          <p:nvPr/>
        </p:nvSpPr>
        <p:spPr>
          <a:xfrm>
            <a:off x="4908646" y="6155552"/>
            <a:ext cx="1296144" cy="432048"/>
          </a:xfrm>
          <a:prstGeom prst="actionButtonForwardNex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endParaRPr lang="de-DE" dirty="0"/>
          </a:p>
        </p:txBody>
      </p:sp>
      <p:sp>
        <p:nvSpPr>
          <p:cNvPr id="5" name="Textfeld 4"/>
          <p:cNvSpPr txBox="1"/>
          <p:nvPr/>
        </p:nvSpPr>
        <p:spPr>
          <a:xfrm>
            <a:off x="6444208" y="6079188"/>
            <a:ext cx="2699792" cy="584775"/>
          </a:xfrm>
          <a:prstGeom prst="rect">
            <a:avLst/>
          </a:prstGeom>
          <a:solidFill>
            <a:schemeClr val="bg1"/>
          </a:solidFill>
        </p:spPr>
        <p:txBody>
          <a:bodyPr wrap="square" rtlCol="0">
            <a:spAutoFit/>
          </a:bodyPr>
          <a:lstStyle/>
          <a:p>
            <a:r>
              <a:rPr lang="de-DE" sz="1600" i="1" dirty="0" smtClean="0">
                <a:solidFill>
                  <a:srgbClr val="C00000"/>
                </a:solidFill>
                <a:latin typeface="Arial Black" panose="020B0A04020102020204" pitchFamily="34" charset="0"/>
              </a:rPr>
              <a:t>weiter zu ‚Arbeits-hilfen im Detail‘</a:t>
            </a:r>
            <a:endParaRPr lang="de-DE" sz="1600" i="1"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37403644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5C766CFC-C4B9-45F5-A6E9-8BD2DB62486C}" type="slidenum">
              <a:rPr lang="de-DE" altLang="de-DE" sz="1050" smtClean="0"/>
              <a:pPr>
                <a:defRPr/>
              </a:pPr>
              <a:t>21</a:t>
            </a:fld>
            <a:endParaRPr lang="de-DE" altLang="de-DE" sz="1050" dirty="0"/>
          </a:p>
        </p:txBody>
      </p:sp>
      <p:grpSp>
        <p:nvGrpSpPr>
          <p:cNvPr id="10" name="Gruppieren 9"/>
          <p:cNvGrpSpPr/>
          <p:nvPr/>
        </p:nvGrpSpPr>
        <p:grpSpPr>
          <a:xfrm>
            <a:off x="349991" y="1340768"/>
            <a:ext cx="8542488" cy="853093"/>
            <a:chOff x="3909" y="0"/>
            <a:chExt cx="8006169" cy="853093"/>
          </a:xfrm>
          <a:scene3d>
            <a:camera prst="orthographicFront"/>
            <a:lightRig rig="chilly" dir="t"/>
          </a:scene3d>
        </p:grpSpPr>
        <p:sp>
          <p:nvSpPr>
            <p:cNvPr id="11" name="Abgerundetes Rechteck 10"/>
            <p:cNvSpPr/>
            <p:nvPr/>
          </p:nvSpPr>
          <p:spPr>
            <a:xfrm>
              <a:off x="3909" y="0"/>
              <a:ext cx="8006169" cy="853093"/>
            </a:xfrm>
            <a:prstGeom prst="roundRect">
              <a:avLst/>
            </a:prstGeom>
            <a:solidFill>
              <a:srgbClr val="C00000"/>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Abgerundetes Rechteck 4"/>
            <p:cNvSpPr/>
            <p:nvPr/>
          </p:nvSpPr>
          <p:spPr>
            <a:xfrm>
              <a:off x="45554" y="41645"/>
              <a:ext cx="7922879" cy="7698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ts val="600"/>
                </a:spcAft>
              </a:pPr>
              <a:r>
                <a:rPr lang="de-DE" sz="2800" b="1" kern="1200" dirty="0" smtClean="0">
                  <a:effectLst>
                    <a:outerShdw blurRad="38100" dist="38100" dir="2700000" algn="tl">
                      <a:srgbClr val="000000">
                        <a:alpha val="43137"/>
                      </a:srgbClr>
                    </a:outerShdw>
                  </a:effectLst>
                </a:rPr>
                <a:t>Sensibilisieren</a:t>
              </a:r>
            </a:p>
            <a:p>
              <a:pPr lvl="0" algn="ctr" defTabSz="1244600">
                <a:lnSpc>
                  <a:spcPct val="90000"/>
                </a:lnSpc>
                <a:spcBef>
                  <a:spcPct val="0"/>
                </a:spcBef>
                <a:spcAft>
                  <a:spcPct val="35000"/>
                </a:spcAft>
              </a:pPr>
              <a:r>
                <a:rPr lang="de-DE" sz="1800" kern="1200" dirty="0" smtClean="0"/>
                <a:t>(Erläutern, Begründen, Verdeutlichen, Motivieren, Mitnehmen)</a:t>
              </a:r>
              <a:endParaRPr lang="de-DE" sz="1800" kern="1200" dirty="0"/>
            </a:p>
          </p:txBody>
        </p:sp>
      </p:grpSp>
      <p:sp>
        <p:nvSpPr>
          <p:cNvPr id="13" name="Rechteck 12"/>
          <p:cNvSpPr/>
          <p:nvPr/>
        </p:nvSpPr>
        <p:spPr bwMode="auto">
          <a:xfrm>
            <a:off x="349991" y="466464"/>
            <a:ext cx="2664296" cy="488107"/>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1" fontAlgn="auto" hangingPunct="1">
              <a:spcBef>
                <a:spcPts val="0"/>
              </a:spcBef>
              <a:spcAft>
                <a:spcPts val="1200"/>
              </a:spcAft>
            </a:pPr>
            <a:endParaRPr lang="de-DE" sz="2000" b="1" dirty="0">
              <a:solidFill>
                <a:srgbClr val="000000"/>
              </a:solidFill>
              <a:latin typeface="Arial Black" panose="020B0A04020102020204" pitchFamily="34" charset="0"/>
            </a:endParaRPr>
          </a:p>
        </p:txBody>
      </p:sp>
      <p:graphicFrame>
        <p:nvGraphicFramePr>
          <p:cNvPr id="14" name="Tabelle 13"/>
          <p:cNvGraphicFramePr>
            <a:graphicFrameLocks noGrp="1"/>
          </p:cNvGraphicFramePr>
          <p:nvPr>
            <p:extLst>
              <p:ext uri="{D42A27DB-BD31-4B8C-83A1-F6EECF244321}">
                <p14:modId xmlns:p14="http://schemas.microsoft.com/office/powerpoint/2010/main" val="2293489458"/>
              </p:ext>
            </p:extLst>
          </p:nvPr>
        </p:nvGraphicFramePr>
        <p:xfrm>
          <a:off x="349991" y="681896"/>
          <a:ext cx="8640960" cy="370840"/>
        </p:xfrm>
        <a:graphic>
          <a:graphicData uri="http://schemas.openxmlformats.org/drawingml/2006/table">
            <a:tbl>
              <a:tblPr firstRow="1" bandRow="1"/>
              <a:tblGrid>
                <a:gridCol w="1728192"/>
                <a:gridCol w="1728192"/>
                <a:gridCol w="1728192"/>
                <a:gridCol w="1728192"/>
                <a:gridCol w="1728192"/>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2016</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2017</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2018</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2019</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smtClean="0"/>
                        <a:t>31.12.2020</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tr>
            </a:tbl>
          </a:graphicData>
        </a:graphic>
      </p:graphicFrame>
      <p:graphicFrame>
        <p:nvGraphicFramePr>
          <p:cNvPr id="18" name="Tabelle 17"/>
          <p:cNvGraphicFramePr>
            <a:graphicFrameLocks noGrp="1"/>
          </p:cNvGraphicFramePr>
          <p:nvPr>
            <p:extLst>
              <p:ext uri="{D42A27DB-BD31-4B8C-83A1-F6EECF244321}">
                <p14:modId xmlns:p14="http://schemas.microsoft.com/office/powerpoint/2010/main" val="2152999714"/>
              </p:ext>
            </p:extLst>
          </p:nvPr>
        </p:nvGraphicFramePr>
        <p:xfrm>
          <a:off x="394425" y="2345093"/>
          <a:ext cx="8498054" cy="3967480"/>
        </p:xfrm>
        <a:graphic>
          <a:graphicData uri="http://schemas.openxmlformats.org/drawingml/2006/table">
            <a:tbl>
              <a:tblPr firstRow="1" bandRow="1">
                <a:tableStyleId>{21E4AEA4-8DFA-4A89-87EB-49C32662AFE0}</a:tableStyleId>
              </a:tblPr>
              <a:tblGrid>
                <a:gridCol w="8498054"/>
              </a:tblGrid>
              <a:tr h="370840">
                <a:tc>
                  <a:txBody>
                    <a:bodyPr/>
                    <a:lstStyle/>
                    <a:p>
                      <a:pPr algn="ctr"/>
                      <a:r>
                        <a:rPr lang="de-DE" sz="1600" dirty="0" smtClean="0">
                          <a:latin typeface="Arial" panose="020B0604020202020204" pitchFamily="34" charset="0"/>
                          <a:cs typeface="Arial" panose="020B0604020202020204" pitchFamily="34" charset="0"/>
                        </a:rPr>
                        <a:t>Bereits durchgeführt</a:t>
                      </a:r>
                      <a:endParaRPr lang="de-DE" sz="1600" b="1" dirty="0">
                        <a:latin typeface="Arial" panose="020B0604020202020204" pitchFamily="34" charset="0"/>
                        <a:cs typeface="Arial" panose="020B0604020202020204" pitchFamily="34" charset="0"/>
                      </a:endParaRPr>
                    </a:p>
                  </a:txBody>
                  <a:tcPr/>
                </a:tc>
              </a:tr>
              <a:tr h="370840">
                <a:tc>
                  <a:txBody>
                    <a:bodyPr/>
                    <a:lstStyle/>
                    <a:p>
                      <a:pPr marL="285750" lvl="0" indent="-285750">
                        <a:spcAft>
                          <a:spcPts val="600"/>
                        </a:spcAft>
                        <a:buFont typeface="Arial" panose="020B0604020202020204" pitchFamily="34" charset="0"/>
                        <a:buChar char="•"/>
                      </a:pPr>
                      <a:r>
                        <a:rPr lang="de-DE" sz="1500" b="1" kern="1200" dirty="0" smtClean="0">
                          <a:effectLst/>
                          <a:latin typeface="Arial" panose="020B0604020202020204" pitchFamily="34" charset="0"/>
                          <a:cs typeface="Arial" panose="020B0604020202020204" pitchFamily="34" charset="0"/>
                        </a:rPr>
                        <a:t>Dez. 2015: Einsetzung einer Arbeitsgruppe „§ 2b UStG - Umsetzung in den Kirchengemeinden im Erzbistum Paderborn“</a:t>
                      </a:r>
                    </a:p>
                    <a:p>
                      <a:pPr marL="285750" lvl="0" indent="-285750">
                        <a:spcAft>
                          <a:spcPts val="600"/>
                        </a:spcAft>
                        <a:buFont typeface="Arial" panose="020B0604020202020204" pitchFamily="34" charset="0"/>
                        <a:buChar char="•"/>
                      </a:pPr>
                      <a:r>
                        <a:rPr lang="de-DE" sz="1500" b="1" kern="1200" dirty="0" smtClean="0">
                          <a:effectLst/>
                          <a:latin typeface="Arial" panose="020B0604020202020204" pitchFamily="34" charset="0"/>
                          <a:cs typeface="Arial" panose="020B0604020202020204" pitchFamily="34" charset="0"/>
                        </a:rPr>
                        <a:t>Mrz. 2016: Informationsschreiben an alle KVs [auch über Newsletter für KVs und Kirchl. Amtsblatt publiziert]</a:t>
                      </a:r>
                    </a:p>
                    <a:p>
                      <a:pPr marL="285750" lvl="0" indent="-285750">
                        <a:spcAft>
                          <a:spcPts val="600"/>
                        </a:spcAft>
                        <a:buFont typeface="Arial" panose="020B0604020202020204" pitchFamily="34" charset="0"/>
                        <a:buChar char="•"/>
                      </a:pPr>
                      <a:r>
                        <a:rPr lang="de-DE" sz="1500" b="1" kern="1200" dirty="0" smtClean="0">
                          <a:effectLst/>
                          <a:latin typeface="Arial" panose="020B0604020202020204" pitchFamily="34" charset="0"/>
                          <a:cs typeface="Arial" panose="020B0604020202020204" pitchFamily="34" charset="0"/>
                        </a:rPr>
                        <a:t>Mai 2016: Informationsschreiben an alle KVs zur Optionserklärung</a:t>
                      </a:r>
                    </a:p>
                    <a:p>
                      <a:pPr marL="285750" lvl="0" indent="-285750">
                        <a:spcAft>
                          <a:spcPts val="600"/>
                        </a:spcAft>
                        <a:buFont typeface="Arial" panose="020B0604020202020204" pitchFamily="34" charset="0"/>
                        <a:buChar char="•"/>
                      </a:pPr>
                      <a:r>
                        <a:rPr lang="de-DE" sz="1500" b="1" kern="1200" dirty="0" smtClean="0">
                          <a:effectLst/>
                          <a:latin typeface="Arial" panose="020B0604020202020204" pitchFamily="34" charset="0"/>
                          <a:cs typeface="Arial" panose="020B0604020202020204" pitchFamily="34" charset="0"/>
                        </a:rPr>
                        <a:t>Sept. und Nov. 2016: insg. 6 Informationsveranstaltungen für KVs und ADMs</a:t>
                      </a:r>
                    </a:p>
                    <a:p>
                      <a:pPr marL="285750" lvl="0" indent="-285750">
                        <a:spcAft>
                          <a:spcPts val="600"/>
                        </a:spcAft>
                        <a:buFont typeface="Arial" panose="020B0604020202020204" pitchFamily="34" charset="0"/>
                        <a:buChar char="•"/>
                      </a:pPr>
                      <a:r>
                        <a:rPr lang="de-DE" sz="1500" b="1" kern="1200" dirty="0" smtClean="0">
                          <a:effectLst/>
                          <a:latin typeface="Arial" panose="020B0604020202020204" pitchFamily="34" charset="0"/>
                          <a:cs typeface="Arial" panose="020B0604020202020204" pitchFamily="34" charset="0"/>
                        </a:rPr>
                        <a:t>Mrz. 2017: Info über Anwendungsschreiben BMF zu § 2b UStG (über Newsletter KVs und Kirchl. Amtsblatt publiziert)</a:t>
                      </a:r>
                    </a:p>
                    <a:p>
                      <a:pPr marL="285750" lvl="0" indent="-285750">
                        <a:spcAft>
                          <a:spcPts val="600"/>
                        </a:spcAft>
                        <a:buFont typeface="Arial" panose="020B0604020202020204" pitchFamily="34" charset="0"/>
                        <a:buChar char="•"/>
                      </a:pPr>
                      <a:r>
                        <a:rPr lang="de-DE" sz="1500" b="1" kern="1200" dirty="0" smtClean="0">
                          <a:effectLst/>
                          <a:latin typeface="Arial" panose="020B0604020202020204" pitchFamily="34" charset="0"/>
                          <a:cs typeface="Arial" panose="020B0604020202020204" pitchFamily="34" charset="0"/>
                        </a:rPr>
                        <a:t>Dez. 2017: Gespräch mit den Diözesanverbänden der kirchlichen Vereine und Verbände auf kirchengemeindlicher Ebene (Federführung: ZA Rechtsamt)</a:t>
                      </a:r>
                    </a:p>
                    <a:p>
                      <a:pPr marL="285750" lvl="0" indent="-285750">
                        <a:spcAft>
                          <a:spcPts val="600"/>
                        </a:spcAft>
                        <a:buFont typeface="Arial" panose="020B0604020202020204" pitchFamily="34" charset="0"/>
                        <a:buChar char="•"/>
                      </a:pPr>
                      <a:r>
                        <a:rPr lang="de-DE" sz="1500" b="1" kern="1200" dirty="0" smtClean="0">
                          <a:effectLst/>
                          <a:latin typeface="Arial" panose="020B0604020202020204" pitchFamily="34" charset="0"/>
                          <a:cs typeface="Arial" panose="020B0604020202020204" pitchFamily="34" charset="0"/>
                        </a:rPr>
                        <a:t>Problemanzeigen in Verbandsversammlungen 2016 und 2017</a:t>
                      </a:r>
                    </a:p>
                    <a:p>
                      <a:pPr marL="285750" lvl="0" indent="-285750">
                        <a:spcAft>
                          <a:spcPts val="600"/>
                        </a:spcAft>
                        <a:buFont typeface="Arial" panose="020B0604020202020204" pitchFamily="34" charset="0"/>
                        <a:buChar char="•"/>
                      </a:pPr>
                      <a:r>
                        <a:rPr lang="de-DE" sz="1500" b="1" kern="1200" dirty="0" smtClean="0">
                          <a:effectLst/>
                          <a:latin typeface="Arial" panose="020B0604020202020204" pitchFamily="34" charset="0"/>
                          <a:cs typeface="Arial" panose="020B0604020202020204" pitchFamily="34" charset="0"/>
                        </a:rPr>
                        <a:t>Feb. 2018: Problemaufriss</a:t>
                      </a:r>
                      <a:r>
                        <a:rPr lang="de-DE" sz="1500" b="1" kern="1200" baseline="0" dirty="0" smtClean="0">
                          <a:effectLst/>
                          <a:latin typeface="Arial" panose="020B0604020202020204" pitchFamily="34" charset="0"/>
                          <a:cs typeface="Arial" panose="020B0604020202020204" pitchFamily="34" charset="0"/>
                        </a:rPr>
                        <a:t> und </a:t>
                      </a:r>
                      <a:r>
                        <a:rPr lang="de-DE" sz="1500" b="1" kern="1200" dirty="0" smtClean="0">
                          <a:effectLst/>
                          <a:latin typeface="Arial" panose="020B0604020202020204" pitchFamily="34" charset="0"/>
                          <a:cs typeface="Arial" panose="020B0604020202020204" pitchFamily="34" charset="0"/>
                        </a:rPr>
                        <a:t>Vorstellung der Förderrichtlinien</a:t>
                      </a:r>
                      <a:r>
                        <a:rPr lang="de-DE" sz="1500" b="1" kern="1200" baseline="0" dirty="0" smtClean="0">
                          <a:effectLst/>
                          <a:latin typeface="Arial" panose="020B0604020202020204" pitchFamily="34" charset="0"/>
                          <a:cs typeface="Arial" panose="020B0604020202020204" pitchFamily="34" charset="0"/>
                        </a:rPr>
                        <a:t> zur steuerlichen Bestandsaufnahme in der Dechantenkonferenz</a:t>
                      </a:r>
                      <a:endParaRPr lang="de-DE" sz="1500" b="1"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2160631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5C766CFC-C4B9-45F5-A6E9-8BD2DB62486C}" type="slidenum">
              <a:rPr lang="de-DE" altLang="de-DE" sz="1050" smtClean="0"/>
              <a:pPr>
                <a:defRPr/>
              </a:pPr>
              <a:t>22</a:t>
            </a:fld>
            <a:endParaRPr lang="de-DE" altLang="de-DE" sz="1050" dirty="0"/>
          </a:p>
        </p:txBody>
      </p:sp>
      <p:grpSp>
        <p:nvGrpSpPr>
          <p:cNvPr id="16" name="Gruppieren 15"/>
          <p:cNvGrpSpPr/>
          <p:nvPr/>
        </p:nvGrpSpPr>
        <p:grpSpPr>
          <a:xfrm>
            <a:off x="349991" y="1116683"/>
            <a:ext cx="8542488" cy="778333"/>
            <a:chOff x="3909" y="0"/>
            <a:chExt cx="8006169" cy="853093"/>
          </a:xfrm>
          <a:scene3d>
            <a:camera prst="orthographicFront"/>
            <a:lightRig rig="chilly" dir="t"/>
          </a:scene3d>
        </p:grpSpPr>
        <p:sp>
          <p:nvSpPr>
            <p:cNvPr id="18" name="Abgerundetes Rechteck 17"/>
            <p:cNvSpPr/>
            <p:nvPr/>
          </p:nvSpPr>
          <p:spPr>
            <a:xfrm>
              <a:off x="3909" y="0"/>
              <a:ext cx="8006169" cy="853093"/>
            </a:xfrm>
            <a:prstGeom prst="roundRect">
              <a:avLst/>
            </a:prstGeom>
            <a:solidFill>
              <a:srgbClr val="C00000"/>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Abgerundetes Rechteck 4"/>
            <p:cNvSpPr/>
            <p:nvPr/>
          </p:nvSpPr>
          <p:spPr>
            <a:xfrm>
              <a:off x="45554" y="41645"/>
              <a:ext cx="7922879" cy="7698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Aft>
                  <a:spcPts val="600"/>
                </a:spcAft>
              </a:pPr>
              <a:r>
                <a:rPr lang="de-DE" sz="2400" b="1" dirty="0" smtClean="0">
                  <a:effectLst>
                    <a:outerShdw blurRad="38100" dist="38100" dir="2700000" algn="tl">
                      <a:srgbClr val="000000">
                        <a:alpha val="43137"/>
                      </a:srgbClr>
                    </a:outerShdw>
                  </a:effectLst>
                </a:rPr>
                <a:t>Bestandsaufnahme</a:t>
              </a:r>
              <a:r>
                <a:rPr lang="de-DE" sz="2400" b="1" dirty="0">
                  <a:effectLst>
                    <a:outerShdw blurRad="38100" dist="38100" dir="2700000" algn="tl">
                      <a:srgbClr val="000000">
                        <a:alpha val="43137"/>
                      </a:srgbClr>
                    </a:outerShdw>
                  </a:effectLst>
                </a:rPr>
                <a:t>, Analyse „IST-Situation“, </a:t>
              </a:r>
              <a:r>
                <a:rPr lang="de-DE" sz="2400" b="1" dirty="0" smtClean="0">
                  <a:effectLst>
                    <a:outerShdw blurRad="38100" dist="38100" dir="2700000" algn="tl">
                      <a:srgbClr val="000000">
                        <a:alpha val="43137"/>
                      </a:srgbClr>
                    </a:outerShdw>
                  </a:effectLst>
                </a:rPr>
                <a:t>Steuer-Check</a:t>
              </a:r>
              <a:endParaRPr lang="de-DE" sz="1800" kern="1200" dirty="0"/>
            </a:p>
          </p:txBody>
        </p:sp>
      </p:grpSp>
      <p:graphicFrame>
        <p:nvGraphicFramePr>
          <p:cNvPr id="20" name="Tabelle 19"/>
          <p:cNvGraphicFramePr>
            <a:graphicFrameLocks noGrp="1"/>
          </p:cNvGraphicFramePr>
          <p:nvPr>
            <p:extLst>
              <p:ext uri="{D42A27DB-BD31-4B8C-83A1-F6EECF244321}">
                <p14:modId xmlns:p14="http://schemas.microsoft.com/office/powerpoint/2010/main" val="2853020109"/>
              </p:ext>
            </p:extLst>
          </p:nvPr>
        </p:nvGraphicFramePr>
        <p:xfrm>
          <a:off x="394424" y="2049832"/>
          <a:ext cx="8453620" cy="4499568"/>
        </p:xfrm>
        <a:graphic>
          <a:graphicData uri="http://schemas.openxmlformats.org/drawingml/2006/table">
            <a:tbl>
              <a:tblPr firstRow="1" firstCol="1" bandRow="1">
                <a:tableStyleId>{72833802-FEF1-4C79-8D5D-14CF1EAF98D9}</a:tableStyleId>
              </a:tblPr>
              <a:tblGrid>
                <a:gridCol w="3673520"/>
                <a:gridCol w="1316373"/>
                <a:gridCol w="1242576"/>
                <a:gridCol w="2221151"/>
              </a:tblGrid>
              <a:tr h="432048">
                <a:tc>
                  <a:txBody>
                    <a:bodyPr/>
                    <a:lstStyle/>
                    <a:p>
                      <a:pPr>
                        <a:lnSpc>
                          <a:spcPct val="107000"/>
                        </a:lnSpc>
                        <a:spcAft>
                          <a:spcPts val="0"/>
                        </a:spcAft>
                        <a:tabLst>
                          <a:tab pos="180340" algn="l"/>
                        </a:tabLst>
                      </a:pPr>
                      <a:r>
                        <a:rPr lang="de-DE" sz="1400" dirty="0">
                          <a:effectLst/>
                        </a:rPr>
                        <a:t>Was?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tcPr>
                </a:tc>
                <a:tc>
                  <a:txBody>
                    <a:bodyPr/>
                    <a:lstStyle/>
                    <a:p>
                      <a:pPr>
                        <a:lnSpc>
                          <a:spcPct val="107000"/>
                        </a:lnSpc>
                        <a:spcAft>
                          <a:spcPts val="0"/>
                        </a:spcAft>
                        <a:tabLst>
                          <a:tab pos="180340" algn="l"/>
                        </a:tabLst>
                      </a:pPr>
                      <a:r>
                        <a:rPr lang="de-DE" sz="1400" dirty="0">
                          <a:effectLst/>
                        </a:rPr>
                        <a:t>Wer?</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nSpc>
                          <a:spcPct val="107000"/>
                        </a:lnSpc>
                        <a:spcAft>
                          <a:spcPts val="0"/>
                        </a:spcAft>
                        <a:tabLst>
                          <a:tab pos="180340" algn="l"/>
                        </a:tabLst>
                      </a:pPr>
                      <a:r>
                        <a:rPr lang="de-DE" sz="1400" dirty="0" smtClean="0">
                          <a:effectLst/>
                        </a:rPr>
                        <a:t>Bis </a:t>
                      </a:r>
                      <a:r>
                        <a:rPr lang="de-DE" sz="1400" dirty="0">
                          <a:effectLst/>
                        </a:rPr>
                        <a:t>wann?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nSpc>
                          <a:spcPct val="107000"/>
                        </a:lnSpc>
                        <a:spcAft>
                          <a:spcPts val="0"/>
                        </a:spcAft>
                        <a:tabLst>
                          <a:tab pos="180340" algn="l"/>
                        </a:tabLst>
                      </a:pPr>
                      <a:r>
                        <a:rPr lang="de-DE" sz="1400" dirty="0">
                          <a:effectLst/>
                        </a:rPr>
                        <a:t>Anmerkungen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tcPr>
                </a:tc>
              </a:tr>
              <a:tr h="790034">
                <a:tc>
                  <a:txBody>
                    <a:bodyPr/>
                    <a:lstStyle/>
                    <a:p>
                      <a:pPr marL="285750" indent="-285750">
                        <a:lnSpc>
                          <a:spcPct val="100000"/>
                        </a:lnSpc>
                        <a:spcAft>
                          <a:spcPts val="0"/>
                        </a:spcAft>
                        <a:buFont typeface="Arial" panose="020B0604020202020204" pitchFamily="34" charset="0"/>
                        <a:buChar char="•"/>
                        <a:tabLst>
                          <a:tab pos="180340" algn="l"/>
                        </a:tabLst>
                      </a:pPr>
                      <a:r>
                        <a:rPr lang="de-DE" sz="1400" dirty="0" smtClean="0">
                          <a:effectLst/>
                        </a:rPr>
                        <a:t>Info</a:t>
                      </a:r>
                      <a:r>
                        <a:rPr lang="de-DE" sz="1400" baseline="0" dirty="0" smtClean="0">
                          <a:effectLst/>
                        </a:rPr>
                        <a:t> der Gemeinden über die </a:t>
                      </a:r>
                      <a:r>
                        <a:rPr lang="de-DE" sz="1400" dirty="0" smtClean="0">
                          <a:effectLst/>
                        </a:rPr>
                        <a:t>Durchführung </a:t>
                      </a:r>
                      <a:r>
                        <a:rPr lang="de-DE" sz="1400" dirty="0">
                          <a:effectLst/>
                        </a:rPr>
                        <a:t>der Bestandsaufnahme </a:t>
                      </a:r>
                      <a:r>
                        <a:rPr lang="de-DE" sz="1400" dirty="0" smtClean="0">
                          <a:effectLst/>
                        </a:rPr>
                        <a:t>(Ablauf, einzelne Schritte bei</a:t>
                      </a:r>
                      <a:r>
                        <a:rPr lang="de-DE" sz="1400" baseline="0" dirty="0" smtClean="0">
                          <a:effectLst/>
                        </a:rPr>
                        <a:t> der</a:t>
                      </a:r>
                      <a:r>
                        <a:rPr lang="de-DE" sz="1400" dirty="0" smtClean="0">
                          <a:effectLst/>
                        </a:rPr>
                        <a:t> Bestandsaufnahme in den Gemeinden, Förderung)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72000">
                    <a:lnR w="12700" cap="flat" cmpd="sng" algn="ctr">
                      <a:solidFill>
                        <a:schemeClr val="tx1"/>
                      </a:solidFill>
                      <a:prstDash val="solid"/>
                      <a:round/>
                      <a:headEnd type="none" w="med" len="med"/>
                      <a:tailEnd type="none" w="med" len="med"/>
                    </a:lnR>
                    <a:solidFill>
                      <a:schemeClr val="bg1"/>
                    </a:solidFill>
                  </a:tcPr>
                </a:tc>
                <a:tc>
                  <a:txBody>
                    <a:bodyPr/>
                    <a:lstStyle/>
                    <a:p>
                      <a:pPr>
                        <a:lnSpc>
                          <a:spcPct val="100000"/>
                        </a:lnSpc>
                        <a:spcAft>
                          <a:spcPts val="0"/>
                        </a:spcAft>
                        <a:tabLst>
                          <a:tab pos="180340" algn="l"/>
                        </a:tabLst>
                      </a:pPr>
                      <a:r>
                        <a:rPr lang="de-DE" sz="1400" dirty="0" smtClean="0">
                          <a:effectLst/>
                        </a:rPr>
                        <a:t>Stabsstelle Steuern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spcAft>
                          <a:spcPts val="0"/>
                        </a:spcAft>
                        <a:tabLst>
                          <a:tab pos="180340" algn="l"/>
                        </a:tabLst>
                      </a:pPr>
                      <a:r>
                        <a:rPr lang="de-DE" sz="1400" dirty="0" smtClean="0">
                          <a:effectLst/>
                        </a:rPr>
                        <a:t>Rundschreiben vom 26.04.2018</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177800" indent="-177800" algn="l">
                        <a:lnSpc>
                          <a:spcPct val="100000"/>
                        </a:lnSpc>
                        <a:spcAft>
                          <a:spcPts val="0"/>
                        </a:spcAft>
                        <a:buFont typeface="Symbol" panose="05050102010706020507" pitchFamily="18" charset="2"/>
                        <a:buChar char="-"/>
                        <a:tabLst/>
                      </a:pPr>
                      <a:r>
                        <a:rPr lang="de-DE" sz="1200" dirty="0" smtClean="0">
                          <a:effectLst/>
                        </a:rPr>
                        <a:t>Aufforderung</a:t>
                      </a:r>
                      <a:r>
                        <a:rPr lang="de-DE" sz="1200" baseline="0" dirty="0" smtClean="0">
                          <a:effectLst/>
                        </a:rPr>
                        <a:t> „mit Bestands-aufnahme beginnen“</a:t>
                      </a:r>
                      <a:endParaRPr lang="de-DE" sz="1200" dirty="0" smtClean="0">
                        <a:effectLst/>
                      </a:endParaRPr>
                    </a:p>
                    <a:p>
                      <a:pPr marL="177800" indent="-177800" algn="l">
                        <a:lnSpc>
                          <a:spcPct val="100000"/>
                        </a:lnSpc>
                        <a:spcAft>
                          <a:spcPts val="0"/>
                        </a:spcAft>
                        <a:buFont typeface="Symbol" panose="05050102010706020507" pitchFamily="18" charset="2"/>
                        <a:buChar char="-"/>
                        <a:tabLst/>
                      </a:pPr>
                      <a:r>
                        <a:rPr lang="de-DE" sz="1200" dirty="0" smtClean="0">
                          <a:effectLst/>
                        </a:rPr>
                        <a:t>Förderung Steuerberater</a:t>
                      </a:r>
                    </a:p>
                    <a:p>
                      <a:pPr marL="177800" indent="-177800" algn="l">
                        <a:lnSpc>
                          <a:spcPct val="100000"/>
                        </a:lnSpc>
                        <a:spcAft>
                          <a:spcPts val="0"/>
                        </a:spcAft>
                        <a:buFont typeface="Symbol" panose="05050102010706020507" pitchFamily="18" charset="2"/>
                        <a:buChar char="-"/>
                        <a:tabLst/>
                      </a:pPr>
                      <a:r>
                        <a:rPr lang="de-DE" sz="1200" dirty="0" smtClean="0">
                          <a:effectLst/>
                        </a:rPr>
                        <a:t>Zusendung Arbeitshilfen und Checklisten</a:t>
                      </a:r>
                    </a:p>
                    <a:p>
                      <a:pPr marL="177800" indent="-177800" algn="l">
                        <a:lnSpc>
                          <a:spcPct val="100000"/>
                        </a:lnSpc>
                        <a:spcAft>
                          <a:spcPts val="0"/>
                        </a:spcAft>
                        <a:buFont typeface="Symbol" panose="05050102010706020507" pitchFamily="18" charset="2"/>
                        <a:buChar char="-"/>
                        <a:tabLst/>
                      </a:pPr>
                      <a:r>
                        <a:rPr lang="de-DE" sz="1200" dirty="0" smtClean="0">
                          <a:effectLst/>
                        </a:rPr>
                        <a:t>Ankündigung Schulungen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72000">
                    <a:lnL w="12700" cap="flat" cmpd="sng" algn="ctr">
                      <a:solidFill>
                        <a:schemeClr val="tx1"/>
                      </a:solidFill>
                      <a:prstDash val="solid"/>
                      <a:round/>
                      <a:headEnd type="none" w="med" len="med"/>
                      <a:tailEnd type="none" w="med" len="med"/>
                    </a:lnL>
                    <a:solidFill>
                      <a:schemeClr val="bg1"/>
                    </a:solidFill>
                  </a:tcPr>
                </a:tc>
              </a:tr>
              <a:tr h="773510">
                <a:tc>
                  <a:txBody>
                    <a:bodyPr/>
                    <a:lstStyle/>
                    <a:p>
                      <a:pPr marL="285750" indent="-285750">
                        <a:lnSpc>
                          <a:spcPct val="100000"/>
                        </a:lnSpc>
                        <a:spcAft>
                          <a:spcPts val="0"/>
                        </a:spcAft>
                        <a:buFont typeface="Arial" panose="020B0604020202020204" pitchFamily="34" charset="0"/>
                        <a:buChar char="•"/>
                        <a:tabLst>
                          <a:tab pos="180340" algn="l"/>
                        </a:tabLst>
                      </a:pPr>
                      <a:r>
                        <a:rPr lang="de-DE" sz="1400" dirty="0">
                          <a:effectLst/>
                        </a:rPr>
                        <a:t>Muster-Checkliste mit umfänglicher Arbeitshilfe </a:t>
                      </a:r>
                      <a:r>
                        <a:rPr lang="de-DE" sz="1400" dirty="0" smtClean="0">
                          <a:effectLst/>
                        </a:rPr>
                        <a:t>(Handreichung für Analyse </a:t>
                      </a:r>
                      <a:r>
                        <a:rPr lang="de-DE" sz="1400" dirty="0">
                          <a:effectLst/>
                        </a:rPr>
                        <a:t>der IST-Situation in den Gemeinden, </a:t>
                      </a:r>
                      <a:r>
                        <a:rPr lang="de-DE" sz="1400" dirty="0" smtClean="0">
                          <a:effectLst/>
                        </a:rPr>
                        <a:t>mit Anregungen </a:t>
                      </a:r>
                      <a:r>
                        <a:rPr lang="de-DE" sz="1400" dirty="0">
                          <a:effectLst/>
                        </a:rPr>
                        <a:t>für Vorklärungen, etc.)</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72000">
                    <a:lnR w="12700" cap="flat" cmpd="sng" algn="ctr">
                      <a:solidFill>
                        <a:schemeClr val="tx1"/>
                      </a:solidFill>
                      <a:prstDash val="solid"/>
                      <a:round/>
                      <a:headEnd type="none" w="med" len="med"/>
                      <a:tailEnd type="none" w="med" len="med"/>
                    </a:lnR>
                    <a:solidFill>
                      <a:schemeClr val="bg1"/>
                    </a:solidFill>
                  </a:tcPr>
                </a:tc>
                <a:tc>
                  <a:txBody>
                    <a:bodyPr/>
                    <a:lstStyle/>
                    <a:p>
                      <a:pPr>
                        <a:lnSpc>
                          <a:spcPct val="100000"/>
                        </a:lnSpc>
                        <a:spcAft>
                          <a:spcPts val="0"/>
                        </a:spcAft>
                        <a:tabLst>
                          <a:tab pos="180340" algn="l"/>
                        </a:tabLst>
                      </a:pPr>
                      <a:r>
                        <a:rPr lang="de-DE" sz="1400" dirty="0" smtClean="0">
                          <a:effectLst/>
                        </a:rPr>
                        <a:t>Stabsstelle Steuern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spcAft>
                          <a:spcPts val="0"/>
                        </a:spcAft>
                        <a:tabLst>
                          <a:tab pos="180340" algn="l"/>
                        </a:tabLst>
                      </a:pPr>
                      <a:r>
                        <a:rPr lang="de-DE" sz="1400" dirty="0" smtClean="0">
                          <a:effectLst/>
                          <a:latin typeface="+mn-lt"/>
                          <a:ea typeface="+mn-ea"/>
                          <a:cs typeface="+mn-cs"/>
                        </a:rPr>
                        <a:t>20.</a:t>
                      </a:r>
                      <a:r>
                        <a:rPr lang="de-DE" sz="1400" baseline="0" dirty="0" smtClean="0">
                          <a:effectLst/>
                          <a:latin typeface="+mn-lt"/>
                          <a:ea typeface="+mn-ea"/>
                          <a:cs typeface="+mn-cs"/>
                        </a:rPr>
                        <a:t> März 2018</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177800" indent="-177800" algn="l">
                        <a:lnSpc>
                          <a:spcPct val="100000"/>
                        </a:lnSpc>
                        <a:spcAft>
                          <a:spcPts val="0"/>
                        </a:spcAft>
                        <a:buFont typeface="Symbol" panose="05050102010706020507" pitchFamily="18" charset="2"/>
                        <a:buChar char="-"/>
                        <a:tabLst/>
                      </a:pPr>
                      <a:r>
                        <a:rPr lang="de-DE" sz="1200" dirty="0" smtClean="0">
                          <a:effectLst/>
                        </a:rPr>
                        <a:t>Zusendung</a:t>
                      </a:r>
                      <a:r>
                        <a:rPr lang="de-DE" sz="1200" baseline="0" dirty="0" smtClean="0">
                          <a:effectLst/>
                        </a:rPr>
                        <a:t> mit Rundschreiben</a:t>
                      </a:r>
                    </a:p>
                    <a:p>
                      <a:pPr marL="177800" indent="-177800" algn="l">
                        <a:lnSpc>
                          <a:spcPct val="100000"/>
                        </a:lnSpc>
                        <a:spcAft>
                          <a:spcPts val="0"/>
                        </a:spcAft>
                        <a:buFont typeface="Symbol" panose="05050102010706020507" pitchFamily="18" charset="2"/>
                        <a:buChar char="-"/>
                        <a:tabLst/>
                      </a:pPr>
                      <a:r>
                        <a:rPr lang="de-DE" sz="1200" baseline="0" dirty="0" smtClean="0">
                          <a:effectLst/>
                        </a:rPr>
                        <a:t>Veröffentlichung </a:t>
                      </a:r>
                      <a:r>
                        <a:rPr lang="de-DE" sz="1200" baseline="0" smtClean="0">
                          <a:effectLst/>
                        </a:rPr>
                        <a:t>über </a:t>
                      </a:r>
                      <a:r>
                        <a:rPr lang="de-DE" sz="1200" baseline="0" smtClean="0">
                          <a:effectLst/>
                          <a:hlinkClick r:id="rId3"/>
                        </a:rPr>
                        <a:t>www.verwaltung-erzbistum-paderborn.de</a:t>
                      </a:r>
                      <a:endParaRPr lang="de-DE" sz="1200" baseline="0" dirty="0" smtClean="0">
                        <a:effectLst/>
                      </a:endParaRPr>
                    </a:p>
                    <a:p>
                      <a:pPr marL="177800" indent="-177800" algn="l">
                        <a:lnSpc>
                          <a:spcPct val="100000"/>
                        </a:lnSpc>
                        <a:spcAft>
                          <a:spcPts val="0"/>
                        </a:spcAft>
                        <a:buFont typeface="Symbol" panose="05050102010706020507" pitchFamily="18" charset="2"/>
                        <a:buChar char="-"/>
                        <a:tabLst/>
                      </a:pPr>
                      <a:r>
                        <a:rPr lang="de-DE" sz="1200" dirty="0" smtClean="0">
                          <a:effectLst/>
                        </a:rPr>
                        <a:t>Weitere</a:t>
                      </a:r>
                      <a:r>
                        <a:rPr lang="de-DE" sz="1200" baseline="0" dirty="0" smtClean="0">
                          <a:effectLst/>
                        </a:rPr>
                        <a:t> Hilfen geplant (FAQs, Musterverträge, etc.)</a:t>
                      </a:r>
                      <a:endParaRPr lang="de-DE" sz="1400" b="1" i="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72000">
                    <a:lnL w="12700" cap="flat" cmpd="sng" algn="ctr">
                      <a:solidFill>
                        <a:schemeClr val="tx1"/>
                      </a:solidFill>
                      <a:prstDash val="solid"/>
                      <a:round/>
                      <a:headEnd type="none" w="med" len="med"/>
                      <a:tailEnd type="none" w="med" len="med"/>
                    </a:lnL>
                    <a:solidFill>
                      <a:schemeClr val="bg1"/>
                    </a:solidFill>
                  </a:tcPr>
                </a:tc>
              </a:tr>
              <a:tr h="608440">
                <a:tc>
                  <a:txBody>
                    <a:bodyPr/>
                    <a:lstStyle/>
                    <a:p>
                      <a:pPr marL="285750" indent="-285750">
                        <a:lnSpc>
                          <a:spcPct val="100000"/>
                        </a:lnSpc>
                        <a:spcAft>
                          <a:spcPts val="0"/>
                        </a:spcAft>
                        <a:buFont typeface="Arial" panose="020B0604020202020204" pitchFamily="34" charset="0"/>
                        <a:buChar char="•"/>
                        <a:tabLst>
                          <a:tab pos="180340" algn="l"/>
                        </a:tabLst>
                      </a:pPr>
                      <a:r>
                        <a:rPr lang="de-DE" sz="1400" dirty="0">
                          <a:effectLst/>
                        </a:rPr>
                        <a:t>Informationsveranstaltungen zu den Checklisten </a:t>
                      </a:r>
                      <a:r>
                        <a:rPr lang="de-DE" sz="1400" dirty="0" smtClean="0">
                          <a:effectLst/>
                        </a:rPr>
                        <a:t>und </a:t>
                      </a:r>
                      <a:r>
                        <a:rPr lang="de-DE" sz="1400" dirty="0">
                          <a:effectLst/>
                        </a:rPr>
                        <a:t>zum </a:t>
                      </a:r>
                      <a:r>
                        <a:rPr lang="de-DE" sz="1400" dirty="0" smtClean="0">
                          <a:effectLst/>
                        </a:rPr>
                        <a:t>‚Workflow‘</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72000">
                    <a:lnR w="12700" cap="flat" cmpd="sng" algn="ctr">
                      <a:solidFill>
                        <a:schemeClr val="tx1"/>
                      </a:solidFill>
                      <a:prstDash val="solid"/>
                      <a:round/>
                      <a:headEnd type="none" w="med" len="med"/>
                      <a:tailEnd type="none" w="med" len="med"/>
                    </a:lnR>
                    <a:solidFill>
                      <a:schemeClr val="bg1"/>
                    </a:solidFill>
                  </a:tcPr>
                </a:tc>
                <a:tc>
                  <a:txBody>
                    <a:bodyPr/>
                    <a:lstStyle/>
                    <a:p>
                      <a:pPr>
                        <a:lnSpc>
                          <a:spcPct val="100000"/>
                        </a:lnSpc>
                        <a:spcAft>
                          <a:spcPts val="0"/>
                        </a:spcAft>
                        <a:tabLst>
                          <a:tab pos="180340" algn="l"/>
                        </a:tabLst>
                      </a:pPr>
                      <a:r>
                        <a:rPr lang="de-DE" sz="1400" dirty="0" smtClean="0">
                          <a:effectLst/>
                        </a:rPr>
                        <a:t>Stabsstelle Steuern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spcAft>
                          <a:spcPts val="0"/>
                        </a:spcAft>
                        <a:tabLst>
                          <a:tab pos="180340" algn="l"/>
                        </a:tabLst>
                      </a:pPr>
                      <a:r>
                        <a:rPr lang="de-DE" sz="1400" dirty="0" smtClean="0">
                          <a:effectLst/>
                        </a:rPr>
                        <a:t>30.05.2018</a:t>
                      </a:r>
                      <a:br>
                        <a:rPr lang="de-DE" sz="1400" dirty="0" smtClean="0">
                          <a:effectLst/>
                        </a:rPr>
                      </a:br>
                      <a:r>
                        <a:rPr lang="de-DE" sz="1400" dirty="0" smtClean="0">
                          <a:effectLst/>
                        </a:rPr>
                        <a:t>III. / IV. Q </a:t>
                      </a:r>
                      <a:r>
                        <a:rPr lang="de-DE" sz="1400" dirty="0">
                          <a:effectLst/>
                        </a:rPr>
                        <a:t>2018</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177800" indent="-177800" algn="l">
                        <a:lnSpc>
                          <a:spcPct val="100000"/>
                        </a:lnSpc>
                        <a:spcAft>
                          <a:spcPts val="0"/>
                        </a:spcAft>
                        <a:buFont typeface="Symbol" panose="05050102010706020507" pitchFamily="18" charset="2"/>
                        <a:buChar char="-"/>
                        <a:tabLst>
                          <a:tab pos="180340" algn="l"/>
                        </a:tabLst>
                      </a:pPr>
                      <a:r>
                        <a:rPr lang="de-DE" sz="1200" dirty="0" smtClean="0">
                          <a:effectLst/>
                        </a:rPr>
                        <a:t>Mai: Hauptamtliche</a:t>
                      </a:r>
                    </a:p>
                    <a:p>
                      <a:pPr marL="177800" indent="-177800" algn="l">
                        <a:lnSpc>
                          <a:spcPct val="100000"/>
                        </a:lnSpc>
                        <a:spcAft>
                          <a:spcPts val="0"/>
                        </a:spcAft>
                        <a:buFont typeface="Symbol" panose="05050102010706020507" pitchFamily="18" charset="2"/>
                        <a:buChar char="-"/>
                        <a:tabLst>
                          <a:tab pos="180340" algn="l"/>
                        </a:tabLst>
                      </a:pPr>
                      <a:r>
                        <a:rPr lang="de-DE" sz="1200" dirty="0" smtClean="0">
                          <a:effectLst/>
                        </a:rPr>
                        <a:t>Herbst:</a:t>
                      </a:r>
                      <a:r>
                        <a:rPr lang="de-DE" sz="1200" baseline="0" dirty="0" smtClean="0">
                          <a:effectLst/>
                        </a:rPr>
                        <a:t> </a:t>
                      </a:r>
                      <a:r>
                        <a:rPr lang="de-DE" sz="1200" dirty="0" smtClean="0">
                          <a:effectLst/>
                        </a:rPr>
                        <a:t>2 x je GemVerb.</a:t>
                      </a:r>
                    </a:p>
                    <a:p>
                      <a:pPr marL="177800" indent="-177800" algn="l">
                        <a:lnSpc>
                          <a:spcPct val="100000"/>
                        </a:lnSpc>
                        <a:spcAft>
                          <a:spcPts val="0"/>
                        </a:spcAft>
                        <a:buFont typeface="Symbol" panose="05050102010706020507" pitchFamily="18" charset="2"/>
                        <a:buChar char="-"/>
                        <a:tabLst>
                          <a:tab pos="180340" algn="l"/>
                        </a:tabLst>
                      </a:pPr>
                      <a:r>
                        <a:rPr lang="de-DE" sz="1200" dirty="0" smtClean="0">
                          <a:effectLst/>
                        </a:rPr>
                        <a:t>Adressatenkreis (KV, Steuer-berater, ADMs,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72000">
                    <a:lnL w="12700" cap="flat" cmpd="sng" algn="ctr">
                      <a:solidFill>
                        <a:schemeClr val="tx1"/>
                      </a:solidFill>
                      <a:prstDash val="solid"/>
                      <a:round/>
                      <a:headEnd type="none" w="med" len="med"/>
                      <a:tailEnd type="none" w="med" len="med"/>
                    </a:lnL>
                    <a:solidFill>
                      <a:schemeClr val="bg1"/>
                    </a:solidFill>
                  </a:tcPr>
                </a:tc>
              </a:tr>
              <a:tr h="588774">
                <a:tc>
                  <a:txBody>
                    <a:bodyPr/>
                    <a:lstStyle/>
                    <a:p>
                      <a:pPr marL="285750" indent="-285750">
                        <a:lnSpc>
                          <a:spcPct val="100000"/>
                        </a:lnSpc>
                        <a:spcAft>
                          <a:spcPts val="0"/>
                        </a:spcAft>
                        <a:buFont typeface="Arial" panose="020B0604020202020204" pitchFamily="34" charset="0"/>
                        <a:buChar char="•"/>
                        <a:tabLst>
                          <a:tab pos="180340" algn="l"/>
                        </a:tabLst>
                      </a:pPr>
                      <a:r>
                        <a:rPr lang="de-DE" sz="1400" dirty="0">
                          <a:effectLst/>
                        </a:rPr>
                        <a:t>Vornahme Bestandsaufnahme in allen Kirchengemeinden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72000">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80340" algn="l"/>
                        </a:tabLst>
                        <a:defRPr/>
                      </a:pPr>
                      <a:r>
                        <a:rPr lang="de-DE" sz="1400" kern="1200" dirty="0" smtClean="0">
                          <a:solidFill>
                            <a:schemeClr val="tx1"/>
                          </a:solidFill>
                          <a:effectLst/>
                          <a:latin typeface="+mn-lt"/>
                          <a:ea typeface="+mn-ea"/>
                          <a:cs typeface="+mn-cs"/>
                        </a:rPr>
                        <a:t>KiGemeinden ggf. mit StB</a:t>
                      </a:r>
                    </a:p>
                    <a:p>
                      <a:pPr marL="0" marR="0" lvl="0" indent="0" algn="l" defTabSz="914400" rtl="0" eaLnBrk="1" fontAlgn="auto" latinLnBrk="0" hangingPunct="1">
                        <a:lnSpc>
                          <a:spcPct val="100000"/>
                        </a:lnSpc>
                        <a:spcBef>
                          <a:spcPts val="0"/>
                        </a:spcBef>
                        <a:spcAft>
                          <a:spcPts val="0"/>
                        </a:spcAft>
                        <a:buClrTx/>
                        <a:buSzTx/>
                        <a:buFontTx/>
                        <a:buNone/>
                        <a:tabLst>
                          <a:tab pos="180340" algn="l"/>
                        </a:tabLst>
                        <a:defRPr/>
                      </a:pPr>
                      <a:r>
                        <a:rPr lang="de-DE" sz="1400" kern="1200" dirty="0" smtClean="0">
                          <a:solidFill>
                            <a:schemeClr val="tx1"/>
                          </a:solidFill>
                          <a:effectLst/>
                          <a:latin typeface="+mn-lt"/>
                          <a:ea typeface="+mn-ea"/>
                          <a:cs typeface="+mn-cs"/>
                        </a:rPr>
                        <a:t>GemVerb. (koordinierend)</a:t>
                      </a:r>
                      <a:endParaRPr lang="de-DE" sz="1400" kern="1200" dirty="0">
                        <a:solidFill>
                          <a:schemeClr val="tx1"/>
                        </a:solidFill>
                        <a:effectLst/>
                        <a:latin typeface="+mn-lt"/>
                        <a:ea typeface="+mn-ea"/>
                        <a:cs typeface="+mn-cs"/>
                      </a:endParaRPr>
                    </a:p>
                  </a:txBody>
                  <a:tcPr marL="68580" marR="68580" marT="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spcAft>
                          <a:spcPts val="0"/>
                        </a:spcAft>
                        <a:tabLst>
                          <a:tab pos="180340" algn="l"/>
                        </a:tabLst>
                      </a:pPr>
                      <a:r>
                        <a:rPr lang="de-DE" sz="1400" dirty="0" smtClean="0">
                          <a:effectLst/>
                        </a:rPr>
                        <a:t>IV. </a:t>
                      </a:r>
                      <a:r>
                        <a:rPr lang="de-DE" sz="1400" dirty="0">
                          <a:effectLst/>
                        </a:rPr>
                        <a:t>Q 2018 - Ende 2019</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180975" indent="-180975" algn="l">
                        <a:lnSpc>
                          <a:spcPct val="100000"/>
                        </a:lnSpc>
                        <a:spcAft>
                          <a:spcPts val="0"/>
                        </a:spcAft>
                        <a:buFont typeface="Symbol" panose="05050102010706020507" pitchFamily="18" charset="2"/>
                        <a:buChar char="-"/>
                        <a:tabLst>
                          <a:tab pos="180340" algn="l"/>
                        </a:tabLst>
                      </a:pPr>
                      <a:r>
                        <a:rPr lang="de-DE" sz="1400" dirty="0">
                          <a:effectLst/>
                        </a:rPr>
                        <a:t>sehr zeitintensiv (vgl. </a:t>
                      </a:r>
                      <a:r>
                        <a:rPr lang="de-DE" sz="1400" dirty="0" smtClean="0">
                          <a:effectLst/>
                        </a:rPr>
                        <a:t>Pilotgemeinden)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72000">
                    <a:lnL w="12700" cap="flat" cmpd="sng" algn="ctr">
                      <a:solidFill>
                        <a:schemeClr val="tx1"/>
                      </a:solidFill>
                      <a:prstDash val="solid"/>
                      <a:round/>
                      <a:headEnd type="none" w="med" len="med"/>
                      <a:tailEnd type="none" w="med" len="med"/>
                    </a:lnL>
                    <a:solidFill>
                      <a:schemeClr val="bg1"/>
                    </a:solidFill>
                  </a:tcPr>
                </a:tc>
              </a:tr>
            </a:tbl>
          </a:graphicData>
        </a:graphic>
      </p:graphicFrame>
      <p:graphicFrame>
        <p:nvGraphicFramePr>
          <p:cNvPr id="15" name="Tabelle 14"/>
          <p:cNvGraphicFramePr>
            <a:graphicFrameLocks noGrp="1"/>
          </p:cNvGraphicFramePr>
          <p:nvPr>
            <p:extLst>
              <p:ext uri="{D42A27DB-BD31-4B8C-83A1-F6EECF244321}">
                <p14:modId xmlns:p14="http://schemas.microsoft.com/office/powerpoint/2010/main" val="2515237112"/>
              </p:ext>
            </p:extLst>
          </p:nvPr>
        </p:nvGraphicFramePr>
        <p:xfrm>
          <a:off x="323528" y="681896"/>
          <a:ext cx="8640960" cy="370840"/>
        </p:xfrm>
        <a:graphic>
          <a:graphicData uri="http://schemas.openxmlformats.org/drawingml/2006/table">
            <a:tbl>
              <a:tblPr firstRow="1" bandRow="1"/>
              <a:tblGrid>
                <a:gridCol w="1728192"/>
                <a:gridCol w="1728192"/>
                <a:gridCol w="1728192"/>
                <a:gridCol w="1728192"/>
                <a:gridCol w="1728192"/>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2016</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2017</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2018</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2019</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smtClean="0"/>
                        <a:t>31.12.2020</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tr>
            </a:tbl>
          </a:graphicData>
        </a:graphic>
      </p:graphicFrame>
    </p:spTree>
    <p:extLst>
      <p:ext uri="{BB962C8B-B14F-4D97-AF65-F5344CB8AC3E}">
        <p14:creationId xmlns:p14="http://schemas.microsoft.com/office/powerpoint/2010/main" val="4224190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5C766CFC-C4B9-45F5-A6E9-8BD2DB62486C}" type="slidenum">
              <a:rPr lang="de-DE" altLang="de-DE" sz="1050" smtClean="0"/>
              <a:pPr>
                <a:defRPr/>
              </a:pPr>
              <a:t>23</a:t>
            </a:fld>
            <a:endParaRPr lang="de-DE" altLang="de-DE" sz="1050" dirty="0"/>
          </a:p>
        </p:txBody>
      </p:sp>
      <p:grpSp>
        <p:nvGrpSpPr>
          <p:cNvPr id="15" name="Gruppieren 14"/>
          <p:cNvGrpSpPr/>
          <p:nvPr/>
        </p:nvGrpSpPr>
        <p:grpSpPr>
          <a:xfrm>
            <a:off x="349991" y="1275707"/>
            <a:ext cx="8542488" cy="933149"/>
            <a:chOff x="3909" y="0"/>
            <a:chExt cx="8006169" cy="853093"/>
          </a:xfrm>
          <a:scene3d>
            <a:camera prst="orthographicFront"/>
            <a:lightRig rig="chilly" dir="t"/>
          </a:scene3d>
        </p:grpSpPr>
        <p:sp>
          <p:nvSpPr>
            <p:cNvPr id="17" name="Abgerundetes Rechteck 16"/>
            <p:cNvSpPr/>
            <p:nvPr/>
          </p:nvSpPr>
          <p:spPr>
            <a:xfrm>
              <a:off x="3909" y="0"/>
              <a:ext cx="8006169" cy="853093"/>
            </a:xfrm>
            <a:prstGeom prst="roundRect">
              <a:avLst/>
            </a:prstGeom>
            <a:solidFill>
              <a:srgbClr val="C00000"/>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2" name="Abgerundetes Rechteck 4"/>
            <p:cNvSpPr/>
            <p:nvPr/>
          </p:nvSpPr>
          <p:spPr>
            <a:xfrm>
              <a:off x="45554" y="41645"/>
              <a:ext cx="7922879" cy="7698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Aft>
                  <a:spcPts val="600"/>
                </a:spcAft>
              </a:pPr>
              <a:r>
                <a:rPr lang="de-DE" sz="2000" b="1" dirty="0" smtClean="0">
                  <a:effectLst>
                    <a:outerShdw blurRad="38100" dist="38100" dir="2700000" algn="tl">
                      <a:srgbClr val="000000">
                        <a:alpha val="43137"/>
                      </a:srgbClr>
                    </a:outerShdw>
                  </a:effectLst>
                </a:rPr>
                <a:t>Beurteilung der Ergebnisse, Besprechung mit Verantwortlichen, Vorklärungen</a:t>
              </a:r>
              <a:endParaRPr lang="de-DE" sz="1800" kern="1200" dirty="0"/>
            </a:p>
          </p:txBody>
        </p:sp>
      </p:grpSp>
      <p:sp>
        <p:nvSpPr>
          <p:cNvPr id="24" name="Rechteck 23"/>
          <p:cNvSpPr/>
          <p:nvPr/>
        </p:nvSpPr>
        <p:spPr bwMode="auto">
          <a:xfrm>
            <a:off x="394426" y="2352871"/>
            <a:ext cx="8498055" cy="3883347"/>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spcBef>
                <a:spcPts val="0"/>
              </a:spcBef>
              <a:spcAft>
                <a:spcPts val="600"/>
              </a:spcAft>
              <a:tabLst>
                <a:tab pos="534988" algn="l"/>
              </a:tabLst>
              <a:defRPr/>
            </a:pPr>
            <a:r>
              <a:rPr lang="de-DE" sz="1600" b="1" u="sng" dirty="0" smtClean="0">
                <a:solidFill>
                  <a:srgbClr val="C00000"/>
                </a:solidFill>
                <a:effectLst>
                  <a:outerShdw blurRad="38100" dist="38100" dir="2700000" algn="tl">
                    <a:srgbClr val="000000">
                      <a:alpha val="43137"/>
                    </a:srgbClr>
                  </a:outerShdw>
                </a:effectLst>
              </a:rPr>
              <a:t>Vorklärungen auf diözesaner und überdiözesaner Ebene:</a:t>
            </a:r>
          </a:p>
          <a:p>
            <a:pPr marL="285750" lvl="0" indent="-285750" eaLnBrk="1" fontAlgn="auto" hangingPunct="1">
              <a:spcBef>
                <a:spcPts val="0"/>
              </a:spcBef>
              <a:spcAft>
                <a:spcPts val="600"/>
              </a:spcAft>
              <a:buFont typeface="Wingdings" panose="05000000000000000000" pitchFamily="2" charset="2"/>
              <a:buChar char="§"/>
              <a:tabLst>
                <a:tab pos="534988" algn="l"/>
              </a:tabLst>
              <a:defRPr/>
            </a:pPr>
            <a:r>
              <a:rPr lang="de-DE" sz="1600" b="1" dirty="0" smtClean="0"/>
              <a:t>zur Anwendung des neuen Rechts im Bereich der kirchlichen KöR (Auslegung § 2b UStG - Absprachen mit Finanzverwaltung; Verabschiedung Rahmengesetz, …)</a:t>
            </a:r>
          </a:p>
          <a:p>
            <a:pPr marL="285750" lvl="0" indent="-285750" eaLnBrk="1" fontAlgn="auto" hangingPunct="1">
              <a:spcBef>
                <a:spcPts val="0"/>
              </a:spcBef>
              <a:spcAft>
                <a:spcPts val="600"/>
              </a:spcAft>
              <a:buFont typeface="Wingdings" panose="05000000000000000000" pitchFamily="2" charset="2"/>
              <a:buChar char="§"/>
              <a:tabLst>
                <a:tab pos="534988" algn="l"/>
              </a:tabLst>
              <a:defRPr/>
            </a:pPr>
            <a:r>
              <a:rPr lang="de-DE" sz="1600" b="1" dirty="0" smtClean="0"/>
              <a:t>zum Rechtsstatus kirchlicher Vereine und Verbände auf kirchengemeindlicher Ebene (Teil der Kirchengemeinde </a:t>
            </a:r>
            <a:r>
              <a:rPr lang="de-DE" sz="1600" b="1" dirty="0" smtClean="0">
                <a:sym typeface="Wingdings" panose="05000000000000000000" pitchFamily="2" charset="2"/>
              </a:rPr>
              <a:t> </a:t>
            </a:r>
            <a:r>
              <a:rPr lang="de-DE" sz="1600" b="1" dirty="0">
                <a:sym typeface="Wingdings" panose="05000000000000000000" pitchFamily="2" charset="2"/>
              </a:rPr>
              <a:t>rechtlich selbständig</a:t>
            </a:r>
            <a:r>
              <a:rPr lang="de-DE" sz="1600" b="1" dirty="0" smtClean="0">
                <a:sym typeface="Wingdings" panose="05000000000000000000" pitchFamily="2" charset="2"/>
              </a:rPr>
              <a:t>)</a:t>
            </a:r>
          </a:p>
          <a:p>
            <a:pPr lvl="0" eaLnBrk="1" fontAlgn="auto" hangingPunct="1">
              <a:spcBef>
                <a:spcPts val="0"/>
              </a:spcBef>
              <a:spcAft>
                <a:spcPts val="600"/>
              </a:spcAft>
              <a:tabLst>
                <a:tab pos="534988" algn="l"/>
              </a:tabLst>
              <a:defRPr/>
            </a:pPr>
            <a:r>
              <a:rPr lang="de-DE" sz="1600" b="1" u="sng" dirty="0" smtClean="0">
                <a:solidFill>
                  <a:srgbClr val="C00000"/>
                </a:solidFill>
                <a:effectLst>
                  <a:outerShdw blurRad="38100" dist="38100" dir="2700000" algn="tl">
                    <a:srgbClr val="000000">
                      <a:alpha val="43137"/>
                    </a:srgbClr>
                  </a:outerShdw>
                </a:effectLst>
                <a:sym typeface="Wingdings" panose="05000000000000000000" pitchFamily="2" charset="2"/>
              </a:rPr>
              <a:t>Beurteilung der Ergebnisse der steuerlichen Bestandsaufnahme in den Gemeinden:</a:t>
            </a:r>
            <a:endParaRPr lang="de-DE" sz="1600" b="1" u="sng" dirty="0">
              <a:solidFill>
                <a:srgbClr val="C00000"/>
              </a:solidFill>
              <a:effectLst>
                <a:outerShdw blurRad="38100" dist="38100" dir="2700000" algn="tl">
                  <a:srgbClr val="000000">
                    <a:alpha val="43137"/>
                  </a:srgbClr>
                </a:outerShdw>
              </a:effectLst>
            </a:endParaRPr>
          </a:p>
          <a:p>
            <a:pPr marL="285750" lvl="0" indent="-285750" eaLnBrk="1" fontAlgn="auto" hangingPunct="1">
              <a:spcBef>
                <a:spcPts val="0"/>
              </a:spcBef>
              <a:spcAft>
                <a:spcPts val="600"/>
              </a:spcAft>
              <a:buFont typeface="Wingdings" panose="05000000000000000000" pitchFamily="2" charset="2"/>
              <a:buChar char="§"/>
              <a:tabLst>
                <a:tab pos="534988" algn="l"/>
              </a:tabLst>
              <a:defRPr/>
            </a:pPr>
            <a:r>
              <a:rPr lang="de-DE" sz="1600" b="1" dirty="0" smtClean="0"/>
              <a:t>Besprechung der Ergebnisse mit den Verantwortlichen in der KG</a:t>
            </a:r>
          </a:p>
          <a:p>
            <a:pPr marL="285750" lvl="0" indent="-285750" eaLnBrk="1" fontAlgn="auto" hangingPunct="1">
              <a:spcBef>
                <a:spcPts val="0"/>
              </a:spcBef>
              <a:spcAft>
                <a:spcPts val="300"/>
              </a:spcAft>
              <a:buFont typeface="Wingdings" panose="05000000000000000000" pitchFamily="2" charset="2"/>
              <a:buChar char="§"/>
              <a:tabLst>
                <a:tab pos="534988" algn="l"/>
              </a:tabLst>
              <a:defRPr/>
            </a:pPr>
            <a:r>
              <a:rPr lang="de-DE" sz="1600" b="1" dirty="0" smtClean="0"/>
              <a:t>Dokumentation der vorhandenen Systeme, Abläufe, Aufzeichnungen, Belegflüsse mit den deutlich gewordenen Mängeln:</a:t>
            </a:r>
          </a:p>
          <a:p>
            <a:pPr marL="719138" lvl="0" indent="-177800" eaLnBrk="1" fontAlgn="auto" hangingPunct="1">
              <a:spcBef>
                <a:spcPts val="0"/>
              </a:spcBef>
              <a:spcAft>
                <a:spcPts val="300"/>
              </a:spcAft>
              <a:buFontTx/>
              <a:buChar char="-"/>
              <a:tabLst>
                <a:tab pos="719138" algn="l"/>
              </a:tabLst>
              <a:defRPr/>
            </a:pPr>
            <a:r>
              <a:rPr lang="de-DE" sz="1600" b="1" i="1" spc="100" dirty="0" smtClean="0">
                <a:latin typeface="+mj-lt"/>
              </a:rPr>
              <a:t>„keine vollständige Erfassung der USt-relevanten Sachverhalte“</a:t>
            </a:r>
          </a:p>
          <a:p>
            <a:pPr marL="719138" lvl="0" indent="-177800" eaLnBrk="1" fontAlgn="auto" hangingPunct="1">
              <a:spcBef>
                <a:spcPts val="0"/>
              </a:spcBef>
              <a:spcAft>
                <a:spcPts val="300"/>
              </a:spcAft>
              <a:buFontTx/>
              <a:buChar char="-"/>
              <a:tabLst>
                <a:tab pos="719138" algn="l"/>
              </a:tabLst>
              <a:defRPr/>
            </a:pPr>
            <a:r>
              <a:rPr lang="de-DE" sz="1600" b="1" i="1" spc="100" dirty="0" smtClean="0">
                <a:latin typeface="+mj-lt"/>
              </a:rPr>
              <a:t>„Kassenführung teilweise unvollständig, Aufzeichnungen entsprechen nicht den steuerlichen Vorgaben“</a:t>
            </a:r>
          </a:p>
          <a:p>
            <a:pPr marL="719138" lvl="0" indent="-177800" eaLnBrk="1" fontAlgn="auto" hangingPunct="1">
              <a:spcBef>
                <a:spcPts val="0"/>
              </a:spcBef>
              <a:spcAft>
                <a:spcPts val="300"/>
              </a:spcAft>
              <a:buFontTx/>
              <a:buChar char="-"/>
              <a:tabLst>
                <a:tab pos="719138" algn="l"/>
              </a:tabLst>
              <a:defRPr/>
            </a:pPr>
            <a:r>
              <a:rPr lang="de-DE" sz="1600" b="1" i="1" spc="100" dirty="0" smtClean="0">
                <a:latin typeface="+mj-lt"/>
              </a:rPr>
              <a:t>„Belege nicht vollständig vorhanden, daher teilweise kein VS-Abzug möglich“</a:t>
            </a:r>
            <a:endParaRPr lang="de-DE" sz="1600" b="1" i="1" spc="100" dirty="0">
              <a:latin typeface="+mj-lt"/>
            </a:endParaRPr>
          </a:p>
        </p:txBody>
      </p:sp>
      <p:graphicFrame>
        <p:nvGraphicFramePr>
          <p:cNvPr id="16" name="Tabelle 15"/>
          <p:cNvGraphicFramePr>
            <a:graphicFrameLocks noGrp="1"/>
          </p:cNvGraphicFramePr>
          <p:nvPr>
            <p:extLst>
              <p:ext uri="{D42A27DB-BD31-4B8C-83A1-F6EECF244321}">
                <p14:modId xmlns:p14="http://schemas.microsoft.com/office/powerpoint/2010/main" val="2416141563"/>
              </p:ext>
            </p:extLst>
          </p:nvPr>
        </p:nvGraphicFramePr>
        <p:xfrm>
          <a:off x="349991" y="681896"/>
          <a:ext cx="8640960" cy="370840"/>
        </p:xfrm>
        <a:graphic>
          <a:graphicData uri="http://schemas.openxmlformats.org/drawingml/2006/table">
            <a:tbl>
              <a:tblPr firstRow="1" bandRow="1"/>
              <a:tblGrid>
                <a:gridCol w="1728192"/>
                <a:gridCol w="1728192"/>
                <a:gridCol w="1728192"/>
                <a:gridCol w="1728192"/>
                <a:gridCol w="1728192"/>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2016</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2017</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2018</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2019</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smtClean="0"/>
                        <a:t>31.12.2020</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tr>
            </a:tbl>
          </a:graphicData>
        </a:graphic>
      </p:graphicFrame>
    </p:spTree>
    <p:extLst>
      <p:ext uri="{BB962C8B-B14F-4D97-AF65-F5344CB8AC3E}">
        <p14:creationId xmlns:p14="http://schemas.microsoft.com/office/powerpoint/2010/main" val="31802646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bg/>
                                          </p:spTgt>
                                        </p:tgtEl>
                                        <p:attrNameLst>
                                          <p:attrName>style.visibility</p:attrName>
                                        </p:attrNameLst>
                                      </p:cBhvr>
                                      <p:to>
                                        <p:strVal val="visible"/>
                                      </p:to>
                                    </p:set>
                                    <p:animEffect transition="in" filter="randombar(horizontal)">
                                      <p:cBhvr>
                                        <p:cTn id="12" dur="500"/>
                                        <p:tgtEl>
                                          <p:spTgt spid="2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22" dur="500"/>
                                        <p:tgtEl>
                                          <p:spTgt spid="2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27" dur="500"/>
                                        <p:tgtEl>
                                          <p:spTgt spid="2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4">
                                            <p:txEl>
                                              <p:pRg st="3" end="3"/>
                                            </p:txEl>
                                          </p:spTgt>
                                        </p:tgtEl>
                                        <p:attrNameLst>
                                          <p:attrName>style.visibility</p:attrName>
                                        </p:attrNameLst>
                                      </p:cBhvr>
                                      <p:to>
                                        <p:strVal val="visible"/>
                                      </p:to>
                                    </p:set>
                                    <p:animEffect transition="in" filter="randombar(horizontal)">
                                      <p:cBhvr>
                                        <p:cTn id="32" dur="500"/>
                                        <p:tgtEl>
                                          <p:spTgt spid="2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xEl>
                                              <p:pRg st="4" end="4"/>
                                            </p:txEl>
                                          </p:spTgt>
                                        </p:tgtEl>
                                        <p:attrNameLst>
                                          <p:attrName>style.visibility</p:attrName>
                                        </p:attrNameLst>
                                      </p:cBhvr>
                                      <p:to>
                                        <p:strVal val="visible"/>
                                      </p:to>
                                    </p:set>
                                    <p:animEffect transition="in" filter="randombar(horizontal)">
                                      <p:cBhvr>
                                        <p:cTn id="37" dur="500"/>
                                        <p:tgtEl>
                                          <p:spTgt spid="2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xEl>
                                              <p:pRg st="5" end="5"/>
                                            </p:txEl>
                                          </p:spTgt>
                                        </p:tgtEl>
                                        <p:attrNameLst>
                                          <p:attrName>style.visibility</p:attrName>
                                        </p:attrNameLst>
                                      </p:cBhvr>
                                      <p:to>
                                        <p:strVal val="visible"/>
                                      </p:to>
                                    </p:set>
                                    <p:animEffect transition="in" filter="randombar(horizontal)">
                                      <p:cBhvr>
                                        <p:cTn id="42" dur="500"/>
                                        <p:tgtEl>
                                          <p:spTgt spid="2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4">
                                            <p:txEl>
                                              <p:pRg st="6" end="6"/>
                                            </p:txEl>
                                          </p:spTgt>
                                        </p:tgtEl>
                                        <p:attrNameLst>
                                          <p:attrName>style.visibility</p:attrName>
                                        </p:attrNameLst>
                                      </p:cBhvr>
                                      <p:to>
                                        <p:strVal val="visible"/>
                                      </p:to>
                                    </p:set>
                                    <p:animEffect transition="in" filter="randombar(horizontal)">
                                      <p:cBhvr>
                                        <p:cTn id="47" dur="500"/>
                                        <p:tgtEl>
                                          <p:spTgt spid="2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4">
                                            <p:txEl>
                                              <p:pRg st="7" end="7"/>
                                            </p:txEl>
                                          </p:spTgt>
                                        </p:tgtEl>
                                        <p:attrNameLst>
                                          <p:attrName>style.visibility</p:attrName>
                                        </p:attrNameLst>
                                      </p:cBhvr>
                                      <p:to>
                                        <p:strVal val="visible"/>
                                      </p:to>
                                    </p:set>
                                    <p:animEffect transition="in" filter="randombar(horizontal)">
                                      <p:cBhvr>
                                        <p:cTn id="52" dur="500"/>
                                        <p:tgtEl>
                                          <p:spTgt spid="24">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4">
                                            <p:txEl>
                                              <p:pRg st="8" end="8"/>
                                            </p:txEl>
                                          </p:spTgt>
                                        </p:tgtEl>
                                        <p:attrNameLst>
                                          <p:attrName>style.visibility</p:attrName>
                                        </p:attrNameLst>
                                      </p:cBhvr>
                                      <p:to>
                                        <p:strVal val="visible"/>
                                      </p:to>
                                    </p:set>
                                    <p:animEffect transition="in" filter="randombar(horizontal)">
                                      <p:cBhvr>
                                        <p:cTn id="57" dur="500"/>
                                        <p:tgtEl>
                                          <p:spTgt spid="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5C766CFC-C4B9-45F5-A6E9-8BD2DB62486C}" type="slidenum">
              <a:rPr lang="de-DE" altLang="de-DE" sz="1050" smtClean="0"/>
              <a:pPr>
                <a:defRPr/>
              </a:pPr>
              <a:t>24</a:t>
            </a:fld>
            <a:endParaRPr lang="de-DE" altLang="de-DE" sz="1050" dirty="0"/>
          </a:p>
        </p:txBody>
      </p:sp>
      <p:graphicFrame>
        <p:nvGraphicFramePr>
          <p:cNvPr id="16" name="Tabelle 15"/>
          <p:cNvGraphicFramePr>
            <a:graphicFrameLocks noGrp="1"/>
          </p:cNvGraphicFramePr>
          <p:nvPr>
            <p:extLst>
              <p:ext uri="{D42A27DB-BD31-4B8C-83A1-F6EECF244321}">
                <p14:modId xmlns:p14="http://schemas.microsoft.com/office/powerpoint/2010/main" val="798936357"/>
              </p:ext>
            </p:extLst>
          </p:nvPr>
        </p:nvGraphicFramePr>
        <p:xfrm>
          <a:off x="394424" y="2174848"/>
          <a:ext cx="8453621" cy="4233648"/>
        </p:xfrm>
        <a:graphic>
          <a:graphicData uri="http://schemas.openxmlformats.org/drawingml/2006/table">
            <a:tbl>
              <a:tblPr firstRow="1" firstCol="1" bandRow="1">
                <a:tableStyleId>{72833802-FEF1-4C79-8D5D-14CF1EAF98D9}</a:tableStyleId>
              </a:tblPr>
              <a:tblGrid>
                <a:gridCol w="2881432"/>
                <a:gridCol w="5572189"/>
              </a:tblGrid>
              <a:tr h="432048">
                <a:tc>
                  <a:txBody>
                    <a:bodyPr/>
                    <a:lstStyle/>
                    <a:p>
                      <a:pPr>
                        <a:lnSpc>
                          <a:spcPct val="107000"/>
                        </a:lnSpc>
                        <a:spcAft>
                          <a:spcPts val="0"/>
                        </a:spcAft>
                        <a:tabLst>
                          <a:tab pos="180340" algn="l"/>
                        </a:tabLst>
                      </a:pPr>
                      <a:r>
                        <a:rPr lang="de-DE" sz="1600" dirty="0" smtClean="0">
                          <a:effectLst/>
                        </a:rPr>
                        <a:t>Wer? / welche Ebene?</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tcPr>
                </a:tc>
                <a:tc>
                  <a:txBody>
                    <a:bodyPr/>
                    <a:lstStyle/>
                    <a:p>
                      <a:pPr>
                        <a:lnSpc>
                          <a:spcPct val="107000"/>
                        </a:lnSpc>
                        <a:spcAft>
                          <a:spcPts val="0"/>
                        </a:spcAft>
                        <a:tabLst>
                          <a:tab pos="180340" algn="l"/>
                        </a:tabLst>
                      </a:pPr>
                      <a:r>
                        <a:rPr lang="de-DE" sz="1600" dirty="0" smtClean="0">
                          <a:effectLst/>
                        </a:rPr>
                        <a:t>Was?</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773510">
                <a:tc>
                  <a:txBody>
                    <a:bodyPr/>
                    <a:lstStyle/>
                    <a:p>
                      <a:pPr marL="285750" indent="-285750">
                        <a:lnSpc>
                          <a:spcPct val="100000"/>
                        </a:lnSpc>
                        <a:spcAft>
                          <a:spcPts val="0"/>
                        </a:spcAft>
                        <a:buFont typeface="Arial" panose="020B0604020202020204" pitchFamily="34" charset="0"/>
                        <a:buChar char="•"/>
                        <a:tabLst>
                          <a:tab pos="180340" algn="l"/>
                        </a:tabLst>
                      </a:pPr>
                      <a:r>
                        <a:rPr lang="de-DE" sz="1600" dirty="0" smtClean="0">
                          <a:effectLst/>
                        </a:rPr>
                        <a:t>Erzbistum</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72000">
                    <a:lnR w="12700" cap="flat" cmpd="sng" algn="ctr">
                      <a:solidFill>
                        <a:schemeClr val="tx1"/>
                      </a:solidFill>
                      <a:prstDash val="solid"/>
                      <a:round/>
                      <a:headEnd type="none" w="med" len="med"/>
                      <a:tailEnd type="none" w="med" len="med"/>
                    </a:lnR>
                    <a:solidFill>
                      <a:schemeClr val="bg1"/>
                    </a:solidFill>
                  </a:tcPr>
                </a:tc>
                <a:tc>
                  <a:txBody>
                    <a:bodyPr/>
                    <a:lstStyle/>
                    <a:p>
                      <a:pPr marL="177800" indent="-177800">
                        <a:lnSpc>
                          <a:spcPct val="100000"/>
                        </a:lnSpc>
                        <a:spcAft>
                          <a:spcPts val="0"/>
                        </a:spcAft>
                        <a:buFont typeface="Symbol" panose="05050102010706020507" pitchFamily="18" charset="2"/>
                        <a:buChar char="-"/>
                        <a:tabLst>
                          <a:tab pos="180340" algn="l"/>
                        </a:tabLst>
                      </a:pPr>
                      <a:r>
                        <a:rPr lang="de-DE" sz="1600" dirty="0" smtClean="0">
                          <a:effectLst/>
                        </a:rPr>
                        <a:t>Klärung Rechtsfragen</a:t>
                      </a:r>
                      <a:r>
                        <a:rPr lang="de-DE" sz="1600" baseline="0" dirty="0" smtClean="0">
                          <a:effectLst/>
                        </a:rPr>
                        <a:t> (§ 2b UStG; Abgrenzung selbständige &lt;&gt; unselbständige Gruppen, Vereine auf Ortskirchenebene, etc.)</a:t>
                      </a:r>
                      <a:endParaRPr lang="de-DE" sz="1600" dirty="0" smtClean="0">
                        <a:effectLst/>
                      </a:endParaRPr>
                    </a:p>
                    <a:p>
                      <a:pPr marL="177800" indent="-177800">
                        <a:lnSpc>
                          <a:spcPct val="100000"/>
                        </a:lnSpc>
                        <a:spcAft>
                          <a:spcPts val="0"/>
                        </a:spcAft>
                        <a:buFont typeface="Symbol" panose="05050102010706020507" pitchFamily="18" charset="2"/>
                        <a:buChar char="-"/>
                        <a:tabLst>
                          <a:tab pos="180340" algn="l"/>
                        </a:tabLst>
                      </a:pPr>
                      <a:r>
                        <a:rPr lang="de-DE" sz="1600" dirty="0" smtClean="0">
                          <a:effectLst/>
                          <a:latin typeface="Calibri" panose="020F0502020204030204" pitchFamily="34" charset="0"/>
                          <a:ea typeface="Calibri" panose="020F0502020204030204" pitchFamily="34" charset="0"/>
                          <a:cs typeface="Times New Roman" panose="02020603050405020304" pitchFamily="18" charset="0"/>
                        </a:rPr>
                        <a:t>Bereitstellung</a:t>
                      </a:r>
                      <a:r>
                        <a:rPr lang="de-DE" sz="1600" baseline="0" dirty="0" smtClean="0">
                          <a:effectLst/>
                          <a:latin typeface="Calibri" panose="020F0502020204030204" pitchFamily="34" charset="0"/>
                          <a:ea typeface="Calibri" panose="020F0502020204030204" pitchFamily="34" charset="0"/>
                          <a:cs typeface="Times New Roman" panose="02020603050405020304" pitchFamily="18" charset="0"/>
                        </a:rPr>
                        <a:t> Muster und Arbeitshilfen, FAQs, Schulungen</a:t>
                      </a:r>
                    </a:p>
                    <a:p>
                      <a:pPr marL="177800" indent="-177800">
                        <a:lnSpc>
                          <a:spcPct val="100000"/>
                        </a:lnSpc>
                        <a:spcAft>
                          <a:spcPts val="0"/>
                        </a:spcAft>
                        <a:buFont typeface="Symbol" panose="05050102010706020507" pitchFamily="18" charset="2"/>
                        <a:buChar char="-"/>
                        <a:tabLst>
                          <a:tab pos="180340" algn="l"/>
                        </a:tabLst>
                      </a:pPr>
                      <a:r>
                        <a:rPr lang="de-DE" sz="1600" baseline="0" dirty="0" smtClean="0">
                          <a:effectLst/>
                          <a:latin typeface="Calibri" panose="020F0502020204030204" pitchFamily="34" charset="0"/>
                          <a:ea typeface="Calibri" panose="020F0502020204030204" pitchFamily="34" charset="0"/>
                          <a:cs typeface="Times New Roman" panose="02020603050405020304" pitchFamily="18" charset="0"/>
                        </a:rPr>
                        <a:t>FiBu anschaffen und flächendeckend einsetzen</a:t>
                      </a:r>
                    </a:p>
                    <a:p>
                      <a:pPr marL="177800" indent="-177800">
                        <a:lnSpc>
                          <a:spcPct val="100000"/>
                        </a:lnSpc>
                        <a:spcAft>
                          <a:spcPts val="0"/>
                        </a:spcAft>
                        <a:buFont typeface="Symbol" panose="05050102010706020507" pitchFamily="18" charset="2"/>
                        <a:buChar char="-"/>
                        <a:tabLst>
                          <a:tab pos="180340" algn="l"/>
                        </a:tabLst>
                      </a:pPr>
                      <a:r>
                        <a:rPr lang="de-DE" sz="1600" baseline="0" dirty="0" smtClean="0">
                          <a:effectLst/>
                          <a:latin typeface="Calibri" panose="020F0502020204030204" pitchFamily="34" charset="0"/>
                          <a:ea typeface="Calibri" panose="020F0502020204030204" pitchFamily="34" charset="0"/>
                          <a:cs typeface="Times New Roman" panose="02020603050405020304" pitchFamily="18" charset="0"/>
                        </a:rPr>
                        <a:t>Bereitstellung finanzieller, technischer, personeller Ressourcen</a:t>
                      </a:r>
                    </a:p>
                    <a:p>
                      <a:pPr marL="177800" indent="-177800">
                        <a:lnSpc>
                          <a:spcPct val="100000"/>
                        </a:lnSpc>
                        <a:spcAft>
                          <a:spcPts val="0"/>
                        </a:spcAft>
                        <a:buFont typeface="Symbol" panose="05050102010706020507" pitchFamily="18" charset="2"/>
                        <a:buChar char="-"/>
                        <a:tabLst>
                          <a:tab pos="180340" algn="l"/>
                        </a:tabLst>
                      </a:pPr>
                      <a:r>
                        <a:rPr lang="de-DE" sz="1600" baseline="0" dirty="0" smtClean="0">
                          <a:effectLst/>
                          <a:latin typeface="Calibri" panose="020F0502020204030204" pitchFamily="34" charset="0"/>
                          <a:ea typeface="Calibri" panose="020F0502020204030204" pitchFamily="34" charset="0"/>
                          <a:cs typeface="Times New Roman" panose="02020603050405020304" pitchFamily="18" charset="0"/>
                        </a:rPr>
                        <a:t>Klärung der dauerhaften steuerlichen Begleitung (in Zusammenarbeit mit GemVerb.)</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773510">
                <a:tc>
                  <a:txBody>
                    <a:bodyPr/>
                    <a:lstStyle/>
                    <a:p>
                      <a:pPr marL="285750" indent="-285750">
                        <a:lnSpc>
                          <a:spcPct val="100000"/>
                        </a:lnSpc>
                        <a:spcAft>
                          <a:spcPts val="0"/>
                        </a:spcAft>
                        <a:buFont typeface="Arial" panose="020B0604020202020204" pitchFamily="34" charset="0"/>
                        <a:buChar char="•"/>
                        <a:tabLst>
                          <a:tab pos="180340" algn="l"/>
                        </a:tabLst>
                      </a:pPr>
                      <a:r>
                        <a:rPr lang="de-DE" sz="1600" dirty="0" smtClean="0">
                          <a:effectLst/>
                        </a:rPr>
                        <a:t>Gemeindeverbände</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72000">
                    <a:lnR w="12700" cap="flat" cmpd="sng" algn="ctr">
                      <a:solidFill>
                        <a:schemeClr val="tx1"/>
                      </a:solidFill>
                      <a:prstDash val="solid"/>
                      <a:round/>
                      <a:headEnd type="none" w="med" len="med"/>
                      <a:tailEnd type="none" w="med" len="med"/>
                    </a:lnR>
                    <a:solidFill>
                      <a:schemeClr val="bg1"/>
                    </a:solidFill>
                  </a:tcPr>
                </a:tc>
                <a:tc>
                  <a:txBody>
                    <a:bodyPr/>
                    <a:lstStyle/>
                    <a:p>
                      <a:pPr marL="177800" indent="-177800">
                        <a:lnSpc>
                          <a:spcPct val="100000"/>
                        </a:lnSpc>
                        <a:spcAft>
                          <a:spcPts val="0"/>
                        </a:spcAft>
                        <a:buFont typeface="Symbol" panose="05050102010706020507" pitchFamily="18" charset="2"/>
                        <a:buChar char="-"/>
                        <a:tabLst>
                          <a:tab pos="180340" algn="l"/>
                        </a:tabLst>
                      </a:pPr>
                      <a:r>
                        <a:rPr lang="de-DE" sz="1600" kern="1200" baseline="0" dirty="0" smtClean="0">
                          <a:solidFill>
                            <a:schemeClr val="tx1"/>
                          </a:solidFill>
                          <a:effectLst/>
                          <a:latin typeface="+mn-lt"/>
                          <a:ea typeface="+mn-ea"/>
                          <a:cs typeface="+mn-cs"/>
                        </a:rPr>
                        <a:t>Zusammenführung der Buchführungen vorbereiten (ggf. Kapazitäten aufbauen, Mitarbeiterschulung, …)</a:t>
                      </a:r>
                    </a:p>
                    <a:p>
                      <a:pPr marL="177800" indent="-177800">
                        <a:lnSpc>
                          <a:spcPct val="100000"/>
                        </a:lnSpc>
                        <a:spcAft>
                          <a:spcPts val="0"/>
                        </a:spcAft>
                        <a:buFont typeface="Symbol" panose="05050102010706020507" pitchFamily="18" charset="2"/>
                        <a:buChar char="-"/>
                        <a:tabLst>
                          <a:tab pos="180340" algn="l"/>
                        </a:tabLst>
                      </a:pPr>
                      <a:r>
                        <a:rPr lang="de-DE" sz="1600" kern="1200" baseline="0" dirty="0" smtClean="0">
                          <a:solidFill>
                            <a:schemeClr val="tx1"/>
                          </a:solidFill>
                          <a:effectLst/>
                          <a:latin typeface="+mn-lt"/>
                          <a:ea typeface="+mn-ea"/>
                          <a:cs typeface="+mn-cs"/>
                        </a:rPr>
                        <a:t>FiBu, Rechnungsablage, etc. an Erfordernisse USt. anpassen</a:t>
                      </a:r>
                    </a:p>
                    <a:p>
                      <a:pPr marL="177800" indent="-177800">
                        <a:lnSpc>
                          <a:spcPct val="100000"/>
                        </a:lnSpc>
                        <a:spcAft>
                          <a:spcPts val="0"/>
                        </a:spcAft>
                        <a:buFont typeface="Symbol" panose="05050102010706020507" pitchFamily="18" charset="2"/>
                        <a:buChar char="-"/>
                        <a:tabLst>
                          <a:tab pos="180340" algn="l"/>
                        </a:tabLst>
                      </a:pPr>
                      <a:r>
                        <a:rPr lang="de-DE" sz="1600" kern="1200" baseline="0" dirty="0" smtClean="0">
                          <a:solidFill>
                            <a:schemeClr val="tx1"/>
                          </a:solidFill>
                          <a:effectLst/>
                          <a:latin typeface="+mn-lt"/>
                          <a:ea typeface="+mn-ea"/>
                          <a:cs typeface="+mn-cs"/>
                        </a:rPr>
                        <a:t>Vertragsinventur (Vorbereitung auf Ebene der GemVerb.)</a:t>
                      </a:r>
                    </a:p>
                    <a:p>
                      <a:pPr marL="177800" indent="-177800">
                        <a:lnSpc>
                          <a:spcPct val="100000"/>
                        </a:lnSpc>
                        <a:spcAft>
                          <a:spcPts val="0"/>
                        </a:spcAft>
                        <a:buFont typeface="Symbol" panose="05050102010706020507" pitchFamily="18" charset="2"/>
                        <a:buChar char="-"/>
                        <a:tabLst>
                          <a:tab pos="180340" algn="l"/>
                        </a:tabLst>
                      </a:pPr>
                      <a:r>
                        <a:rPr lang="de-DE" sz="1600" kern="1200" baseline="0" dirty="0" smtClean="0">
                          <a:solidFill>
                            <a:schemeClr val="tx1"/>
                          </a:solidFill>
                          <a:effectLst/>
                          <a:latin typeface="+mn-lt"/>
                          <a:ea typeface="+mn-ea"/>
                          <a:cs typeface="+mn-cs"/>
                        </a:rPr>
                        <a:t>Koordinierung (zwischen KiGemeinden, Steuerberater, Erzbistum), z.B. Rückmeldung von allgemeinen Fragestellungen, Mitwirkung bei Gesprächen mit Steuerberatern, Gruppen und Vereinen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bl>
          </a:graphicData>
        </a:graphic>
      </p:graphicFrame>
      <p:grpSp>
        <p:nvGrpSpPr>
          <p:cNvPr id="18" name="Gruppieren 17"/>
          <p:cNvGrpSpPr/>
          <p:nvPr/>
        </p:nvGrpSpPr>
        <p:grpSpPr>
          <a:xfrm>
            <a:off x="349991" y="1169691"/>
            <a:ext cx="8542488" cy="837109"/>
            <a:chOff x="3909" y="0"/>
            <a:chExt cx="8006169" cy="853093"/>
          </a:xfrm>
          <a:scene3d>
            <a:camera prst="orthographicFront"/>
            <a:lightRig rig="chilly" dir="t"/>
          </a:scene3d>
        </p:grpSpPr>
        <p:sp>
          <p:nvSpPr>
            <p:cNvPr id="19" name="Abgerundetes Rechteck 18"/>
            <p:cNvSpPr/>
            <p:nvPr/>
          </p:nvSpPr>
          <p:spPr>
            <a:xfrm>
              <a:off x="3909" y="0"/>
              <a:ext cx="8006169" cy="853093"/>
            </a:xfrm>
            <a:prstGeom prst="roundRect">
              <a:avLst/>
            </a:prstGeom>
            <a:solidFill>
              <a:srgbClr val="C00000"/>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0" name="Abgerundetes Rechteck 4"/>
            <p:cNvSpPr/>
            <p:nvPr/>
          </p:nvSpPr>
          <p:spPr>
            <a:xfrm>
              <a:off x="45554" y="41645"/>
              <a:ext cx="7922879" cy="7698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spcAft>
                  <a:spcPts val="1800"/>
                </a:spcAft>
              </a:pPr>
              <a:r>
                <a:rPr lang="de-DE" b="1" dirty="0" smtClean="0">
                  <a:latin typeface="Arial" panose="020B0604020202020204" pitchFamily="34" charset="0"/>
                  <a:cs typeface="Arial" panose="020B0604020202020204" pitchFamily="34" charset="0"/>
                </a:rPr>
                <a:t>Anpassungen Ablauforganisation</a:t>
              </a:r>
              <a:r>
                <a:rPr lang="de-DE" b="1" dirty="0">
                  <a:latin typeface="Arial" panose="020B0604020202020204" pitchFamily="34" charset="0"/>
                  <a:cs typeface="Arial" panose="020B0604020202020204" pitchFamily="34" charset="0"/>
                </a:rPr>
                <a:t>, </a:t>
              </a:r>
              <a:r>
                <a:rPr lang="de-DE" b="1" dirty="0" smtClean="0">
                  <a:latin typeface="Arial" panose="020B0604020202020204" pitchFamily="34" charset="0"/>
                  <a:cs typeface="Arial" panose="020B0604020202020204" pitchFamily="34" charset="0"/>
                </a:rPr>
                <a:t>Verfahrensänderungen, Schaffung technischer und personeller Ressourcen, Klärung Rechtsfragen</a:t>
              </a:r>
              <a:r>
                <a:rPr lang="de-DE" b="1" kern="1200" dirty="0" smtClean="0">
                  <a:latin typeface="Arial" panose="020B0604020202020204" pitchFamily="34" charset="0"/>
                  <a:cs typeface="Arial" panose="020B0604020202020204" pitchFamily="34" charset="0"/>
                </a:rPr>
                <a:t> </a:t>
              </a:r>
              <a:endParaRPr lang="de-DE" b="1" kern="1200" dirty="0">
                <a:latin typeface="Arial" panose="020B0604020202020204" pitchFamily="34" charset="0"/>
                <a:cs typeface="Arial" panose="020B0604020202020204" pitchFamily="34" charset="0"/>
              </a:endParaRPr>
            </a:p>
          </p:txBody>
        </p:sp>
      </p:grpSp>
      <p:graphicFrame>
        <p:nvGraphicFramePr>
          <p:cNvPr id="15" name="Tabelle 14"/>
          <p:cNvGraphicFramePr>
            <a:graphicFrameLocks noGrp="1"/>
          </p:cNvGraphicFramePr>
          <p:nvPr>
            <p:extLst>
              <p:ext uri="{D42A27DB-BD31-4B8C-83A1-F6EECF244321}">
                <p14:modId xmlns:p14="http://schemas.microsoft.com/office/powerpoint/2010/main" val="255455874"/>
              </p:ext>
            </p:extLst>
          </p:nvPr>
        </p:nvGraphicFramePr>
        <p:xfrm>
          <a:off x="349991" y="681896"/>
          <a:ext cx="8640960" cy="370840"/>
        </p:xfrm>
        <a:graphic>
          <a:graphicData uri="http://schemas.openxmlformats.org/drawingml/2006/table">
            <a:tbl>
              <a:tblPr firstRow="1" bandRow="1"/>
              <a:tblGrid>
                <a:gridCol w="1728192"/>
                <a:gridCol w="1728192"/>
                <a:gridCol w="1728192"/>
                <a:gridCol w="1728192"/>
                <a:gridCol w="1728192"/>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2016</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2017</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2018</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2019</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smtClean="0"/>
                        <a:t>31.12.2020</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tr>
            </a:tbl>
          </a:graphicData>
        </a:graphic>
      </p:graphicFrame>
    </p:spTree>
    <p:extLst>
      <p:ext uri="{BB962C8B-B14F-4D97-AF65-F5344CB8AC3E}">
        <p14:creationId xmlns:p14="http://schemas.microsoft.com/office/powerpoint/2010/main" val="36915578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5C766CFC-C4B9-45F5-A6E9-8BD2DB62486C}" type="slidenum">
              <a:rPr lang="de-DE" altLang="de-DE" sz="1050" smtClean="0"/>
              <a:pPr>
                <a:defRPr/>
              </a:pPr>
              <a:t>25</a:t>
            </a:fld>
            <a:endParaRPr lang="de-DE" altLang="de-DE" sz="1050" dirty="0"/>
          </a:p>
        </p:txBody>
      </p:sp>
      <p:sp>
        <p:nvSpPr>
          <p:cNvPr id="13" name="Rechteck 12"/>
          <p:cNvSpPr/>
          <p:nvPr/>
        </p:nvSpPr>
        <p:spPr bwMode="auto">
          <a:xfrm>
            <a:off x="349990" y="466464"/>
            <a:ext cx="3213897" cy="488107"/>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1" fontAlgn="auto" hangingPunct="1">
              <a:spcBef>
                <a:spcPts val="0"/>
              </a:spcBef>
              <a:spcAft>
                <a:spcPts val="1200"/>
              </a:spcAft>
            </a:pPr>
            <a:endParaRPr lang="de-DE" sz="2000" b="1" dirty="0">
              <a:solidFill>
                <a:srgbClr val="000000"/>
              </a:solidFill>
              <a:latin typeface="Arial Black" panose="020B0A04020102020204" pitchFamily="34" charset="0"/>
            </a:endParaRPr>
          </a:p>
        </p:txBody>
      </p:sp>
      <p:graphicFrame>
        <p:nvGraphicFramePr>
          <p:cNvPr id="16" name="Tabelle 15"/>
          <p:cNvGraphicFramePr>
            <a:graphicFrameLocks noGrp="1"/>
          </p:cNvGraphicFramePr>
          <p:nvPr>
            <p:extLst>
              <p:ext uri="{D42A27DB-BD31-4B8C-83A1-F6EECF244321}">
                <p14:modId xmlns:p14="http://schemas.microsoft.com/office/powerpoint/2010/main" val="4018366118"/>
              </p:ext>
            </p:extLst>
          </p:nvPr>
        </p:nvGraphicFramePr>
        <p:xfrm>
          <a:off x="394424" y="2386880"/>
          <a:ext cx="8453621" cy="3673968"/>
        </p:xfrm>
        <a:graphic>
          <a:graphicData uri="http://schemas.openxmlformats.org/drawingml/2006/table">
            <a:tbl>
              <a:tblPr firstRow="1" firstCol="1" bandRow="1">
                <a:tableStyleId>{72833802-FEF1-4C79-8D5D-14CF1EAF98D9}</a:tableStyleId>
              </a:tblPr>
              <a:tblGrid>
                <a:gridCol w="2881432"/>
                <a:gridCol w="5572189"/>
              </a:tblGrid>
              <a:tr h="432048">
                <a:tc>
                  <a:txBody>
                    <a:bodyPr/>
                    <a:lstStyle/>
                    <a:p>
                      <a:pPr>
                        <a:lnSpc>
                          <a:spcPct val="107000"/>
                        </a:lnSpc>
                        <a:spcAft>
                          <a:spcPts val="0"/>
                        </a:spcAft>
                        <a:tabLst>
                          <a:tab pos="180340" algn="l"/>
                        </a:tabLst>
                      </a:pPr>
                      <a:r>
                        <a:rPr lang="de-DE" sz="1600" dirty="0" smtClean="0">
                          <a:effectLst/>
                        </a:rPr>
                        <a:t>Wer? / welche Ebene?</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tcPr>
                </a:tc>
                <a:tc>
                  <a:txBody>
                    <a:bodyPr/>
                    <a:lstStyle/>
                    <a:p>
                      <a:pPr>
                        <a:lnSpc>
                          <a:spcPct val="107000"/>
                        </a:lnSpc>
                        <a:spcAft>
                          <a:spcPts val="0"/>
                        </a:spcAft>
                        <a:tabLst>
                          <a:tab pos="180340" algn="l"/>
                        </a:tabLst>
                      </a:pPr>
                      <a:r>
                        <a:rPr lang="de-DE" sz="1600" dirty="0" smtClean="0">
                          <a:effectLst/>
                        </a:rPr>
                        <a:t>Was?</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608440">
                <a:tc>
                  <a:txBody>
                    <a:bodyPr/>
                    <a:lstStyle/>
                    <a:p>
                      <a:pPr marL="285750" indent="-285750">
                        <a:lnSpc>
                          <a:spcPct val="100000"/>
                        </a:lnSpc>
                        <a:spcAft>
                          <a:spcPts val="0"/>
                        </a:spcAft>
                        <a:buFont typeface="Arial" panose="020B0604020202020204" pitchFamily="34" charset="0"/>
                        <a:buChar char="•"/>
                        <a:tabLst>
                          <a:tab pos="180340" algn="l"/>
                        </a:tabLst>
                      </a:pPr>
                      <a:r>
                        <a:rPr lang="de-DE" sz="1600" dirty="0" smtClean="0">
                          <a:effectLst/>
                        </a:rPr>
                        <a:t>Kirchengemeinden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72000">
                    <a:lnR w="12700" cap="flat" cmpd="sng" algn="ctr">
                      <a:solidFill>
                        <a:schemeClr val="tx1"/>
                      </a:solidFill>
                      <a:prstDash val="solid"/>
                      <a:round/>
                      <a:headEnd type="none" w="med" len="med"/>
                      <a:tailEnd type="none" w="med" len="med"/>
                    </a:lnR>
                    <a:solidFill>
                      <a:schemeClr val="bg1"/>
                    </a:solidFill>
                  </a:tcPr>
                </a:tc>
                <a:tc>
                  <a:txBody>
                    <a:bodyPr/>
                    <a:lstStyle/>
                    <a:p>
                      <a:pPr marL="177800" indent="-177800">
                        <a:lnSpc>
                          <a:spcPct val="100000"/>
                        </a:lnSpc>
                        <a:spcAft>
                          <a:spcPts val="0"/>
                        </a:spcAft>
                        <a:buFont typeface="Symbol" panose="05050102010706020507" pitchFamily="18" charset="2"/>
                        <a:buChar char="-"/>
                        <a:tabLst>
                          <a:tab pos="180340" algn="l"/>
                        </a:tabLst>
                      </a:pPr>
                      <a:r>
                        <a:rPr lang="de-DE" sz="1600" dirty="0" smtClean="0">
                          <a:effectLst/>
                        </a:rPr>
                        <a:t>Absprachen mit selbständigen Vereinen und Verbänden (z.B. kfd) treffen (Bankkonten</a:t>
                      </a:r>
                      <a:r>
                        <a:rPr lang="de-DE" sz="1600" baseline="0" dirty="0" smtClean="0">
                          <a:effectLst/>
                        </a:rPr>
                        <a:t> umschreiben, Hinweis auf Eigenverantwortung, Klärung „Federführung“ bei gemeinsamen Veranstaltungen, z.B. Pfarrfeste)</a:t>
                      </a:r>
                    </a:p>
                    <a:p>
                      <a:pPr marL="177800" indent="-177800">
                        <a:lnSpc>
                          <a:spcPct val="100000"/>
                        </a:lnSpc>
                        <a:spcAft>
                          <a:spcPts val="0"/>
                        </a:spcAft>
                        <a:buFont typeface="Symbol" panose="05050102010706020507" pitchFamily="18" charset="2"/>
                        <a:buChar char="-"/>
                        <a:tabLst>
                          <a:tab pos="180340" algn="l"/>
                        </a:tabLst>
                      </a:pPr>
                      <a:r>
                        <a:rPr lang="de-DE" sz="1600" baseline="0" dirty="0" smtClean="0">
                          <a:effectLst/>
                        </a:rPr>
                        <a:t>Überleitung von Buchführungen der Gemeinden (z.B. über Barkassen, Friedhöfe) an den Gemeindeverband</a:t>
                      </a:r>
                    </a:p>
                    <a:p>
                      <a:pPr marL="177800" indent="-177800">
                        <a:lnSpc>
                          <a:spcPct val="100000"/>
                        </a:lnSpc>
                        <a:spcAft>
                          <a:spcPts val="0"/>
                        </a:spcAft>
                        <a:buFont typeface="Symbol" panose="05050102010706020507" pitchFamily="18" charset="2"/>
                        <a:buChar char="-"/>
                        <a:tabLst>
                          <a:tab pos="180340" algn="l"/>
                        </a:tabLst>
                      </a:pPr>
                      <a:r>
                        <a:rPr lang="de-DE" sz="1600" baseline="0" dirty="0" smtClean="0">
                          <a:effectLst/>
                        </a:rPr>
                        <a:t>Aufzeichnung sämtlicher Bankbewegungen nach rechtlichen Vorgaben; einheitliche und vollständige Belegablage</a:t>
                      </a:r>
                    </a:p>
                    <a:p>
                      <a:pPr marL="177800" lvl="0" indent="-177800" algn="l" defTabSz="914400" rtl="0" eaLnBrk="1" fontAlgn="auto" latinLnBrk="0" hangingPunct="1">
                        <a:lnSpc>
                          <a:spcPct val="100000"/>
                        </a:lnSpc>
                        <a:spcBef>
                          <a:spcPts val="0"/>
                        </a:spcBef>
                        <a:spcAft>
                          <a:spcPts val="0"/>
                        </a:spcAft>
                        <a:buFont typeface="Symbol" panose="05050102010706020507" pitchFamily="18" charset="2"/>
                        <a:buChar char="-"/>
                        <a:tabLst>
                          <a:tab pos="180340" algn="l"/>
                        </a:tabLst>
                        <a:defRPr/>
                      </a:pPr>
                      <a:r>
                        <a:rPr lang="de-DE" sz="1600" kern="1200" baseline="0" dirty="0" smtClean="0">
                          <a:solidFill>
                            <a:schemeClr val="tx1"/>
                          </a:solidFill>
                          <a:effectLst/>
                          <a:latin typeface="+mn-lt"/>
                          <a:ea typeface="+mn-ea"/>
                          <a:cs typeface="+mn-cs"/>
                        </a:rPr>
                        <a:t>Führung von Kassenabrechnungen nach vorgegebenem Muster</a:t>
                      </a:r>
                    </a:p>
                    <a:p>
                      <a:pPr marL="177800" lvl="0" indent="-177800" algn="l" defTabSz="914400" rtl="0" eaLnBrk="1" fontAlgn="auto" latinLnBrk="0" hangingPunct="1">
                        <a:lnSpc>
                          <a:spcPct val="100000"/>
                        </a:lnSpc>
                        <a:spcBef>
                          <a:spcPts val="0"/>
                        </a:spcBef>
                        <a:spcAft>
                          <a:spcPts val="0"/>
                        </a:spcAft>
                        <a:buFont typeface="Symbol" panose="05050102010706020507" pitchFamily="18" charset="2"/>
                        <a:buChar char="-"/>
                        <a:tabLst>
                          <a:tab pos="180340" algn="l"/>
                        </a:tabLst>
                        <a:defRPr/>
                      </a:pPr>
                      <a:r>
                        <a:rPr lang="de-DE" sz="1600" kern="1200" baseline="0" dirty="0" smtClean="0">
                          <a:solidFill>
                            <a:schemeClr val="tx1"/>
                          </a:solidFill>
                          <a:effectLst/>
                          <a:latin typeface="+mn-lt"/>
                          <a:ea typeface="+mn-ea"/>
                          <a:cs typeface="+mn-cs"/>
                        </a:rPr>
                        <a:t>Einreichung aller Kassenabrechnungen, Bankabrechnungen und der zugehörigen Belege zu vorgegebenen Terminen an Gemeindeverband / …</a:t>
                      </a:r>
                      <a:endParaRPr lang="de-DE" sz="1600" baseline="0" dirty="0" smtClean="0">
                        <a:effectLst/>
                      </a:endParaRPr>
                    </a:p>
                    <a:p>
                      <a:pPr marL="177800" indent="-177800">
                        <a:lnSpc>
                          <a:spcPct val="100000"/>
                        </a:lnSpc>
                        <a:spcAft>
                          <a:spcPts val="0"/>
                        </a:spcAft>
                        <a:buFont typeface="Symbol" panose="05050102010706020507" pitchFamily="18" charset="2"/>
                        <a:buChar char="-"/>
                        <a:tabLst>
                          <a:tab pos="180340" algn="l"/>
                        </a:tabLst>
                      </a:pPr>
                      <a:r>
                        <a:rPr lang="de-DE" sz="1600" baseline="0" dirty="0" smtClean="0">
                          <a:effectLst/>
                        </a:rPr>
                        <a:t>u.v.a.</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bl>
          </a:graphicData>
        </a:graphic>
      </p:graphicFrame>
      <p:grpSp>
        <p:nvGrpSpPr>
          <p:cNvPr id="18" name="Gruppieren 17"/>
          <p:cNvGrpSpPr/>
          <p:nvPr/>
        </p:nvGrpSpPr>
        <p:grpSpPr>
          <a:xfrm>
            <a:off x="349991" y="1381723"/>
            <a:ext cx="8542488" cy="837109"/>
            <a:chOff x="3909" y="0"/>
            <a:chExt cx="8006169" cy="853093"/>
          </a:xfrm>
          <a:scene3d>
            <a:camera prst="orthographicFront"/>
            <a:lightRig rig="chilly" dir="t"/>
          </a:scene3d>
        </p:grpSpPr>
        <p:sp>
          <p:nvSpPr>
            <p:cNvPr id="19" name="Abgerundetes Rechteck 18"/>
            <p:cNvSpPr/>
            <p:nvPr/>
          </p:nvSpPr>
          <p:spPr>
            <a:xfrm>
              <a:off x="3909" y="0"/>
              <a:ext cx="8006169" cy="853093"/>
            </a:xfrm>
            <a:prstGeom prst="roundRect">
              <a:avLst/>
            </a:prstGeom>
            <a:solidFill>
              <a:srgbClr val="C00000"/>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0" name="Abgerundetes Rechteck 4"/>
            <p:cNvSpPr/>
            <p:nvPr/>
          </p:nvSpPr>
          <p:spPr>
            <a:xfrm>
              <a:off x="45554" y="41645"/>
              <a:ext cx="7922879" cy="7698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spcAft>
                  <a:spcPts val="1800"/>
                </a:spcAft>
              </a:pPr>
              <a:r>
                <a:rPr lang="de-DE" b="1" dirty="0" smtClean="0">
                  <a:latin typeface="Arial" panose="020B0604020202020204" pitchFamily="34" charset="0"/>
                  <a:cs typeface="Arial" panose="020B0604020202020204" pitchFamily="34" charset="0"/>
                </a:rPr>
                <a:t>Anpassungen Ablauforganisation</a:t>
              </a:r>
              <a:r>
                <a:rPr lang="de-DE" b="1" dirty="0">
                  <a:latin typeface="Arial" panose="020B0604020202020204" pitchFamily="34" charset="0"/>
                  <a:cs typeface="Arial" panose="020B0604020202020204" pitchFamily="34" charset="0"/>
                </a:rPr>
                <a:t>, </a:t>
              </a:r>
              <a:r>
                <a:rPr lang="de-DE" b="1" dirty="0" smtClean="0">
                  <a:latin typeface="Arial" panose="020B0604020202020204" pitchFamily="34" charset="0"/>
                  <a:cs typeface="Arial" panose="020B0604020202020204" pitchFamily="34" charset="0"/>
                </a:rPr>
                <a:t>Verfahrensänderungen, Schaffung technischer und personeller Ressourcen, Klärung Rechtsfragen</a:t>
              </a:r>
              <a:r>
                <a:rPr lang="de-DE" b="1" kern="1200" dirty="0" smtClean="0">
                  <a:latin typeface="Arial" panose="020B0604020202020204" pitchFamily="34" charset="0"/>
                  <a:cs typeface="Arial" panose="020B0604020202020204" pitchFamily="34" charset="0"/>
                </a:rPr>
                <a:t> </a:t>
              </a:r>
              <a:endParaRPr lang="de-DE" b="1" kern="1200" dirty="0">
                <a:latin typeface="Arial" panose="020B0604020202020204" pitchFamily="34" charset="0"/>
                <a:cs typeface="Arial" panose="020B0604020202020204" pitchFamily="34" charset="0"/>
              </a:endParaRPr>
            </a:p>
          </p:txBody>
        </p:sp>
      </p:grpSp>
      <p:graphicFrame>
        <p:nvGraphicFramePr>
          <p:cNvPr id="15" name="Tabelle 14"/>
          <p:cNvGraphicFramePr>
            <a:graphicFrameLocks noGrp="1"/>
          </p:cNvGraphicFramePr>
          <p:nvPr>
            <p:extLst>
              <p:ext uri="{D42A27DB-BD31-4B8C-83A1-F6EECF244321}">
                <p14:modId xmlns:p14="http://schemas.microsoft.com/office/powerpoint/2010/main" val="255455874"/>
              </p:ext>
            </p:extLst>
          </p:nvPr>
        </p:nvGraphicFramePr>
        <p:xfrm>
          <a:off x="349991" y="681896"/>
          <a:ext cx="8640960" cy="370840"/>
        </p:xfrm>
        <a:graphic>
          <a:graphicData uri="http://schemas.openxmlformats.org/drawingml/2006/table">
            <a:tbl>
              <a:tblPr firstRow="1" bandRow="1"/>
              <a:tblGrid>
                <a:gridCol w="1728192"/>
                <a:gridCol w="1728192"/>
                <a:gridCol w="1728192"/>
                <a:gridCol w="1728192"/>
                <a:gridCol w="1728192"/>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2016</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2017</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2018</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2019</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smtClean="0"/>
                        <a:t>31.12.2020</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tr>
            </a:tbl>
          </a:graphicData>
        </a:graphic>
      </p:graphicFrame>
    </p:spTree>
    <p:extLst>
      <p:ext uri="{BB962C8B-B14F-4D97-AF65-F5344CB8AC3E}">
        <p14:creationId xmlns:p14="http://schemas.microsoft.com/office/powerpoint/2010/main" val="14456143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5C766CFC-C4B9-45F5-A6E9-8BD2DB62486C}" type="slidenum">
              <a:rPr lang="de-DE" altLang="de-DE" sz="1050" smtClean="0"/>
              <a:pPr>
                <a:defRPr/>
              </a:pPr>
              <a:t>26</a:t>
            </a:fld>
            <a:endParaRPr lang="de-DE" altLang="de-DE" sz="1050" dirty="0"/>
          </a:p>
        </p:txBody>
      </p:sp>
      <p:sp>
        <p:nvSpPr>
          <p:cNvPr id="13" name="Rechteck 12"/>
          <p:cNvSpPr/>
          <p:nvPr/>
        </p:nvSpPr>
        <p:spPr bwMode="auto">
          <a:xfrm>
            <a:off x="349990" y="466464"/>
            <a:ext cx="3213897" cy="488107"/>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1" fontAlgn="auto" hangingPunct="1">
              <a:spcBef>
                <a:spcPts val="0"/>
              </a:spcBef>
              <a:spcAft>
                <a:spcPts val="1200"/>
              </a:spcAft>
            </a:pPr>
            <a:endParaRPr lang="de-DE" sz="2000" b="1" dirty="0">
              <a:solidFill>
                <a:srgbClr val="000000"/>
              </a:solidFill>
              <a:latin typeface="Arial Black" panose="020B0A04020102020204" pitchFamily="34" charset="0"/>
            </a:endParaRPr>
          </a:p>
        </p:txBody>
      </p:sp>
      <p:grpSp>
        <p:nvGrpSpPr>
          <p:cNvPr id="15" name="Gruppieren 14"/>
          <p:cNvGrpSpPr/>
          <p:nvPr/>
        </p:nvGrpSpPr>
        <p:grpSpPr>
          <a:xfrm>
            <a:off x="349991" y="1355219"/>
            <a:ext cx="8542488" cy="933149"/>
            <a:chOff x="3909" y="0"/>
            <a:chExt cx="8006169" cy="853093"/>
          </a:xfrm>
          <a:scene3d>
            <a:camera prst="orthographicFront"/>
            <a:lightRig rig="chilly" dir="t"/>
          </a:scene3d>
        </p:grpSpPr>
        <p:sp>
          <p:nvSpPr>
            <p:cNvPr id="17" name="Abgerundetes Rechteck 16"/>
            <p:cNvSpPr/>
            <p:nvPr/>
          </p:nvSpPr>
          <p:spPr>
            <a:xfrm>
              <a:off x="3909" y="0"/>
              <a:ext cx="8006169" cy="853093"/>
            </a:xfrm>
            <a:prstGeom prst="roundRect">
              <a:avLst/>
            </a:prstGeom>
            <a:solidFill>
              <a:srgbClr val="C00000"/>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2" name="Abgerundetes Rechteck 4"/>
            <p:cNvSpPr/>
            <p:nvPr/>
          </p:nvSpPr>
          <p:spPr>
            <a:xfrm>
              <a:off x="45554" y="41645"/>
              <a:ext cx="7922879" cy="7698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Aft>
                  <a:spcPts val="600"/>
                </a:spcAft>
              </a:pPr>
              <a:r>
                <a:rPr lang="de-DE" sz="2400" b="1" dirty="0" smtClean="0">
                  <a:effectLst>
                    <a:outerShdw blurRad="38100" dist="38100" dir="2700000" algn="tl">
                      <a:srgbClr val="000000">
                        <a:alpha val="43137"/>
                      </a:srgbClr>
                    </a:outerShdw>
                  </a:effectLst>
                </a:rPr>
                <a:t>Auf Ebene der Gemeindeverbände und des Erzbistums</a:t>
              </a:r>
            </a:p>
            <a:p>
              <a:pPr lvl="0" algn="ctr" defTabSz="1244600">
                <a:lnSpc>
                  <a:spcPct val="90000"/>
                </a:lnSpc>
                <a:spcAft>
                  <a:spcPts val="600"/>
                </a:spcAft>
              </a:pPr>
              <a:r>
                <a:rPr lang="de-DE" dirty="0" smtClean="0"/>
                <a:t>(Ablauforganisation, Mitarbeiterqualifikation, Dokumentenanforderung, …)</a:t>
              </a:r>
              <a:endParaRPr lang="de-DE" sz="1800" kern="1200" dirty="0"/>
            </a:p>
          </p:txBody>
        </p:sp>
      </p:grpSp>
      <p:sp>
        <p:nvSpPr>
          <p:cNvPr id="24" name="Rechteck 23"/>
          <p:cNvSpPr/>
          <p:nvPr/>
        </p:nvSpPr>
        <p:spPr bwMode="auto">
          <a:xfrm>
            <a:off x="394426" y="2432383"/>
            <a:ext cx="8498055" cy="3456385"/>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285750" indent="-285750" eaLnBrk="1" fontAlgn="auto" hangingPunct="1">
              <a:spcBef>
                <a:spcPts val="0"/>
              </a:spcBef>
              <a:spcAft>
                <a:spcPts val="600"/>
              </a:spcAft>
              <a:buFont typeface="Wingdings" panose="05000000000000000000" pitchFamily="2" charset="2"/>
              <a:buChar char="§"/>
              <a:tabLst>
                <a:tab pos="534988" algn="l"/>
              </a:tabLst>
              <a:defRPr/>
            </a:pPr>
            <a:r>
              <a:rPr lang="de-DE" sz="1600" b="1" dirty="0"/>
              <a:t>Zusammenführung der Buchführungen vorbereiten (</a:t>
            </a:r>
            <a:r>
              <a:rPr lang="de-DE" sz="1600" i="1" dirty="0"/>
              <a:t>komplette Verbuchung sämtlicher Einnahmen und Ausgaben der KG über Gemeindeverbände leistbar?</a:t>
            </a:r>
            <a:r>
              <a:rPr lang="de-DE" sz="1600" b="1" dirty="0"/>
              <a:t>)</a:t>
            </a:r>
          </a:p>
          <a:p>
            <a:pPr marL="285750" lvl="0" indent="-285750" eaLnBrk="1" fontAlgn="auto" hangingPunct="1">
              <a:spcBef>
                <a:spcPts val="0"/>
              </a:spcBef>
              <a:spcAft>
                <a:spcPts val="600"/>
              </a:spcAft>
              <a:buFont typeface="Wingdings" panose="05000000000000000000" pitchFamily="2" charset="2"/>
              <a:buChar char="§"/>
              <a:tabLst>
                <a:tab pos="534988" algn="l"/>
              </a:tabLst>
              <a:defRPr/>
            </a:pPr>
            <a:r>
              <a:rPr lang="de-DE" sz="1600" b="1" dirty="0" smtClean="0"/>
              <a:t>Klären von Fragen der Ablauforganisation:</a:t>
            </a:r>
          </a:p>
          <a:p>
            <a:pPr marL="552450" lvl="0" indent="-285750" eaLnBrk="1" fontAlgn="auto" hangingPunct="1">
              <a:spcBef>
                <a:spcPts val="0"/>
              </a:spcBef>
              <a:spcAft>
                <a:spcPts val="600"/>
              </a:spcAft>
              <a:buFont typeface="Symbol" panose="05050102010706020507" pitchFamily="18" charset="2"/>
              <a:buChar char="-"/>
              <a:tabLst>
                <a:tab pos="534988" algn="l"/>
              </a:tabLst>
              <a:defRPr/>
            </a:pPr>
            <a:r>
              <a:rPr lang="de-DE" sz="1600" i="1" spc="100" dirty="0" smtClean="0">
                <a:latin typeface="+mj-lt"/>
              </a:rPr>
              <a:t>wer </a:t>
            </a:r>
            <a:r>
              <a:rPr lang="de-DE" sz="1600" i="1" spc="100" dirty="0">
                <a:latin typeface="+mj-lt"/>
              </a:rPr>
              <a:t>erstellt </a:t>
            </a:r>
            <a:r>
              <a:rPr lang="de-DE" sz="1600" i="1" spc="100" dirty="0" smtClean="0">
                <a:latin typeface="+mj-lt"/>
              </a:rPr>
              <a:t>Steuererklärungen? </a:t>
            </a:r>
            <a:r>
              <a:rPr lang="de-DE" sz="1600" i="1" spc="100" dirty="0">
                <a:latin typeface="+mj-lt"/>
              </a:rPr>
              <a:t>(Gutachten: durch </a:t>
            </a:r>
            <a:r>
              <a:rPr lang="de-DE" sz="1600" i="1" spc="100" dirty="0" smtClean="0">
                <a:latin typeface="+mj-lt"/>
              </a:rPr>
              <a:t>GemVerbände zulässig)</a:t>
            </a:r>
            <a:endParaRPr lang="de-DE" sz="1600" i="1" spc="100" dirty="0">
              <a:latin typeface="+mj-lt"/>
            </a:endParaRPr>
          </a:p>
          <a:p>
            <a:pPr marL="552450" lvl="0" indent="-285750" eaLnBrk="1" fontAlgn="auto" hangingPunct="1">
              <a:spcBef>
                <a:spcPts val="0"/>
              </a:spcBef>
              <a:spcAft>
                <a:spcPts val="600"/>
              </a:spcAft>
              <a:buFont typeface="Symbol" panose="05050102010706020507" pitchFamily="18" charset="2"/>
              <a:buChar char="-"/>
              <a:tabLst>
                <a:tab pos="534988" algn="l"/>
              </a:tabLst>
              <a:defRPr/>
            </a:pPr>
            <a:r>
              <a:rPr lang="de-DE" sz="1600" i="1" spc="100" dirty="0" smtClean="0">
                <a:latin typeface="+mj-lt"/>
              </a:rPr>
              <a:t>Schaffung </a:t>
            </a:r>
            <a:r>
              <a:rPr lang="de-DE" sz="1600" i="1" spc="100" dirty="0">
                <a:latin typeface="+mj-lt"/>
              </a:rPr>
              <a:t>von personellen </a:t>
            </a:r>
            <a:r>
              <a:rPr lang="de-DE" sz="1600" i="1" spc="100" dirty="0" smtClean="0">
                <a:latin typeface="+mj-lt"/>
              </a:rPr>
              <a:t>Ressourcen </a:t>
            </a:r>
            <a:r>
              <a:rPr lang="de-DE" sz="1600" i="1" spc="100" dirty="0">
                <a:latin typeface="+mj-lt"/>
              </a:rPr>
              <a:t>(GemVerb., DLZ, Verwaltungsleiter, Qualifizierung Mitarbeiter bzw. Neueinstellungen)</a:t>
            </a:r>
          </a:p>
          <a:p>
            <a:pPr marL="552450" lvl="0" indent="-285750" eaLnBrk="1" fontAlgn="auto" hangingPunct="1">
              <a:spcBef>
                <a:spcPts val="0"/>
              </a:spcBef>
              <a:spcAft>
                <a:spcPts val="600"/>
              </a:spcAft>
              <a:buFont typeface="Symbol" panose="05050102010706020507" pitchFamily="18" charset="2"/>
              <a:buChar char="-"/>
              <a:tabLst>
                <a:tab pos="534988" algn="l"/>
              </a:tabLst>
              <a:defRPr/>
            </a:pPr>
            <a:r>
              <a:rPr lang="de-DE" sz="1600" i="1" spc="100" dirty="0" smtClean="0">
                <a:latin typeface="+mj-lt"/>
              </a:rPr>
              <a:t>Alternativ: </a:t>
            </a:r>
            <a:r>
              <a:rPr lang="de-DE" sz="1600" i="1" spc="100" dirty="0">
                <a:latin typeface="+mj-lt"/>
              </a:rPr>
              <a:t>Beauftragung Steuerberater (</a:t>
            </a:r>
            <a:r>
              <a:rPr lang="de-DE" sz="1600" i="1" spc="100" dirty="0" smtClean="0">
                <a:latin typeface="+mj-lt"/>
              </a:rPr>
              <a:t>Finanzierung?)</a:t>
            </a:r>
          </a:p>
          <a:p>
            <a:pPr marL="266700" lvl="0" eaLnBrk="1" fontAlgn="auto" hangingPunct="1">
              <a:spcBef>
                <a:spcPts val="0"/>
              </a:spcBef>
              <a:spcAft>
                <a:spcPts val="600"/>
              </a:spcAft>
              <a:tabLst>
                <a:tab pos="534988" algn="l"/>
              </a:tabLst>
              <a:defRPr/>
            </a:pPr>
            <a:r>
              <a:rPr lang="de-DE" sz="1600" b="1" spc="100" dirty="0" smtClean="0">
                <a:solidFill>
                  <a:srgbClr val="C00000"/>
                </a:solidFill>
                <a:latin typeface="Arial Black" panose="020B0A04020102020204" pitchFamily="34" charset="0"/>
              </a:rPr>
              <a:t>diese Fragen sind noch nicht geklärt / zunächst Erfahrungen gewinnen im Verlauf der steuerlichen Bestandsaufnahmen</a:t>
            </a:r>
            <a:endParaRPr lang="de-DE" sz="1600" b="1" spc="100" dirty="0">
              <a:solidFill>
                <a:srgbClr val="C00000"/>
              </a:solidFill>
              <a:latin typeface="Arial Black" panose="020B0A04020102020204" pitchFamily="34" charset="0"/>
            </a:endParaRPr>
          </a:p>
          <a:p>
            <a:pPr marL="552450" lvl="0" indent="-285750" eaLnBrk="1" fontAlgn="auto" hangingPunct="1">
              <a:spcBef>
                <a:spcPts val="0"/>
              </a:spcBef>
              <a:spcAft>
                <a:spcPts val="600"/>
              </a:spcAft>
              <a:buFont typeface="Symbol" panose="05050102010706020507" pitchFamily="18" charset="2"/>
              <a:buChar char="-"/>
              <a:tabLst>
                <a:tab pos="534988" algn="l"/>
              </a:tabLst>
              <a:defRPr/>
            </a:pPr>
            <a:r>
              <a:rPr lang="de-DE" sz="1600" i="1" spc="100" dirty="0" smtClean="0">
                <a:latin typeface="+mj-lt"/>
              </a:rPr>
              <a:t>Ablauforganisation (Workflow „von </a:t>
            </a:r>
            <a:r>
              <a:rPr lang="de-DE" sz="1600" i="1" spc="100" dirty="0">
                <a:latin typeface="+mj-lt"/>
              </a:rPr>
              <a:t>der Einnahme bis zur monatlichen USt-Voranmeldung und zur Jahres-Steuererklärung</a:t>
            </a:r>
            <a:r>
              <a:rPr lang="de-DE" sz="1600" i="1" spc="100" dirty="0" smtClean="0">
                <a:latin typeface="+mj-lt"/>
              </a:rPr>
              <a:t>“ rechtssicher gestalten)</a:t>
            </a:r>
            <a:endParaRPr lang="de-DE" sz="1600" b="1" dirty="0" smtClean="0"/>
          </a:p>
        </p:txBody>
      </p:sp>
      <p:graphicFrame>
        <p:nvGraphicFramePr>
          <p:cNvPr id="16" name="Tabelle 15"/>
          <p:cNvGraphicFramePr>
            <a:graphicFrameLocks noGrp="1"/>
          </p:cNvGraphicFramePr>
          <p:nvPr>
            <p:extLst>
              <p:ext uri="{D42A27DB-BD31-4B8C-83A1-F6EECF244321}">
                <p14:modId xmlns:p14="http://schemas.microsoft.com/office/powerpoint/2010/main" val="255455874"/>
              </p:ext>
            </p:extLst>
          </p:nvPr>
        </p:nvGraphicFramePr>
        <p:xfrm>
          <a:off x="349991" y="681896"/>
          <a:ext cx="8640960" cy="370840"/>
        </p:xfrm>
        <a:graphic>
          <a:graphicData uri="http://schemas.openxmlformats.org/drawingml/2006/table">
            <a:tbl>
              <a:tblPr firstRow="1" bandRow="1"/>
              <a:tblGrid>
                <a:gridCol w="1728192"/>
                <a:gridCol w="1728192"/>
                <a:gridCol w="1728192"/>
                <a:gridCol w="1728192"/>
                <a:gridCol w="1728192"/>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2016</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2017</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2018</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2019</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smtClean="0"/>
                        <a:t>31.12.2020</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tr>
            </a:tbl>
          </a:graphicData>
        </a:graphic>
      </p:graphicFrame>
    </p:spTree>
    <p:extLst>
      <p:ext uri="{BB962C8B-B14F-4D97-AF65-F5344CB8AC3E}">
        <p14:creationId xmlns:p14="http://schemas.microsoft.com/office/powerpoint/2010/main" val="26136711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bg/>
                                          </p:spTgt>
                                        </p:tgtEl>
                                        <p:attrNameLst>
                                          <p:attrName>style.visibility</p:attrName>
                                        </p:attrNameLst>
                                      </p:cBhvr>
                                      <p:to>
                                        <p:strVal val="visible"/>
                                      </p:to>
                                    </p:set>
                                    <p:animEffect transition="in" filter="randombar(horizontal)">
                                      <p:cBhvr>
                                        <p:cTn id="12" dur="500"/>
                                        <p:tgtEl>
                                          <p:spTgt spid="2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22" dur="500"/>
                                        <p:tgtEl>
                                          <p:spTgt spid="2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27" dur="500"/>
                                        <p:tgtEl>
                                          <p:spTgt spid="2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4">
                                            <p:txEl>
                                              <p:pRg st="3" end="3"/>
                                            </p:txEl>
                                          </p:spTgt>
                                        </p:tgtEl>
                                        <p:attrNameLst>
                                          <p:attrName>style.visibility</p:attrName>
                                        </p:attrNameLst>
                                      </p:cBhvr>
                                      <p:to>
                                        <p:strVal val="visible"/>
                                      </p:to>
                                    </p:set>
                                    <p:animEffect transition="in" filter="randombar(horizontal)">
                                      <p:cBhvr>
                                        <p:cTn id="32" dur="500"/>
                                        <p:tgtEl>
                                          <p:spTgt spid="2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xEl>
                                              <p:pRg st="4" end="4"/>
                                            </p:txEl>
                                          </p:spTgt>
                                        </p:tgtEl>
                                        <p:attrNameLst>
                                          <p:attrName>style.visibility</p:attrName>
                                        </p:attrNameLst>
                                      </p:cBhvr>
                                      <p:to>
                                        <p:strVal val="visible"/>
                                      </p:to>
                                    </p:set>
                                    <p:animEffect transition="in" filter="randombar(horizontal)">
                                      <p:cBhvr>
                                        <p:cTn id="37" dur="500"/>
                                        <p:tgtEl>
                                          <p:spTgt spid="2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xEl>
                                              <p:pRg st="5" end="5"/>
                                            </p:txEl>
                                          </p:spTgt>
                                        </p:tgtEl>
                                        <p:attrNameLst>
                                          <p:attrName>style.visibility</p:attrName>
                                        </p:attrNameLst>
                                      </p:cBhvr>
                                      <p:to>
                                        <p:strVal val="visible"/>
                                      </p:to>
                                    </p:set>
                                    <p:animEffect transition="in" filter="randombar(horizontal)">
                                      <p:cBhvr>
                                        <p:cTn id="42" dur="500"/>
                                        <p:tgtEl>
                                          <p:spTgt spid="2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4">
                                            <p:txEl>
                                              <p:pRg st="6" end="6"/>
                                            </p:txEl>
                                          </p:spTgt>
                                        </p:tgtEl>
                                        <p:attrNameLst>
                                          <p:attrName>style.visibility</p:attrName>
                                        </p:attrNameLst>
                                      </p:cBhvr>
                                      <p:to>
                                        <p:strVal val="visible"/>
                                      </p:to>
                                    </p:set>
                                    <p:animEffect transition="in" filter="randombar(horizontal)">
                                      <p:cBhvr>
                                        <p:cTn id="47"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5C766CFC-C4B9-45F5-A6E9-8BD2DB62486C}" type="slidenum">
              <a:rPr lang="de-DE" altLang="de-DE" sz="1050" smtClean="0"/>
              <a:pPr>
                <a:defRPr/>
              </a:pPr>
              <a:t>27</a:t>
            </a:fld>
            <a:endParaRPr lang="de-DE" altLang="de-DE" sz="1050" dirty="0"/>
          </a:p>
        </p:txBody>
      </p:sp>
      <p:sp>
        <p:nvSpPr>
          <p:cNvPr id="19" name="Rechteck 18"/>
          <p:cNvSpPr/>
          <p:nvPr/>
        </p:nvSpPr>
        <p:spPr bwMode="auto">
          <a:xfrm>
            <a:off x="394426" y="1268760"/>
            <a:ext cx="8498055" cy="4680520"/>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600"/>
              </a:spcAft>
              <a:tabLst>
                <a:tab pos="534988" algn="l"/>
              </a:tabLst>
              <a:defRPr/>
            </a:pPr>
            <a:r>
              <a:rPr lang="de-DE" b="1" u="sng" dirty="0" smtClean="0">
                <a:effectLst>
                  <a:outerShdw blurRad="38100" dist="38100" dir="2700000" algn="tl">
                    <a:srgbClr val="000000">
                      <a:alpha val="43137"/>
                    </a:srgbClr>
                  </a:outerShdw>
                </a:effectLst>
                <a:latin typeface="Arial Black" panose="020B0A04020102020204" pitchFamily="34" charset="0"/>
              </a:rPr>
              <a:t>Idealzustand:</a:t>
            </a:r>
            <a:endParaRPr lang="de-DE" b="1" dirty="0" smtClean="0">
              <a:solidFill>
                <a:srgbClr val="C00000"/>
              </a:solidFill>
            </a:endParaRPr>
          </a:p>
          <a:p>
            <a:pPr marL="285750" indent="-285750" eaLnBrk="1" fontAlgn="auto" hangingPunct="1">
              <a:spcBef>
                <a:spcPts val="0"/>
              </a:spcBef>
              <a:spcAft>
                <a:spcPts val="600"/>
              </a:spcAft>
              <a:buFont typeface="Wingdings" panose="05000000000000000000" pitchFamily="2" charset="2"/>
              <a:buChar char="§"/>
              <a:tabLst>
                <a:tab pos="534988" algn="l"/>
              </a:tabLst>
              <a:defRPr/>
            </a:pPr>
            <a:r>
              <a:rPr lang="de-DE" b="1" dirty="0" smtClean="0">
                <a:solidFill>
                  <a:srgbClr val="C00000"/>
                </a:solidFill>
              </a:rPr>
              <a:t>Das „Geschäft“ der Umsatzsteuer </a:t>
            </a:r>
            <a:r>
              <a:rPr lang="de-DE" b="1" dirty="0">
                <a:solidFill>
                  <a:srgbClr val="C00000"/>
                </a:solidFill>
              </a:rPr>
              <a:t>ist </a:t>
            </a:r>
            <a:r>
              <a:rPr lang="de-DE" b="1" dirty="0" smtClean="0">
                <a:solidFill>
                  <a:srgbClr val="C00000"/>
                </a:solidFill>
              </a:rPr>
              <a:t>ein Massenverfahren</a:t>
            </a:r>
            <a:r>
              <a:rPr lang="de-DE" b="1" kern="0" dirty="0">
                <a:solidFill>
                  <a:srgbClr val="C00000"/>
                </a:solidFill>
                <a:cs typeface="Arial" panose="020B0604020202020204" pitchFamily="34" charset="0"/>
              </a:rPr>
              <a:t>, d.h.</a:t>
            </a:r>
          </a:p>
          <a:p>
            <a:pPr marL="827088" marR="0" lvl="0" indent="-285750" defTabSz="914400" eaLnBrk="1" fontAlgn="auto" latinLnBrk="0" hangingPunct="1">
              <a:lnSpc>
                <a:spcPct val="100000"/>
              </a:lnSpc>
              <a:spcBef>
                <a:spcPts val="0"/>
              </a:spcBef>
              <a:spcAft>
                <a:spcPts val="600"/>
              </a:spcAft>
              <a:buClrTx/>
              <a:buSzTx/>
              <a:buFont typeface="Symbol" panose="05050102010706020507" pitchFamily="18" charset="2"/>
              <a:buChar char="-"/>
              <a:defRPr/>
            </a:pPr>
            <a:r>
              <a:rPr lang="de-DE" b="1" kern="0" dirty="0">
                <a:solidFill>
                  <a:srgbClr val="000000"/>
                </a:solidFill>
                <a:cs typeface="Arial" panose="020B0604020202020204" pitchFamily="34" charset="0"/>
              </a:rPr>
              <a:t>a</a:t>
            </a:r>
            <a:r>
              <a:rPr lang="de-DE" b="1" kern="0" dirty="0" smtClean="0">
                <a:solidFill>
                  <a:srgbClr val="000000"/>
                </a:solidFill>
                <a:cs typeface="Arial" panose="020B0604020202020204" pitchFamily="34" charset="0"/>
              </a:rPr>
              <a:t>utomatisierte </a:t>
            </a:r>
            <a:r>
              <a:rPr lang="de-DE" b="1" kern="0" dirty="0">
                <a:solidFill>
                  <a:srgbClr val="000000"/>
                </a:solidFill>
                <a:cs typeface="Arial" panose="020B0604020202020204" pitchFamily="34" charset="0"/>
              </a:rPr>
              <a:t>und rechtskonforme Abläufe </a:t>
            </a:r>
            <a:r>
              <a:rPr lang="de-DE" b="1" kern="0" dirty="0" smtClean="0">
                <a:solidFill>
                  <a:srgbClr val="000000"/>
                </a:solidFill>
                <a:cs typeface="Arial" panose="020B0604020202020204" pitchFamily="34" charset="0"/>
              </a:rPr>
              <a:t>sind eingeführt,</a:t>
            </a:r>
            <a:endParaRPr lang="de-DE" b="1" kern="0" dirty="0">
              <a:solidFill>
                <a:srgbClr val="000000"/>
              </a:solidFill>
              <a:cs typeface="Arial" panose="020B0604020202020204" pitchFamily="34" charset="0"/>
            </a:endParaRPr>
          </a:p>
          <a:p>
            <a:pPr marL="827088" marR="0" lvl="0" indent="-285750" defTabSz="914400" eaLnBrk="1" fontAlgn="auto" latinLnBrk="0" hangingPunct="1">
              <a:lnSpc>
                <a:spcPct val="100000"/>
              </a:lnSpc>
              <a:spcBef>
                <a:spcPts val="0"/>
              </a:spcBef>
              <a:spcAft>
                <a:spcPts val="600"/>
              </a:spcAft>
              <a:buClrTx/>
              <a:buSzTx/>
              <a:buFont typeface="Symbol" panose="05050102010706020507" pitchFamily="18" charset="2"/>
              <a:buChar char="-"/>
              <a:defRPr/>
            </a:pPr>
            <a:r>
              <a:rPr lang="de-DE" b="1" kern="0" dirty="0" smtClean="0">
                <a:solidFill>
                  <a:srgbClr val="000000"/>
                </a:solidFill>
                <a:cs typeface="Arial" panose="020B0604020202020204" pitchFamily="34" charset="0"/>
              </a:rPr>
              <a:t>Steuererklärungen (mtl. Voranmeldungen und Jahreserklärungen) werden über </a:t>
            </a:r>
            <a:r>
              <a:rPr lang="de-DE" b="1" kern="0" dirty="0">
                <a:solidFill>
                  <a:srgbClr val="000000"/>
                </a:solidFill>
                <a:cs typeface="Arial" panose="020B0604020202020204" pitchFamily="34" charset="0"/>
              </a:rPr>
              <a:t>eine Schnittstelle im Buchhaltungsprogramm </a:t>
            </a:r>
            <a:r>
              <a:rPr lang="de-DE" b="1" kern="0" dirty="0" smtClean="0">
                <a:solidFill>
                  <a:srgbClr val="000000"/>
                </a:solidFill>
                <a:cs typeface="Arial" panose="020B0604020202020204" pitchFamily="34" charset="0"/>
              </a:rPr>
              <a:t>erzeugt und elektronisch an die Finanzverwaltung übermittelt und </a:t>
            </a:r>
            <a:endParaRPr lang="de-DE" b="1" kern="0" dirty="0">
              <a:solidFill>
                <a:srgbClr val="000000"/>
              </a:solidFill>
              <a:cs typeface="Arial" panose="020B0604020202020204" pitchFamily="34" charset="0"/>
            </a:endParaRPr>
          </a:p>
          <a:p>
            <a:pPr marL="827088" marR="0" lvl="0" indent="-285750" defTabSz="914400" eaLnBrk="1" fontAlgn="auto" latinLnBrk="0" hangingPunct="1">
              <a:lnSpc>
                <a:spcPct val="100000"/>
              </a:lnSpc>
              <a:spcBef>
                <a:spcPts val="0"/>
              </a:spcBef>
              <a:spcAft>
                <a:spcPts val="1200"/>
              </a:spcAft>
              <a:buClrTx/>
              <a:buSzTx/>
              <a:buFont typeface="Symbol" panose="05050102010706020507" pitchFamily="18" charset="2"/>
              <a:buChar char="-"/>
              <a:defRPr/>
            </a:pPr>
            <a:r>
              <a:rPr lang="de-DE" b="1" kern="0" dirty="0" smtClean="0">
                <a:solidFill>
                  <a:srgbClr val="000000"/>
                </a:solidFill>
                <a:cs typeface="Arial" panose="020B0604020202020204" pitchFamily="34" charset="0"/>
              </a:rPr>
              <a:t>der </a:t>
            </a:r>
            <a:r>
              <a:rPr lang="de-DE" b="1" kern="0" dirty="0">
                <a:solidFill>
                  <a:srgbClr val="000000"/>
                </a:solidFill>
                <a:cs typeface="Arial" panose="020B0604020202020204" pitchFamily="34" charset="0"/>
              </a:rPr>
              <a:t>Vorsteuerabzug ist </a:t>
            </a:r>
            <a:r>
              <a:rPr lang="de-DE" b="1" kern="0" dirty="0" smtClean="0">
                <a:solidFill>
                  <a:srgbClr val="000000"/>
                </a:solidFill>
                <a:cs typeface="Arial" panose="020B0604020202020204" pitchFamily="34" charset="0"/>
              </a:rPr>
              <a:t>geregelt und </a:t>
            </a:r>
            <a:r>
              <a:rPr lang="de-DE" b="1" kern="0" dirty="0">
                <a:solidFill>
                  <a:srgbClr val="000000"/>
                </a:solidFill>
                <a:cs typeface="Arial" panose="020B0604020202020204" pitchFamily="34" charset="0"/>
              </a:rPr>
              <a:t>im Buchhaltungsprogramm </a:t>
            </a:r>
            <a:r>
              <a:rPr lang="de-DE" b="1" kern="0" dirty="0" smtClean="0">
                <a:solidFill>
                  <a:srgbClr val="000000"/>
                </a:solidFill>
                <a:cs typeface="Arial" panose="020B0604020202020204" pitchFamily="34" charset="0"/>
              </a:rPr>
              <a:t>hinterlegt.</a:t>
            </a:r>
            <a:endParaRPr lang="de-DE" b="1" kern="0" dirty="0">
              <a:solidFill>
                <a:srgbClr val="000000"/>
              </a:solidFill>
              <a:cs typeface="Arial" panose="020B0604020202020204" pitchFamily="34" charset="0"/>
            </a:endParaRPr>
          </a:p>
          <a:p>
            <a:pPr marL="285750" lvl="0" indent="-285750" eaLnBrk="1" fontAlgn="auto" hangingPunct="1">
              <a:spcBef>
                <a:spcPts val="0"/>
              </a:spcBef>
              <a:spcAft>
                <a:spcPts val="1200"/>
              </a:spcAft>
              <a:buFont typeface="Wingdings" panose="05000000000000000000" pitchFamily="2" charset="2"/>
              <a:buChar char="§"/>
              <a:tabLst>
                <a:tab pos="534988" algn="l"/>
              </a:tabLst>
              <a:defRPr/>
            </a:pPr>
            <a:r>
              <a:rPr lang="de-DE" b="1" dirty="0" smtClean="0"/>
              <a:t>Die Anforderungen an die Dokumentenablage, etc. werden erfüllt.</a:t>
            </a:r>
          </a:p>
          <a:p>
            <a:pPr marL="285750" lvl="0" indent="-285750" eaLnBrk="1" fontAlgn="auto" hangingPunct="1">
              <a:spcBef>
                <a:spcPts val="0"/>
              </a:spcBef>
              <a:spcAft>
                <a:spcPts val="1200"/>
              </a:spcAft>
              <a:buFont typeface="Wingdings" panose="05000000000000000000" pitchFamily="2" charset="2"/>
              <a:buChar char="§"/>
              <a:tabLst>
                <a:tab pos="534988" algn="l"/>
              </a:tabLst>
              <a:defRPr/>
            </a:pPr>
            <a:r>
              <a:rPr lang="de-DE" b="1" dirty="0" smtClean="0"/>
              <a:t>Das Verantwortungsbewusstsein der gesetzlichen Vertreter ist vorhanden.</a:t>
            </a:r>
          </a:p>
          <a:p>
            <a:pPr marL="285750" lvl="0" indent="-285750" eaLnBrk="1" fontAlgn="auto" hangingPunct="1">
              <a:spcBef>
                <a:spcPts val="0"/>
              </a:spcBef>
              <a:spcAft>
                <a:spcPts val="600"/>
              </a:spcAft>
              <a:buFont typeface="Wingdings" panose="05000000000000000000" pitchFamily="2" charset="2"/>
              <a:buChar char="§"/>
              <a:tabLst>
                <a:tab pos="534988" algn="l"/>
              </a:tabLst>
              <a:defRPr/>
            </a:pPr>
            <a:r>
              <a:rPr lang="de-DE" b="1" dirty="0" smtClean="0">
                <a:solidFill>
                  <a:srgbClr val="C00000"/>
                </a:solidFill>
                <a:effectLst>
                  <a:outerShdw blurRad="38100" dist="38100" dir="2700000" algn="tl">
                    <a:srgbClr val="000000">
                      <a:alpha val="43137"/>
                    </a:srgbClr>
                  </a:outerShdw>
                </a:effectLst>
              </a:rPr>
              <a:t>Die Regelungen der Umsatzsteuer sind vollständig und als Tagesgeschäft </a:t>
            </a:r>
            <a:r>
              <a:rPr lang="de-DE" b="1" kern="0" dirty="0" smtClean="0">
                <a:solidFill>
                  <a:srgbClr val="C00000"/>
                </a:solidFill>
                <a:effectLst>
                  <a:outerShdw blurRad="38100" dist="38100" dir="2700000" algn="tl">
                    <a:srgbClr val="000000">
                      <a:alpha val="43137"/>
                    </a:srgbClr>
                  </a:outerShdw>
                </a:effectLst>
                <a:cs typeface="Arial" panose="020B0604020202020204" pitchFamily="34" charset="0"/>
              </a:rPr>
              <a:t>in </a:t>
            </a:r>
            <a:r>
              <a:rPr lang="de-DE" b="1" kern="0" dirty="0">
                <a:solidFill>
                  <a:srgbClr val="C00000"/>
                </a:solidFill>
                <a:effectLst>
                  <a:outerShdw blurRad="38100" dist="38100" dir="2700000" algn="tl">
                    <a:srgbClr val="000000">
                      <a:alpha val="43137"/>
                    </a:srgbClr>
                  </a:outerShdw>
                </a:effectLst>
                <a:cs typeface="Arial" panose="020B0604020202020204" pitchFamily="34" charset="0"/>
              </a:rPr>
              <a:t>die </a:t>
            </a:r>
            <a:r>
              <a:rPr lang="de-DE" b="1" kern="0" dirty="0" smtClean="0">
                <a:solidFill>
                  <a:srgbClr val="C00000"/>
                </a:solidFill>
                <a:effectLst>
                  <a:outerShdw blurRad="38100" dist="38100" dir="2700000" algn="tl">
                    <a:srgbClr val="000000">
                      <a:alpha val="43137"/>
                    </a:srgbClr>
                  </a:outerShdw>
                </a:effectLst>
                <a:cs typeface="Arial" panose="020B0604020202020204" pitchFamily="34" charset="0"/>
              </a:rPr>
              <a:t>Verwaltungsabläufe in den Kirchengemeinden integriert.</a:t>
            </a:r>
            <a:endParaRPr lang="de-DE" dirty="0"/>
          </a:p>
        </p:txBody>
      </p:sp>
      <p:graphicFrame>
        <p:nvGraphicFramePr>
          <p:cNvPr id="11" name="Tabelle 10"/>
          <p:cNvGraphicFramePr>
            <a:graphicFrameLocks noGrp="1"/>
          </p:cNvGraphicFramePr>
          <p:nvPr>
            <p:extLst>
              <p:ext uri="{D42A27DB-BD31-4B8C-83A1-F6EECF244321}">
                <p14:modId xmlns:p14="http://schemas.microsoft.com/office/powerpoint/2010/main" val="139571830"/>
              </p:ext>
            </p:extLst>
          </p:nvPr>
        </p:nvGraphicFramePr>
        <p:xfrm>
          <a:off x="349991" y="681896"/>
          <a:ext cx="8640960" cy="370840"/>
        </p:xfrm>
        <a:graphic>
          <a:graphicData uri="http://schemas.openxmlformats.org/drawingml/2006/table">
            <a:tbl>
              <a:tblPr firstRow="1" bandRow="1"/>
              <a:tblGrid>
                <a:gridCol w="1728192"/>
                <a:gridCol w="1728192"/>
                <a:gridCol w="1728192"/>
                <a:gridCol w="1728192"/>
                <a:gridCol w="1728192"/>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2016</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2017</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2018</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2019</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smtClean="0"/>
                        <a:t>31.12.2020</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tr>
            </a:tbl>
          </a:graphicData>
        </a:graphic>
      </p:graphicFrame>
    </p:spTree>
    <p:extLst>
      <p:ext uri="{BB962C8B-B14F-4D97-AF65-F5344CB8AC3E}">
        <p14:creationId xmlns:p14="http://schemas.microsoft.com/office/powerpoint/2010/main" val="14991235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randombar(horizontal)">
                                      <p:cBhvr>
                                        <p:cTn id="7" dur="500"/>
                                        <p:tgtEl>
                                          <p:spTgt spid="19">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9">
                                            <p:txEl>
                                              <p:pRg st="3" end="3"/>
                                            </p:txEl>
                                          </p:spTgt>
                                        </p:tgtEl>
                                        <p:attrNameLst>
                                          <p:attrName>style.visibility</p:attrName>
                                        </p:attrNameLst>
                                      </p:cBhvr>
                                      <p:to>
                                        <p:strVal val="visible"/>
                                      </p:to>
                                    </p:set>
                                    <p:animEffect transition="in" filter="randombar(horizontal)">
                                      <p:cBhvr>
                                        <p:cTn id="27" dur="500"/>
                                        <p:tgtEl>
                                          <p:spTgt spid="1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9">
                                            <p:txEl>
                                              <p:pRg st="4" end="4"/>
                                            </p:txEl>
                                          </p:spTgt>
                                        </p:tgtEl>
                                        <p:attrNameLst>
                                          <p:attrName>style.visibility</p:attrName>
                                        </p:attrNameLst>
                                      </p:cBhvr>
                                      <p:to>
                                        <p:strVal val="visible"/>
                                      </p:to>
                                    </p:set>
                                    <p:animEffect transition="in" filter="randombar(horizontal)">
                                      <p:cBhvr>
                                        <p:cTn id="32" dur="500"/>
                                        <p:tgtEl>
                                          <p:spTgt spid="1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9">
                                            <p:txEl>
                                              <p:pRg st="5" end="5"/>
                                            </p:txEl>
                                          </p:spTgt>
                                        </p:tgtEl>
                                        <p:attrNameLst>
                                          <p:attrName>style.visibility</p:attrName>
                                        </p:attrNameLst>
                                      </p:cBhvr>
                                      <p:to>
                                        <p:strVal val="visible"/>
                                      </p:to>
                                    </p:set>
                                    <p:animEffect transition="in" filter="randombar(horizontal)">
                                      <p:cBhvr>
                                        <p:cTn id="37" dur="500"/>
                                        <p:tgtEl>
                                          <p:spTgt spid="1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9">
                                            <p:txEl>
                                              <p:pRg st="6" end="6"/>
                                            </p:txEl>
                                          </p:spTgt>
                                        </p:tgtEl>
                                        <p:attrNameLst>
                                          <p:attrName>style.visibility</p:attrName>
                                        </p:attrNameLst>
                                      </p:cBhvr>
                                      <p:to>
                                        <p:strVal val="visible"/>
                                      </p:to>
                                    </p:set>
                                    <p:animEffect transition="in" filter="randombar(horizontal)">
                                      <p:cBhvr>
                                        <p:cTn id="42" dur="500"/>
                                        <p:tgtEl>
                                          <p:spTgt spid="1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9">
                                            <p:txEl>
                                              <p:pRg st="7" end="7"/>
                                            </p:txEl>
                                          </p:spTgt>
                                        </p:tgtEl>
                                        <p:attrNameLst>
                                          <p:attrName>style.visibility</p:attrName>
                                        </p:attrNameLst>
                                      </p:cBhvr>
                                      <p:to>
                                        <p:strVal val="visible"/>
                                      </p:to>
                                    </p:set>
                                    <p:animEffect transition="in" filter="randombar(horizontal)">
                                      <p:cBhvr>
                                        <p:cTn id="47" dur="500"/>
                                        <p:tgtEl>
                                          <p:spTgt spid="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5C766CFC-C4B9-45F5-A6E9-8BD2DB62486C}" type="slidenum">
              <a:rPr lang="de-DE" altLang="de-DE" sz="1050" smtClean="0"/>
              <a:pPr>
                <a:defRPr/>
              </a:pPr>
              <a:t>28</a:t>
            </a:fld>
            <a:endParaRPr lang="de-DE" altLang="de-DE" sz="1050" dirty="0"/>
          </a:p>
        </p:txBody>
      </p:sp>
      <p:sp>
        <p:nvSpPr>
          <p:cNvPr id="19" name="Rechteck 18"/>
          <p:cNvSpPr/>
          <p:nvPr/>
        </p:nvSpPr>
        <p:spPr bwMode="auto">
          <a:xfrm>
            <a:off x="394425" y="1437525"/>
            <a:ext cx="8498055" cy="4079707"/>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spcBef>
                <a:spcPts val="0"/>
              </a:spcBef>
              <a:spcAft>
                <a:spcPts val="1200"/>
              </a:spcAft>
              <a:tabLst>
                <a:tab pos="534988" algn="l"/>
              </a:tabLst>
              <a:defRPr/>
            </a:pPr>
            <a:r>
              <a:rPr lang="de-DE" sz="2000" b="1" u="sng" dirty="0" smtClean="0">
                <a:solidFill>
                  <a:srgbClr val="C00000"/>
                </a:solidFill>
                <a:effectLst>
                  <a:outerShdw blurRad="38100" dist="38100" dir="2700000" algn="tl">
                    <a:srgbClr val="000000">
                      <a:alpha val="43137"/>
                    </a:srgbClr>
                  </a:outerShdw>
                </a:effectLst>
              </a:rPr>
              <a:t>ab 2021:</a:t>
            </a:r>
          </a:p>
          <a:p>
            <a:pPr marL="285750" lvl="0" indent="-285750" eaLnBrk="1" fontAlgn="auto" hangingPunct="1">
              <a:spcBef>
                <a:spcPts val="0"/>
              </a:spcBef>
              <a:spcAft>
                <a:spcPts val="1200"/>
              </a:spcAft>
              <a:buFont typeface="Wingdings" panose="05000000000000000000" pitchFamily="2" charset="2"/>
              <a:buChar char="§"/>
              <a:tabLst>
                <a:tab pos="534988" algn="l"/>
              </a:tabLst>
              <a:defRPr/>
            </a:pPr>
            <a:r>
              <a:rPr lang="de-DE" b="1" dirty="0" smtClean="0"/>
              <a:t>Kontrollmechanismen werden eingeführt </a:t>
            </a:r>
            <a:r>
              <a:rPr lang="de-DE" b="1" dirty="0"/>
              <a:t>(Prüfung, ob Vereinbarungen „gelebt“ und umgesetzt werden, Stichproben, Revision)</a:t>
            </a:r>
          </a:p>
          <a:p>
            <a:pPr marL="285750" lvl="0" indent="-285750" eaLnBrk="1" fontAlgn="auto" hangingPunct="1">
              <a:spcBef>
                <a:spcPts val="0"/>
              </a:spcBef>
              <a:spcAft>
                <a:spcPts val="1200"/>
              </a:spcAft>
              <a:buFont typeface="Wingdings" panose="05000000000000000000" pitchFamily="2" charset="2"/>
              <a:buChar char="§"/>
              <a:tabLst>
                <a:tab pos="534988" algn="l"/>
              </a:tabLst>
              <a:defRPr/>
            </a:pPr>
            <a:r>
              <a:rPr lang="de-DE" b="1" dirty="0" smtClean="0"/>
              <a:t>„Tax Compliance“ wird für die Kirchengemeinde(n) erstellt </a:t>
            </a:r>
            <a:br>
              <a:rPr lang="de-DE" b="1" dirty="0" smtClean="0"/>
            </a:b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(bei Anwendung der Checklisten und Arbeitshilfen und entsprechender Dokumentation schon weitgehend umgesetzt!)</a:t>
            </a:r>
            <a:endPar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a:p>
            <a:pPr marL="285750" lvl="0" indent="-285750" eaLnBrk="1" fontAlgn="auto" hangingPunct="1">
              <a:spcBef>
                <a:spcPts val="0"/>
              </a:spcBef>
              <a:spcAft>
                <a:spcPts val="1200"/>
              </a:spcAft>
              <a:buFont typeface="Wingdings" panose="05000000000000000000" pitchFamily="2" charset="2"/>
              <a:buChar char="§"/>
              <a:tabLst>
                <a:tab pos="534988" algn="l"/>
              </a:tabLst>
              <a:defRPr/>
            </a:pPr>
            <a:r>
              <a:rPr lang="de-DE" b="1" dirty="0" smtClean="0"/>
              <a:t>Einheitliche </a:t>
            </a:r>
            <a:r>
              <a:rPr lang="de-DE" b="1" dirty="0"/>
              <a:t>Handhabung des USt-Rechts im Erzbistum Paderborn bzw. </a:t>
            </a:r>
            <a:r>
              <a:rPr lang="de-DE" b="1" dirty="0" smtClean="0"/>
              <a:t>auf NRW-Ebene wird koordiniert </a:t>
            </a:r>
            <a:r>
              <a:rPr lang="de-DE" b="1" dirty="0"/>
              <a:t>(„Clearingstelle“ beim EGV; FAQs über </a:t>
            </a:r>
            <a:r>
              <a:rPr lang="de-DE" b="1" dirty="0" smtClean="0"/>
              <a:t>Verwaltungshandbuch </a:t>
            </a:r>
            <a:r>
              <a:rPr lang="de-DE" b="1" dirty="0"/>
              <a:t>‚online</a:t>
            </a:r>
            <a:r>
              <a:rPr lang="de-DE" b="1" dirty="0" smtClean="0"/>
              <a:t>‘, Grundsatzklärungen mit Finanzverwaltung, z.B. OFD NRW)</a:t>
            </a:r>
            <a:endParaRPr lang="de-DE" b="1" dirty="0"/>
          </a:p>
          <a:p>
            <a:pPr marL="285750" lvl="0" indent="-285750" eaLnBrk="1" fontAlgn="auto" hangingPunct="1">
              <a:spcBef>
                <a:spcPts val="0"/>
              </a:spcBef>
              <a:spcAft>
                <a:spcPts val="1200"/>
              </a:spcAft>
              <a:buFont typeface="Wingdings" panose="05000000000000000000" pitchFamily="2" charset="2"/>
              <a:buChar char="§"/>
              <a:tabLst>
                <a:tab pos="534988" algn="l"/>
              </a:tabLst>
              <a:defRPr/>
            </a:pPr>
            <a:r>
              <a:rPr lang="de-DE" b="1" dirty="0"/>
              <a:t>laufende </a:t>
            </a:r>
            <a:r>
              <a:rPr lang="de-DE" b="1" dirty="0" smtClean="0"/>
              <a:t>Mitarbeiterqualifizierung</a:t>
            </a:r>
            <a:endParaRPr lang="de-DE" dirty="0"/>
          </a:p>
        </p:txBody>
      </p:sp>
      <p:graphicFrame>
        <p:nvGraphicFramePr>
          <p:cNvPr id="11" name="Tabelle 10"/>
          <p:cNvGraphicFramePr>
            <a:graphicFrameLocks noGrp="1"/>
          </p:cNvGraphicFramePr>
          <p:nvPr>
            <p:extLst>
              <p:ext uri="{D42A27DB-BD31-4B8C-83A1-F6EECF244321}">
                <p14:modId xmlns:p14="http://schemas.microsoft.com/office/powerpoint/2010/main" val="255455874"/>
              </p:ext>
            </p:extLst>
          </p:nvPr>
        </p:nvGraphicFramePr>
        <p:xfrm>
          <a:off x="349991" y="681896"/>
          <a:ext cx="8640960" cy="370840"/>
        </p:xfrm>
        <a:graphic>
          <a:graphicData uri="http://schemas.openxmlformats.org/drawingml/2006/table">
            <a:tbl>
              <a:tblPr firstRow="1" bandRow="1"/>
              <a:tblGrid>
                <a:gridCol w="1728192"/>
                <a:gridCol w="1728192"/>
                <a:gridCol w="1728192"/>
                <a:gridCol w="1728192"/>
                <a:gridCol w="1728192"/>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2016</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2017</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2018</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de-DE" dirty="0" smtClean="0"/>
                        <a:t>2019</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lumMod val="75000"/>
                        <a:lumOff val="2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DE" dirty="0" smtClean="0"/>
                        <a:t>31.12.2020</a:t>
                      </a:r>
                      <a:endParaRPr lang="de-D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tr>
            </a:tbl>
          </a:graphicData>
        </a:graphic>
      </p:graphicFrame>
    </p:spTree>
    <p:extLst>
      <p:ext uri="{BB962C8B-B14F-4D97-AF65-F5344CB8AC3E}">
        <p14:creationId xmlns:p14="http://schemas.microsoft.com/office/powerpoint/2010/main" val="3444495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randombar(horizontal)">
                                      <p:cBhvr>
                                        <p:cTn id="7" dur="500"/>
                                        <p:tgtEl>
                                          <p:spTgt spid="19">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9">
                                            <p:txEl>
                                              <p:pRg st="3" end="3"/>
                                            </p:txEl>
                                          </p:spTgt>
                                        </p:tgtEl>
                                        <p:attrNameLst>
                                          <p:attrName>style.visibility</p:attrName>
                                        </p:attrNameLst>
                                      </p:cBhvr>
                                      <p:to>
                                        <p:strVal val="visible"/>
                                      </p:to>
                                    </p:set>
                                    <p:animEffect transition="in" filter="randombar(horizontal)">
                                      <p:cBhvr>
                                        <p:cTn id="27" dur="500"/>
                                        <p:tgtEl>
                                          <p:spTgt spid="1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9">
                                            <p:txEl>
                                              <p:pRg st="4" end="4"/>
                                            </p:txEl>
                                          </p:spTgt>
                                        </p:tgtEl>
                                        <p:attrNameLst>
                                          <p:attrName>style.visibility</p:attrName>
                                        </p:attrNameLst>
                                      </p:cBhvr>
                                      <p:to>
                                        <p:strVal val="visible"/>
                                      </p:to>
                                    </p:set>
                                    <p:animEffect transition="in" filter="randombar(horizontal)">
                                      <p:cBhvr>
                                        <p:cTn id="32"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1477877"/>
            <a:ext cx="8640961" cy="4399395"/>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324000" rIns="91440" bIns="0" numCol="1" rtlCol="0" anchor="t" anchorCtr="0" compatLnSpc="1">
            <a:prstTxWarp prst="textNoShape">
              <a:avLst/>
            </a:prstTxWarp>
          </a:bodyPr>
          <a:lstStyle/>
          <a:p>
            <a:pPr marL="719138" lvl="0" indent="-719138" eaLnBrk="1" fontAlgn="auto" hangingPunct="1">
              <a:lnSpc>
                <a:spcPts val="3500"/>
              </a:lnSpc>
              <a:spcBef>
                <a:spcPts val="1200"/>
              </a:spcBef>
              <a:spcAft>
                <a:spcPts val="2400"/>
              </a:spcAft>
              <a:buSzPct val="200000"/>
              <a:buFont typeface="Wingdings" panose="05000000000000000000" pitchFamily="2" charset="2"/>
              <a:buChar char="§"/>
              <a:defRPr/>
            </a:pPr>
            <a:r>
              <a:rPr lang="de-DE" sz="2400" b="1" dirty="0" smtClean="0"/>
              <a:t>Arbeitshilfe + Unterlagen zur Datenerfassung</a:t>
            </a:r>
            <a:br>
              <a:rPr lang="de-DE" sz="2400" b="1" dirty="0" smtClean="0"/>
            </a:br>
            <a:r>
              <a:rPr lang="de-DE" sz="2400" b="1" dirty="0" smtClean="0"/>
              <a:t>im Detail</a:t>
            </a:r>
            <a:endParaRPr lang="de-DE" sz="2400" b="1" dirty="0" smtClean="0">
              <a:solidFill>
                <a:schemeClr val="bg1">
                  <a:lumMod val="75000"/>
                </a:schemeClr>
              </a:solidFill>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29</a:t>
            </a:fld>
            <a:endParaRPr lang="de-DE" altLang="de-DE" dirty="0"/>
          </a:p>
        </p:txBody>
      </p:sp>
      <p:sp>
        <p:nvSpPr>
          <p:cNvPr id="12" name="Rechteck 11"/>
          <p:cNvSpPr/>
          <p:nvPr/>
        </p:nvSpPr>
        <p:spPr bwMode="auto">
          <a:xfrm>
            <a:off x="251520" y="685789"/>
            <a:ext cx="8640961" cy="648000"/>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lvl="0" eaLnBrk="1" fontAlgn="auto" hangingPunct="1">
              <a:spcBef>
                <a:spcPts val="0"/>
              </a:spcBef>
              <a:spcAft>
                <a:spcPts val="1200"/>
              </a:spcAft>
            </a:pPr>
            <a:r>
              <a:rPr lang="de-DE" sz="2400" b="1" dirty="0" smtClean="0">
                <a:solidFill>
                  <a:srgbClr val="FFFFFF"/>
                </a:solidFill>
                <a:latin typeface="Arial"/>
              </a:rPr>
              <a:t>Agenda</a:t>
            </a:r>
            <a:endParaRPr lang="de-DE" sz="2400" b="1" dirty="0">
              <a:solidFill>
                <a:srgbClr val="FFFFFF"/>
              </a:solidFill>
              <a:latin typeface="Arial"/>
            </a:endParaRPr>
          </a:p>
        </p:txBody>
      </p:sp>
      <p:sp>
        <p:nvSpPr>
          <p:cNvPr id="5" name="Textfeld 4"/>
          <p:cNvSpPr txBox="1"/>
          <p:nvPr/>
        </p:nvSpPr>
        <p:spPr>
          <a:xfrm>
            <a:off x="6130300" y="5509064"/>
            <a:ext cx="2699792" cy="338554"/>
          </a:xfrm>
          <a:prstGeom prst="rect">
            <a:avLst/>
          </a:prstGeom>
          <a:solidFill>
            <a:schemeClr val="bg1"/>
          </a:solidFill>
        </p:spPr>
        <p:txBody>
          <a:bodyPr wrap="square" rtlCol="0">
            <a:spAutoFit/>
          </a:bodyPr>
          <a:lstStyle/>
          <a:p>
            <a:r>
              <a:rPr lang="de-DE" sz="1600" i="1" dirty="0" smtClean="0">
                <a:solidFill>
                  <a:srgbClr val="C00000"/>
                </a:solidFill>
                <a:latin typeface="Arial Black" panose="020B0A04020102020204" pitchFamily="34" charset="0"/>
              </a:rPr>
              <a:t>zurück zur Agenda</a:t>
            </a:r>
            <a:endParaRPr lang="de-DE" sz="1600" i="1" dirty="0">
              <a:solidFill>
                <a:srgbClr val="C00000"/>
              </a:solidFill>
              <a:latin typeface="Arial Black" panose="020B0A04020102020204" pitchFamily="34" charset="0"/>
            </a:endParaRPr>
          </a:p>
        </p:txBody>
      </p:sp>
      <p:sp>
        <p:nvSpPr>
          <p:cNvPr id="6" name="Interaktive Schaltfläche: Zurück oder Vorherige(r) 5">
            <a:hlinkClick r:id="rId3" action="ppaction://hlinksldjump" highlightClick="1"/>
          </p:cNvPr>
          <p:cNvSpPr/>
          <p:nvPr/>
        </p:nvSpPr>
        <p:spPr>
          <a:xfrm>
            <a:off x="6514243" y="5007551"/>
            <a:ext cx="1368152" cy="432048"/>
          </a:xfrm>
          <a:prstGeom prst="actionButtonBackPrevious">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4557558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1477877"/>
            <a:ext cx="8640961" cy="4399395"/>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324000" rIns="91440" bIns="0" numCol="1" rtlCol="0" anchor="t" anchorCtr="0" compatLnSpc="1">
            <a:prstTxWarp prst="textNoShape">
              <a:avLst/>
            </a:prstTxWarp>
          </a:bodyPr>
          <a:lstStyle/>
          <a:p>
            <a:pPr marL="719138" lvl="0" indent="-719138" eaLnBrk="1" fontAlgn="auto" hangingPunct="1">
              <a:lnSpc>
                <a:spcPts val="3500"/>
              </a:lnSpc>
              <a:spcBef>
                <a:spcPts val="1200"/>
              </a:spcBef>
              <a:spcAft>
                <a:spcPts val="2400"/>
              </a:spcAft>
              <a:buSzPct val="200000"/>
              <a:buFont typeface="Wingdings" panose="05000000000000000000" pitchFamily="2" charset="2"/>
              <a:buChar char="§"/>
              <a:defRPr/>
            </a:pPr>
            <a:r>
              <a:rPr lang="de-DE" sz="2400" b="1" dirty="0" smtClean="0"/>
              <a:t>Änderung der Rechtslage | Verschärfung Umsatzsteuer</a:t>
            </a:r>
            <a:endParaRPr lang="de-DE" sz="2400" b="1" dirty="0" smtClean="0">
              <a:solidFill>
                <a:schemeClr val="bg1">
                  <a:lumMod val="75000"/>
                </a:schemeClr>
              </a:solidFill>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3</a:t>
            </a:fld>
            <a:endParaRPr lang="de-DE" altLang="de-DE" dirty="0"/>
          </a:p>
        </p:txBody>
      </p:sp>
      <p:sp>
        <p:nvSpPr>
          <p:cNvPr id="12" name="Rechteck 11"/>
          <p:cNvSpPr/>
          <p:nvPr/>
        </p:nvSpPr>
        <p:spPr bwMode="auto">
          <a:xfrm>
            <a:off x="251520" y="685789"/>
            <a:ext cx="8640961" cy="648000"/>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lvl="0" eaLnBrk="1" fontAlgn="auto" hangingPunct="1">
              <a:spcBef>
                <a:spcPts val="0"/>
              </a:spcBef>
              <a:spcAft>
                <a:spcPts val="1200"/>
              </a:spcAft>
            </a:pPr>
            <a:r>
              <a:rPr lang="de-DE" sz="2400" b="1" dirty="0" smtClean="0">
                <a:solidFill>
                  <a:srgbClr val="FFFFFF"/>
                </a:solidFill>
                <a:latin typeface="Arial"/>
              </a:rPr>
              <a:t>Agenda</a:t>
            </a:r>
            <a:endParaRPr lang="de-DE" sz="2400" b="1" dirty="0">
              <a:solidFill>
                <a:srgbClr val="FFFFFF"/>
              </a:solidFill>
              <a:latin typeface="Arial"/>
            </a:endParaRPr>
          </a:p>
        </p:txBody>
      </p:sp>
      <p:sp>
        <p:nvSpPr>
          <p:cNvPr id="6" name="Textfeld 5"/>
          <p:cNvSpPr txBox="1"/>
          <p:nvPr/>
        </p:nvSpPr>
        <p:spPr>
          <a:xfrm>
            <a:off x="6130300" y="5509064"/>
            <a:ext cx="2699792" cy="338554"/>
          </a:xfrm>
          <a:prstGeom prst="rect">
            <a:avLst/>
          </a:prstGeom>
          <a:solidFill>
            <a:schemeClr val="bg1"/>
          </a:solidFill>
        </p:spPr>
        <p:txBody>
          <a:bodyPr wrap="square" rtlCol="0">
            <a:spAutoFit/>
          </a:bodyPr>
          <a:lstStyle/>
          <a:p>
            <a:r>
              <a:rPr lang="de-DE" sz="1600" i="1" dirty="0" smtClean="0">
                <a:solidFill>
                  <a:srgbClr val="C00000"/>
                </a:solidFill>
                <a:latin typeface="Arial Black" panose="020B0A04020102020204" pitchFamily="34" charset="0"/>
              </a:rPr>
              <a:t>zurück zur Agenda</a:t>
            </a:r>
            <a:endParaRPr lang="de-DE" sz="1600" i="1" dirty="0">
              <a:solidFill>
                <a:srgbClr val="C00000"/>
              </a:solidFill>
              <a:latin typeface="Arial Black" panose="020B0A04020102020204" pitchFamily="34" charset="0"/>
            </a:endParaRPr>
          </a:p>
        </p:txBody>
      </p:sp>
      <p:sp>
        <p:nvSpPr>
          <p:cNvPr id="3" name="Interaktive Schaltfläche: Zurück oder Vorherige(r) 2">
            <a:hlinkClick r:id="rId3" action="ppaction://hlinksldjump" highlightClick="1"/>
          </p:cNvPr>
          <p:cNvSpPr/>
          <p:nvPr/>
        </p:nvSpPr>
        <p:spPr>
          <a:xfrm>
            <a:off x="6514243" y="5007551"/>
            <a:ext cx="1368152" cy="432048"/>
          </a:xfrm>
          <a:prstGeom prst="actionButtonBackPrevious">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924428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sz="1800" b="1" dirty="0" smtClean="0">
                <a:solidFill>
                  <a:schemeClr val="bg1"/>
                </a:solidFill>
                <a:effectLst>
                  <a:outerShdw blurRad="38100" dist="38100" dir="2700000" algn="tl">
                    <a:srgbClr val="000000">
                      <a:alpha val="43137"/>
                    </a:srgbClr>
                  </a:outerShdw>
                </a:effectLst>
              </a:rPr>
              <a:t>„Arbeitshilfe für die steuerliche Bestandsaufnahme“ </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30</a:t>
            </a:fld>
            <a:endParaRPr lang="de-DE" altLang="de-DE" dirty="0"/>
          </a:p>
        </p:txBody>
      </p:sp>
      <p:sp>
        <p:nvSpPr>
          <p:cNvPr id="4" name="Rechteck 3"/>
          <p:cNvSpPr/>
          <p:nvPr/>
        </p:nvSpPr>
        <p:spPr>
          <a:xfrm>
            <a:off x="503546" y="1333797"/>
            <a:ext cx="8136905" cy="5070619"/>
          </a:xfrm>
          <a:prstGeom prst="rect">
            <a:avLst/>
          </a:prstGeom>
        </p:spPr>
        <p:txBody>
          <a:bodyPr wrap="square">
            <a:spAutoFit/>
          </a:bodyPr>
          <a:lstStyle/>
          <a:p>
            <a:pPr>
              <a:spcAft>
                <a:spcPts val="300"/>
              </a:spcAft>
            </a:pPr>
            <a:r>
              <a:rPr lang="de-DE" sz="1600" b="1" kern="150" dirty="0" smtClean="0">
                <a:solidFill>
                  <a:srgbClr val="00000A"/>
                </a:solidFill>
                <a:ea typeface="Calibri" panose="020F0502020204030204" pitchFamily="34" charset="0"/>
                <a:cs typeface="Tahoma" panose="020B0604030504040204" pitchFamily="34" charset="0"/>
              </a:rPr>
              <a:t>Inhaltsverzeichnis</a:t>
            </a:r>
            <a:r>
              <a:rPr lang="de-DE" sz="1100" b="1" kern="150" dirty="0">
                <a:solidFill>
                  <a:srgbClr val="00000A"/>
                </a:solidFill>
                <a:ea typeface="Calibri" panose="020F0502020204030204" pitchFamily="34" charset="0"/>
                <a:cs typeface="Tahoma" panose="020B0604030504040204" pitchFamily="34" charset="0"/>
              </a:rPr>
              <a:t> </a:t>
            </a:r>
            <a:endParaRPr lang="de-DE" sz="1100" kern="150" dirty="0" smtClean="0">
              <a:solidFill>
                <a:srgbClr val="00000A"/>
              </a:solidFill>
              <a:latin typeface="Calibri" panose="020F0502020204030204" pitchFamily="34" charset="0"/>
              <a:ea typeface="Calibri" panose="020F0502020204030204" pitchFamily="34" charset="0"/>
              <a:cs typeface="Tahoma" panose="020B0604030504040204" pitchFamily="34" charset="0"/>
            </a:endParaRPr>
          </a:p>
          <a:p>
            <a:pPr marL="342900" lvl="0" indent="-342900">
              <a:spcAft>
                <a:spcPts val="300"/>
              </a:spcAft>
              <a:buFont typeface="+mj-lt"/>
              <a:buAutoNum type="arabicPeriod"/>
            </a:pPr>
            <a:r>
              <a:rPr lang="de-DE" sz="1400" b="1" u="sng" kern="150" dirty="0" smtClean="0">
                <a:solidFill>
                  <a:srgbClr val="00000A"/>
                </a:solidFill>
                <a:ea typeface="Calibri" panose="020F0502020204030204" pitchFamily="34" charset="0"/>
                <a:cs typeface="Tahoma" panose="020B0604030504040204" pitchFamily="34" charset="0"/>
              </a:rPr>
              <a:t>Systemwechsel bei der Umsatzbesteuerung in der Kirchengemeinde</a:t>
            </a:r>
            <a:endParaRPr lang="de-DE" sz="1100" b="1" u="sng" kern="150" dirty="0" smtClean="0">
              <a:solidFill>
                <a:srgbClr val="00000A"/>
              </a:solidFill>
              <a:latin typeface="Calibri" panose="020F0502020204030204" pitchFamily="34" charset="0"/>
              <a:ea typeface="Calibri" panose="020F0502020204030204" pitchFamily="34" charset="0"/>
              <a:cs typeface="Tahoma" panose="020B0604030504040204" pitchFamily="34" charset="0"/>
            </a:endParaRPr>
          </a:p>
          <a:p>
            <a:pPr marL="742950" lvl="1" indent="-285750">
              <a:spcAft>
                <a:spcPts val="300"/>
              </a:spcAft>
              <a:buFont typeface="+mj-lt"/>
              <a:buAutoNum type="arabicPeriod"/>
            </a:pPr>
            <a:r>
              <a:rPr lang="de-DE" sz="1200" kern="150" dirty="0" smtClean="0">
                <a:solidFill>
                  <a:srgbClr val="00000A"/>
                </a:solidFill>
                <a:ea typeface="Calibri" panose="020F0502020204030204" pitchFamily="34" charset="0"/>
                <a:cs typeface="Tahoma" panose="020B0604030504040204" pitchFamily="34" charset="0"/>
              </a:rPr>
              <a:t>Verschärfung </a:t>
            </a:r>
            <a:r>
              <a:rPr lang="de-DE" sz="1200" kern="150" dirty="0">
                <a:solidFill>
                  <a:srgbClr val="00000A"/>
                </a:solidFill>
                <a:ea typeface="Calibri" panose="020F0502020204030204" pitchFamily="34" charset="0"/>
                <a:cs typeface="Tahoma" panose="020B0604030504040204" pitchFamily="34" charset="0"/>
              </a:rPr>
              <a:t>der Umsatzbesteuerung kirchlicher </a:t>
            </a:r>
            <a:r>
              <a:rPr lang="de-DE" sz="1200" kern="150" dirty="0" smtClean="0">
                <a:solidFill>
                  <a:srgbClr val="00000A"/>
                </a:solidFill>
                <a:ea typeface="Calibri" panose="020F0502020204030204" pitchFamily="34" charset="0"/>
                <a:cs typeface="Tahoma" panose="020B0604030504040204" pitchFamily="34" charset="0"/>
              </a:rPr>
              <a:t>Körperschaften</a:t>
            </a:r>
            <a:endParaRPr lang="de-DE" sz="1100" kern="150" dirty="0">
              <a:solidFill>
                <a:srgbClr val="00000A"/>
              </a:solidFill>
              <a:latin typeface="Calibri" panose="020F0502020204030204" pitchFamily="34" charset="0"/>
              <a:ea typeface="Calibri" panose="020F0502020204030204" pitchFamily="34" charset="0"/>
              <a:cs typeface="Tahoma" panose="020B0604030504040204" pitchFamily="34" charset="0"/>
            </a:endParaRPr>
          </a:p>
          <a:p>
            <a:pPr marL="742950" lvl="1" indent="-285750">
              <a:spcAft>
                <a:spcPts val="300"/>
              </a:spcAft>
              <a:buFont typeface="+mj-lt"/>
              <a:buAutoNum type="arabicPeriod"/>
            </a:pPr>
            <a:r>
              <a:rPr lang="de-DE" sz="1200" kern="150" dirty="0">
                <a:solidFill>
                  <a:srgbClr val="00000A"/>
                </a:solidFill>
                <a:ea typeface="Calibri" panose="020F0502020204030204" pitchFamily="34" charset="0"/>
                <a:cs typeface="Tahoma" panose="020B0604030504040204" pitchFamily="34" charset="0"/>
              </a:rPr>
              <a:t>Übergangszeit für Vorbereitungsarbeiten </a:t>
            </a:r>
            <a:r>
              <a:rPr lang="de-DE" sz="1200" kern="150" dirty="0" smtClean="0">
                <a:solidFill>
                  <a:srgbClr val="00000A"/>
                </a:solidFill>
                <a:ea typeface="Calibri" panose="020F0502020204030204" pitchFamily="34" charset="0"/>
                <a:cs typeface="Tahoma" panose="020B0604030504040204" pitchFamily="34" charset="0"/>
              </a:rPr>
              <a:t>nutzen</a:t>
            </a:r>
            <a:endParaRPr lang="de-DE" sz="1100" kern="150" dirty="0">
              <a:solidFill>
                <a:srgbClr val="00000A"/>
              </a:solidFill>
              <a:latin typeface="Calibri" panose="020F0502020204030204" pitchFamily="34" charset="0"/>
              <a:ea typeface="Calibri" panose="020F0502020204030204" pitchFamily="34" charset="0"/>
              <a:cs typeface="Tahoma" panose="020B0604030504040204" pitchFamily="34" charset="0"/>
            </a:endParaRPr>
          </a:p>
          <a:p>
            <a:pPr marL="742950" lvl="1" indent="-285750">
              <a:spcAft>
                <a:spcPts val="300"/>
              </a:spcAft>
              <a:buFont typeface="+mj-lt"/>
              <a:buAutoNum type="arabicPeriod"/>
            </a:pPr>
            <a:r>
              <a:rPr lang="de-DE" sz="1200" kern="150" dirty="0">
                <a:solidFill>
                  <a:srgbClr val="00000A"/>
                </a:solidFill>
                <a:ea typeface="Calibri" panose="020F0502020204030204" pitchFamily="34" charset="0"/>
                <a:cs typeface="Tahoma" panose="020B0604030504040204" pitchFamily="34" charset="0"/>
              </a:rPr>
              <a:t>Steuerliche </a:t>
            </a:r>
            <a:r>
              <a:rPr lang="de-DE" sz="1200" kern="150" dirty="0" smtClean="0">
                <a:solidFill>
                  <a:srgbClr val="00000A"/>
                </a:solidFill>
                <a:ea typeface="Calibri" panose="020F0502020204030204" pitchFamily="34" charset="0"/>
                <a:cs typeface="Tahoma" panose="020B0604030504040204" pitchFamily="34" charset="0"/>
              </a:rPr>
              <a:t>Bestandsaufnahme</a:t>
            </a:r>
            <a:endParaRPr lang="de-DE" sz="1100" kern="150" dirty="0">
              <a:solidFill>
                <a:srgbClr val="00000A"/>
              </a:solidFill>
              <a:latin typeface="Calibri" panose="020F0502020204030204" pitchFamily="34" charset="0"/>
              <a:ea typeface="Calibri" panose="020F0502020204030204" pitchFamily="34" charset="0"/>
              <a:cs typeface="Tahoma" panose="020B0604030504040204" pitchFamily="34" charset="0"/>
            </a:endParaRPr>
          </a:p>
          <a:p>
            <a:pPr marL="742950" lvl="1" indent="-285750">
              <a:spcAft>
                <a:spcPts val="300"/>
              </a:spcAft>
              <a:buFont typeface="+mj-lt"/>
              <a:buAutoNum type="arabicPeriod"/>
            </a:pPr>
            <a:r>
              <a:rPr lang="de-DE" sz="1200" kern="150" dirty="0">
                <a:solidFill>
                  <a:srgbClr val="00000A"/>
                </a:solidFill>
                <a:ea typeface="Calibri" panose="020F0502020204030204" pitchFamily="34" charset="0"/>
                <a:cs typeface="Tahoma" panose="020B0604030504040204" pitchFamily="34" charset="0"/>
              </a:rPr>
              <a:t>Abgrenzung gegenüber selbstständigen kirchlichen Vereinen, </a:t>
            </a:r>
            <a:r>
              <a:rPr lang="de-DE" sz="1200" kern="150" dirty="0" smtClean="0">
                <a:solidFill>
                  <a:srgbClr val="00000A"/>
                </a:solidFill>
                <a:ea typeface="Calibri" panose="020F0502020204030204" pitchFamily="34" charset="0"/>
                <a:cs typeface="Tahoma" panose="020B0604030504040204" pitchFamily="34" charset="0"/>
              </a:rPr>
              <a:t>Gruppierungen </a:t>
            </a:r>
            <a:r>
              <a:rPr lang="de-DE" sz="1200" kern="150" dirty="0">
                <a:solidFill>
                  <a:srgbClr val="00000A"/>
                </a:solidFill>
                <a:ea typeface="Calibri" panose="020F0502020204030204" pitchFamily="34" charset="0"/>
                <a:cs typeface="Tahoma" panose="020B0604030504040204" pitchFamily="34" charset="0"/>
              </a:rPr>
              <a:t>und Verbänden auf kirchengemeindlicher </a:t>
            </a:r>
            <a:r>
              <a:rPr lang="de-DE" sz="1200" kern="150" dirty="0" smtClean="0">
                <a:solidFill>
                  <a:srgbClr val="00000A"/>
                </a:solidFill>
                <a:ea typeface="Calibri" panose="020F0502020204030204" pitchFamily="34" charset="0"/>
                <a:cs typeface="Tahoma" panose="020B0604030504040204" pitchFamily="34" charset="0"/>
              </a:rPr>
              <a:t>Ebene</a:t>
            </a:r>
            <a:endParaRPr lang="de-DE" sz="1100" kern="150" dirty="0">
              <a:solidFill>
                <a:srgbClr val="00000A"/>
              </a:solidFill>
              <a:latin typeface="Calibri" panose="020F0502020204030204" pitchFamily="34" charset="0"/>
              <a:ea typeface="Calibri" panose="020F0502020204030204" pitchFamily="34" charset="0"/>
              <a:cs typeface="Tahoma" panose="020B0604030504040204" pitchFamily="34" charset="0"/>
            </a:endParaRPr>
          </a:p>
          <a:p>
            <a:pPr marL="742950" lvl="1" indent="-285750">
              <a:spcAft>
                <a:spcPts val="300"/>
              </a:spcAft>
              <a:buFont typeface="+mj-lt"/>
              <a:buAutoNum type="arabicPeriod"/>
            </a:pPr>
            <a:r>
              <a:rPr lang="de-DE" sz="1200" kern="150" dirty="0">
                <a:solidFill>
                  <a:srgbClr val="00000A"/>
                </a:solidFill>
                <a:ea typeface="Calibri" panose="020F0502020204030204" pitchFamily="34" charset="0"/>
                <a:cs typeface="Tahoma" panose="020B0604030504040204" pitchFamily="34" charset="0"/>
              </a:rPr>
              <a:t>Wer tritt als Veranstalter auf? Wer trägt die Einrichtung</a:t>
            </a:r>
            <a:r>
              <a:rPr lang="de-DE" sz="1200" kern="150" dirty="0" smtClean="0">
                <a:solidFill>
                  <a:srgbClr val="00000A"/>
                </a:solidFill>
                <a:ea typeface="Calibri" panose="020F0502020204030204" pitchFamily="34" charset="0"/>
                <a:cs typeface="Tahoma" panose="020B0604030504040204" pitchFamily="34" charset="0"/>
              </a:rPr>
              <a:t>?</a:t>
            </a:r>
            <a:endParaRPr lang="de-DE" sz="1100" kern="150" dirty="0">
              <a:solidFill>
                <a:srgbClr val="00000A"/>
              </a:solidFill>
              <a:latin typeface="Calibri" panose="020F0502020204030204" pitchFamily="34" charset="0"/>
              <a:ea typeface="Calibri" panose="020F0502020204030204" pitchFamily="34" charset="0"/>
              <a:cs typeface="Tahoma" panose="020B0604030504040204" pitchFamily="34" charset="0"/>
            </a:endParaRPr>
          </a:p>
          <a:p>
            <a:pPr marL="742950" lvl="1" indent="-285750">
              <a:spcAft>
                <a:spcPts val="300"/>
              </a:spcAft>
              <a:buFont typeface="+mj-lt"/>
              <a:buAutoNum type="arabicPeriod"/>
            </a:pPr>
            <a:r>
              <a:rPr lang="de-DE" sz="1200" kern="150" dirty="0">
                <a:solidFill>
                  <a:srgbClr val="00000A"/>
                </a:solidFill>
                <a:ea typeface="Calibri" panose="020F0502020204030204" pitchFamily="34" charset="0"/>
                <a:cs typeface="Tahoma" panose="020B0604030504040204" pitchFamily="34" charset="0"/>
              </a:rPr>
              <a:t>Selbstständige Vermögensmassen in den Kirchengemeinden </a:t>
            </a:r>
            <a:r>
              <a:rPr lang="de-DE" sz="1200" kern="150" dirty="0" smtClean="0">
                <a:solidFill>
                  <a:srgbClr val="00000A"/>
                </a:solidFill>
                <a:ea typeface="Calibri" panose="020F0502020204030204" pitchFamily="34" charset="0"/>
                <a:cs typeface="Tahoma" panose="020B0604030504040204" pitchFamily="34" charset="0"/>
              </a:rPr>
              <a:t> (</a:t>
            </a:r>
            <a:r>
              <a:rPr lang="de-DE" sz="1200" kern="150" dirty="0">
                <a:solidFill>
                  <a:srgbClr val="00000A"/>
                </a:solidFill>
                <a:ea typeface="Calibri" panose="020F0502020204030204" pitchFamily="34" charset="0"/>
                <a:cs typeface="Tahoma" panose="020B0604030504040204" pitchFamily="34" charset="0"/>
              </a:rPr>
              <a:t>z. B. Pfarrfonds</a:t>
            </a:r>
            <a:r>
              <a:rPr lang="de-DE" sz="1200" kern="150" dirty="0" smtClean="0">
                <a:solidFill>
                  <a:srgbClr val="00000A"/>
                </a:solidFill>
                <a:ea typeface="Calibri" panose="020F0502020204030204" pitchFamily="34" charset="0"/>
                <a:cs typeface="Tahoma" panose="020B0604030504040204" pitchFamily="34" charset="0"/>
              </a:rPr>
              <a:t>)</a:t>
            </a:r>
            <a:r>
              <a:rPr lang="de-DE" sz="1100" b="1" kern="150" dirty="0">
                <a:solidFill>
                  <a:srgbClr val="00000A"/>
                </a:solidFill>
                <a:ea typeface="Calibri" panose="020F0502020204030204" pitchFamily="34" charset="0"/>
                <a:cs typeface="Tahoma" panose="020B0604030504040204" pitchFamily="34" charset="0"/>
              </a:rPr>
              <a:t> </a:t>
            </a:r>
            <a:endParaRPr lang="de-DE" sz="1100" kern="150" dirty="0">
              <a:solidFill>
                <a:srgbClr val="00000A"/>
              </a:solidFill>
              <a:latin typeface="Calibri" panose="020F0502020204030204" pitchFamily="34" charset="0"/>
              <a:ea typeface="Calibri" panose="020F0502020204030204" pitchFamily="34" charset="0"/>
              <a:cs typeface="Tahoma" panose="020B0604030504040204" pitchFamily="34" charset="0"/>
            </a:endParaRPr>
          </a:p>
          <a:p>
            <a:pPr marL="342900" indent="-342900">
              <a:spcAft>
                <a:spcPts val="300"/>
              </a:spcAft>
              <a:buFont typeface="+mj-lt"/>
              <a:buAutoNum type="arabicPeriod"/>
            </a:pPr>
            <a:r>
              <a:rPr lang="de-DE" sz="1400" b="1" u="sng" kern="150" dirty="0">
                <a:solidFill>
                  <a:srgbClr val="00000A"/>
                </a:solidFill>
                <a:ea typeface="Calibri" panose="020F0502020204030204" pitchFamily="34" charset="0"/>
                <a:cs typeface="Tahoma" panose="020B0604030504040204" pitchFamily="34" charset="0"/>
              </a:rPr>
              <a:t>Allgemeines zur Umsatzbesteuerung in der Kirchengemeinde</a:t>
            </a:r>
          </a:p>
          <a:p>
            <a:pPr marL="742950" lvl="1" indent="-285750">
              <a:spcAft>
                <a:spcPts val="300"/>
              </a:spcAft>
              <a:buFont typeface="+mj-lt"/>
              <a:buAutoNum type="arabicPeriod"/>
            </a:pPr>
            <a:r>
              <a:rPr lang="de-DE" sz="1200" kern="150" dirty="0" smtClean="0">
                <a:solidFill>
                  <a:srgbClr val="00000A"/>
                </a:solidFill>
                <a:ea typeface="Calibri" panose="020F0502020204030204" pitchFamily="34" charset="0"/>
                <a:cs typeface="Tahoma" panose="020B0604030504040204" pitchFamily="34" charset="0"/>
              </a:rPr>
              <a:t>Grundlagen</a:t>
            </a:r>
            <a:endParaRPr lang="de-DE" sz="1100" kern="150" dirty="0">
              <a:solidFill>
                <a:srgbClr val="00000A"/>
              </a:solidFill>
              <a:latin typeface="Calibri" panose="020F0502020204030204" pitchFamily="34" charset="0"/>
              <a:ea typeface="Calibri" panose="020F0502020204030204" pitchFamily="34" charset="0"/>
              <a:cs typeface="Tahoma" panose="020B0604030504040204" pitchFamily="34" charset="0"/>
            </a:endParaRPr>
          </a:p>
          <a:p>
            <a:pPr marL="742950" lvl="1" indent="-285750">
              <a:spcAft>
                <a:spcPts val="300"/>
              </a:spcAft>
              <a:buFont typeface="+mj-lt"/>
              <a:buAutoNum type="arabicPeriod"/>
            </a:pPr>
            <a:r>
              <a:rPr lang="de-DE" sz="1200" kern="150" dirty="0">
                <a:solidFill>
                  <a:srgbClr val="00000A"/>
                </a:solidFill>
                <a:ea typeface="Calibri" panose="020F0502020204030204" pitchFamily="34" charset="0"/>
                <a:cs typeface="Tahoma" panose="020B0604030504040204" pitchFamily="34" charset="0"/>
              </a:rPr>
              <a:t>Die Kirchengemeinde als „</a:t>
            </a:r>
            <a:r>
              <a:rPr lang="de-DE" sz="1200" kern="150" dirty="0" smtClean="0">
                <a:solidFill>
                  <a:srgbClr val="00000A"/>
                </a:solidFill>
                <a:ea typeface="Calibri" panose="020F0502020204030204" pitchFamily="34" charset="0"/>
                <a:cs typeface="Tahoma" panose="020B0604030504040204" pitchFamily="34" charset="0"/>
              </a:rPr>
              <a:t>Unternehmer“</a:t>
            </a:r>
            <a:endParaRPr lang="de-DE" sz="1100" kern="150" dirty="0">
              <a:solidFill>
                <a:srgbClr val="00000A"/>
              </a:solidFill>
              <a:latin typeface="Calibri" panose="020F0502020204030204" pitchFamily="34" charset="0"/>
              <a:ea typeface="Calibri" panose="020F0502020204030204" pitchFamily="34" charset="0"/>
              <a:cs typeface="Tahoma" panose="020B0604030504040204" pitchFamily="34" charset="0"/>
            </a:endParaRPr>
          </a:p>
          <a:p>
            <a:pPr marL="742950" lvl="1" indent="-285750">
              <a:spcAft>
                <a:spcPts val="300"/>
              </a:spcAft>
              <a:buFont typeface="+mj-lt"/>
              <a:buAutoNum type="arabicPeriod"/>
            </a:pPr>
            <a:r>
              <a:rPr lang="de-DE" sz="1200" kern="150" dirty="0">
                <a:solidFill>
                  <a:srgbClr val="00000A"/>
                </a:solidFill>
                <a:ea typeface="Calibri" panose="020F0502020204030204" pitchFamily="34" charset="0"/>
                <a:cs typeface="Tahoma" panose="020B0604030504040204" pitchFamily="34" charset="0"/>
              </a:rPr>
              <a:t>Nicht steuerbare </a:t>
            </a:r>
            <a:r>
              <a:rPr lang="de-DE" sz="1200" kern="150" dirty="0" smtClean="0">
                <a:solidFill>
                  <a:srgbClr val="00000A"/>
                </a:solidFill>
                <a:ea typeface="Calibri" panose="020F0502020204030204" pitchFamily="34" charset="0"/>
                <a:cs typeface="Tahoma" panose="020B0604030504040204" pitchFamily="34" charset="0"/>
              </a:rPr>
              <a:t>Einnahmen</a:t>
            </a:r>
            <a:endParaRPr lang="de-DE" sz="1100" kern="150" dirty="0">
              <a:solidFill>
                <a:srgbClr val="00000A"/>
              </a:solidFill>
              <a:latin typeface="Calibri" panose="020F0502020204030204" pitchFamily="34" charset="0"/>
              <a:ea typeface="Calibri" panose="020F0502020204030204" pitchFamily="34" charset="0"/>
              <a:cs typeface="Tahoma" panose="020B0604030504040204" pitchFamily="34" charset="0"/>
            </a:endParaRPr>
          </a:p>
          <a:p>
            <a:pPr marL="742950" lvl="1" indent="-285750">
              <a:spcAft>
                <a:spcPts val="300"/>
              </a:spcAft>
              <a:buFont typeface="+mj-lt"/>
              <a:buAutoNum type="arabicPeriod"/>
            </a:pPr>
            <a:r>
              <a:rPr lang="de-DE" sz="1200" kern="150" dirty="0">
                <a:solidFill>
                  <a:srgbClr val="00000A"/>
                </a:solidFill>
                <a:ea typeface="Calibri" panose="020F0502020204030204" pitchFamily="34" charset="0"/>
                <a:cs typeface="Tahoma" panose="020B0604030504040204" pitchFamily="34" charset="0"/>
              </a:rPr>
              <a:t>Allgemeingültige Befreiungstatbestände des </a:t>
            </a:r>
            <a:r>
              <a:rPr lang="de-DE" sz="1200" kern="150" dirty="0" smtClean="0">
                <a:solidFill>
                  <a:srgbClr val="00000A"/>
                </a:solidFill>
                <a:ea typeface="Calibri" panose="020F0502020204030204" pitchFamily="34" charset="0"/>
                <a:cs typeface="Tahoma" panose="020B0604030504040204" pitchFamily="34" charset="0"/>
              </a:rPr>
              <a:t>Umsatzsteuergesetzes</a:t>
            </a:r>
            <a:endParaRPr lang="de-DE" sz="1100" kern="150" dirty="0" smtClean="0">
              <a:solidFill>
                <a:srgbClr val="00000A"/>
              </a:solidFill>
              <a:latin typeface="Calibri" panose="020F0502020204030204" pitchFamily="34" charset="0"/>
              <a:ea typeface="Calibri" panose="020F0502020204030204" pitchFamily="34" charset="0"/>
              <a:cs typeface="Tahoma" panose="020B0604030504040204" pitchFamily="34" charset="0"/>
            </a:endParaRPr>
          </a:p>
          <a:p>
            <a:pPr marL="742950" lvl="1" indent="-285750">
              <a:spcAft>
                <a:spcPts val="300"/>
              </a:spcAft>
              <a:buFont typeface="+mj-lt"/>
              <a:buAutoNum type="arabicPeriod"/>
            </a:pPr>
            <a:r>
              <a:rPr lang="de-DE" sz="1200" kern="150" dirty="0" smtClean="0">
                <a:solidFill>
                  <a:srgbClr val="00000A"/>
                </a:solidFill>
                <a:ea typeface="Calibri" panose="020F0502020204030204" pitchFamily="34" charset="0"/>
                <a:cs typeface="Tahoma" panose="020B0604030504040204" pitchFamily="34" charset="0"/>
              </a:rPr>
              <a:t>Besteuerung als Kleinunternehmer</a:t>
            </a:r>
            <a:endParaRPr lang="de-DE" sz="1100" kern="150" dirty="0" smtClean="0">
              <a:solidFill>
                <a:srgbClr val="00000A"/>
              </a:solidFill>
              <a:latin typeface="Calibri" panose="020F0502020204030204" pitchFamily="34" charset="0"/>
              <a:ea typeface="Calibri" panose="020F0502020204030204" pitchFamily="34" charset="0"/>
              <a:cs typeface="Tahoma" panose="020B0604030504040204" pitchFamily="34" charset="0"/>
            </a:endParaRPr>
          </a:p>
          <a:p>
            <a:pPr marL="742950" lvl="1" indent="-285750">
              <a:spcAft>
                <a:spcPts val="300"/>
              </a:spcAft>
              <a:buFont typeface="+mj-lt"/>
              <a:buAutoNum type="arabicPeriod"/>
            </a:pPr>
            <a:r>
              <a:rPr lang="de-DE" sz="1200" kern="150" dirty="0" smtClean="0">
                <a:solidFill>
                  <a:srgbClr val="00000A"/>
                </a:solidFill>
                <a:ea typeface="Calibri" panose="020F0502020204030204" pitchFamily="34" charset="0"/>
                <a:cs typeface="Tahoma" panose="020B0604030504040204" pitchFamily="34" charset="0"/>
              </a:rPr>
              <a:t>Sonderfälle</a:t>
            </a:r>
            <a:r>
              <a:rPr lang="de-DE" sz="1200" kern="150" dirty="0">
                <a:solidFill>
                  <a:srgbClr val="00000A"/>
                </a:solidFill>
                <a:ea typeface="Calibri" panose="020F0502020204030204" pitchFamily="34" charset="0"/>
                <a:cs typeface="Tahoma" panose="020B0604030504040204" pitchFamily="34" charset="0"/>
              </a:rPr>
              <a:t>: innergemeinschaftlicher Erwerb, Steuerschuldnerschaft </a:t>
            </a:r>
            <a:r>
              <a:rPr lang="de-DE" sz="1200" kern="150" dirty="0" smtClean="0">
                <a:solidFill>
                  <a:srgbClr val="00000A"/>
                </a:solidFill>
                <a:ea typeface="Calibri" panose="020F0502020204030204" pitchFamily="34" charset="0"/>
                <a:cs typeface="Tahoma" panose="020B0604030504040204" pitchFamily="34" charset="0"/>
              </a:rPr>
              <a:t> des Leistungsempfängers</a:t>
            </a:r>
            <a:r>
              <a:rPr lang="de-DE" sz="1100" b="1" kern="150" dirty="0">
                <a:solidFill>
                  <a:srgbClr val="00000A"/>
                </a:solidFill>
                <a:ea typeface="Calibri" panose="020F0502020204030204" pitchFamily="34" charset="0"/>
                <a:cs typeface="Tahoma" panose="020B0604030504040204" pitchFamily="34" charset="0"/>
              </a:rPr>
              <a:t> </a:t>
            </a:r>
            <a:endParaRPr lang="de-DE" sz="1100" kern="150" dirty="0">
              <a:solidFill>
                <a:srgbClr val="00000A"/>
              </a:solidFill>
              <a:latin typeface="Calibri" panose="020F0502020204030204" pitchFamily="34" charset="0"/>
              <a:ea typeface="Calibri" panose="020F0502020204030204" pitchFamily="34" charset="0"/>
              <a:cs typeface="Tahoma" panose="020B0604030504040204" pitchFamily="34" charset="0"/>
            </a:endParaRPr>
          </a:p>
          <a:p>
            <a:pPr marL="342900" indent="-342900">
              <a:spcAft>
                <a:spcPts val="300"/>
              </a:spcAft>
              <a:buFont typeface="+mj-lt"/>
              <a:buAutoNum type="arabicPeriod"/>
            </a:pPr>
            <a:r>
              <a:rPr lang="de-DE" sz="1400" b="1" u="sng" kern="150" dirty="0">
                <a:solidFill>
                  <a:srgbClr val="00000A"/>
                </a:solidFill>
                <a:ea typeface="Calibri" panose="020F0502020204030204" pitchFamily="34" charset="0"/>
                <a:cs typeface="Tahoma" panose="020B0604030504040204" pitchFamily="34" charset="0"/>
              </a:rPr>
              <a:t>Checklisten zur Erfassung und Klassifizierung der Einnahmen in der Kirchengemeinde</a:t>
            </a:r>
          </a:p>
          <a:p>
            <a:pPr marL="742950" lvl="1" indent="-285750">
              <a:spcAft>
                <a:spcPts val="300"/>
              </a:spcAft>
              <a:buFont typeface="+mj-lt"/>
              <a:buAutoNum type="arabicPeriod"/>
            </a:pPr>
            <a:r>
              <a:rPr lang="de-DE" sz="1200" kern="150" dirty="0">
                <a:solidFill>
                  <a:srgbClr val="00000A"/>
                </a:solidFill>
                <a:ea typeface="Calibri" panose="020F0502020204030204" pitchFamily="34" charset="0"/>
                <a:cs typeface="Tahoma" panose="020B0604030504040204" pitchFamily="34" charset="0"/>
              </a:rPr>
              <a:t>Zur Unterscheidung der Checklisten „steuerpflichtige Einnahmen“, „steuerfreie Einnahmen“ und „nicht steuerbare Einnahmen</a:t>
            </a:r>
            <a:r>
              <a:rPr lang="de-DE" sz="1200" kern="150" dirty="0" smtClean="0">
                <a:solidFill>
                  <a:srgbClr val="00000A"/>
                </a:solidFill>
                <a:ea typeface="Calibri" panose="020F0502020204030204" pitchFamily="34" charset="0"/>
                <a:cs typeface="Tahoma" panose="020B0604030504040204" pitchFamily="34" charset="0"/>
              </a:rPr>
              <a:t>“</a:t>
            </a:r>
            <a:endParaRPr lang="de-DE" sz="1100" kern="150" dirty="0">
              <a:solidFill>
                <a:srgbClr val="00000A"/>
              </a:solidFill>
              <a:latin typeface="Calibri" panose="020F0502020204030204" pitchFamily="34" charset="0"/>
              <a:ea typeface="Calibri" panose="020F0502020204030204" pitchFamily="34" charset="0"/>
              <a:cs typeface="Tahoma" panose="020B0604030504040204" pitchFamily="34" charset="0"/>
            </a:endParaRPr>
          </a:p>
          <a:p>
            <a:pPr marL="742950" lvl="1" indent="-285750">
              <a:spcAft>
                <a:spcPts val="300"/>
              </a:spcAft>
              <a:buFont typeface="+mj-lt"/>
              <a:buAutoNum type="arabicPeriod"/>
            </a:pPr>
            <a:r>
              <a:rPr lang="de-DE" sz="1200" kern="150" dirty="0">
                <a:solidFill>
                  <a:srgbClr val="00000A"/>
                </a:solidFill>
                <a:ea typeface="Calibri" panose="020F0502020204030204" pitchFamily="34" charset="0"/>
                <a:cs typeface="Tahoma" panose="020B0604030504040204" pitchFamily="34" charset="0"/>
              </a:rPr>
              <a:t>Vorläufige Klassifizierung von Tätigkeiten bei </a:t>
            </a:r>
            <a:r>
              <a:rPr lang="de-DE" sz="1200" kern="150" dirty="0" smtClean="0">
                <a:solidFill>
                  <a:srgbClr val="00000A"/>
                </a:solidFill>
                <a:ea typeface="Calibri" panose="020F0502020204030204" pitchFamily="34" charset="0"/>
                <a:cs typeface="Tahoma" panose="020B0604030504040204" pitchFamily="34" charset="0"/>
              </a:rPr>
              <a:t>bestehendem Klärungsbedarf</a:t>
            </a:r>
            <a:endParaRPr lang="de-DE" sz="1100" kern="150" dirty="0">
              <a:solidFill>
                <a:srgbClr val="00000A"/>
              </a:solidFill>
              <a:latin typeface="Calibri" panose="020F0502020204030204" pitchFamily="34" charset="0"/>
              <a:ea typeface="Calibri" panose="020F0502020204030204" pitchFamily="34" charset="0"/>
              <a:cs typeface="Tahoma" panose="020B0604030504040204" pitchFamily="34" charset="0"/>
            </a:endParaRPr>
          </a:p>
          <a:p>
            <a:pPr marL="742950" lvl="1" indent="-285750">
              <a:spcAft>
                <a:spcPts val="300"/>
              </a:spcAft>
              <a:buFont typeface="+mj-lt"/>
              <a:buAutoNum type="arabicPeriod"/>
            </a:pPr>
            <a:r>
              <a:rPr lang="de-DE" sz="1200" kern="150" dirty="0">
                <a:solidFill>
                  <a:srgbClr val="00000A"/>
                </a:solidFill>
                <a:ea typeface="Calibri" panose="020F0502020204030204" pitchFamily="34" charset="0"/>
                <a:cs typeface="Tahoma" panose="020B0604030504040204" pitchFamily="34" charset="0"/>
              </a:rPr>
              <a:t>Zum Aufbau der </a:t>
            </a:r>
            <a:r>
              <a:rPr lang="de-DE" sz="1200" kern="150" dirty="0" smtClean="0">
                <a:solidFill>
                  <a:srgbClr val="00000A"/>
                </a:solidFill>
                <a:ea typeface="Calibri" panose="020F0502020204030204" pitchFamily="34" charset="0"/>
                <a:cs typeface="Tahoma" panose="020B0604030504040204" pitchFamily="34" charset="0"/>
              </a:rPr>
              <a:t>Checklisten</a:t>
            </a:r>
            <a:r>
              <a:rPr lang="de-DE" sz="1100" b="1" kern="150" dirty="0">
                <a:solidFill>
                  <a:srgbClr val="00000A"/>
                </a:solidFill>
                <a:ea typeface="Calibri" panose="020F0502020204030204" pitchFamily="34" charset="0"/>
                <a:cs typeface="Tahoma" panose="020B0604030504040204" pitchFamily="34" charset="0"/>
              </a:rPr>
              <a:t> </a:t>
            </a:r>
            <a:endParaRPr lang="de-DE" sz="1100" kern="150" dirty="0" smtClean="0">
              <a:solidFill>
                <a:srgbClr val="00000A"/>
              </a:solidFill>
              <a:latin typeface="Calibri" panose="020F0502020204030204" pitchFamily="34" charset="0"/>
              <a:ea typeface="Calibri" panose="020F0502020204030204" pitchFamily="34" charset="0"/>
              <a:cs typeface="Tahoma" panose="020B0604030504040204" pitchFamily="34" charset="0"/>
            </a:endParaRPr>
          </a:p>
          <a:p>
            <a:pPr marL="342900" indent="-342900">
              <a:spcAft>
                <a:spcPts val="300"/>
              </a:spcAft>
              <a:buFont typeface="+mj-lt"/>
              <a:buAutoNum type="arabicPeriod"/>
            </a:pPr>
            <a:r>
              <a:rPr lang="de-DE" sz="1400" b="1" u="sng" kern="150" dirty="0">
                <a:solidFill>
                  <a:srgbClr val="00000A"/>
                </a:solidFill>
                <a:ea typeface="Calibri" panose="020F0502020204030204" pitchFamily="34" charset="0"/>
                <a:cs typeface="Tahoma" panose="020B0604030504040204" pitchFamily="34" charset="0"/>
              </a:rPr>
              <a:t>Abc der Tätigkeiten und Einnahmen in der Kirchengemeinde</a:t>
            </a:r>
          </a:p>
        </p:txBody>
      </p:sp>
    </p:spTree>
    <p:extLst>
      <p:ext uri="{BB962C8B-B14F-4D97-AF65-F5344CB8AC3E}">
        <p14:creationId xmlns:p14="http://schemas.microsoft.com/office/powerpoint/2010/main" val="29355897"/>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sz="1800" b="1" dirty="0" smtClean="0">
                <a:solidFill>
                  <a:schemeClr val="bg1"/>
                </a:solidFill>
                <a:effectLst>
                  <a:outerShdw blurRad="38100" dist="38100" dir="2700000" algn="tl">
                    <a:srgbClr val="000000">
                      <a:alpha val="43137"/>
                    </a:srgbClr>
                  </a:outerShdw>
                </a:effectLst>
              </a:rPr>
              <a:t>„Arbeitshilfe für die steuerliche Bestandsaufnahme“ </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31</a:t>
            </a:fld>
            <a:endParaRPr lang="de-DE" altLang="de-DE" dirty="0"/>
          </a:p>
        </p:txBody>
      </p:sp>
      <p:sp>
        <p:nvSpPr>
          <p:cNvPr id="5" name="Rechteck 4"/>
          <p:cNvSpPr/>
          <p:nvPr/>
        </p:nvSpPr>
        <p:spPr bwMode="auto">
          <a:xfrm>
            <a:off x="251519" y="1484784"/>
            <a:ext cx="8640961" cy="4752528"/>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spcBef>
                <a:spcPts val="0"/>
              </a:spcBef>
              <a:spcAft>
                <a:spcPts val="600"/>
              </a:spcAft>
              <a:tabLst>
                <a:tab pos="534988" algn="l"/>
              </a:tabLst>
              <a:defRPr/>
            </a:pPr>
            <a:r>
              <a:rPr lang="de-DE" b="1" u="sng" dirty="0" smtClean="0">
                <a:solidFill>
                  <a:srgbClr val="C00000"/>
                </a:solidFill>
                <a:effectLst>
                  <a:outerShdw blurRad="38100" dist="38100" dir="2700000" algn="tl">
                    <a:srgbClr val="000000">
                      <a:alpha val="43137"/>
                    </a:srgbClr>
                  </a:outerShdw>
                </a:effectLst>
              </a:rPr>
              <a:t>Haftungsausschluss (S. 3)</a:t>
            </a:r>
          </a:p>
          <a:p>
            <a:pPr>
              <a:spcAft>
                <a:spcPts val="600"/>
              </a:spcAft>
            </a:pPr>
            <a:r>
              <a:rPr lang="de-DE" b="1" dirty="0" smtClean="0"/>
              <a:t>... </a:t>
            </a:r>
            <a:r>
              <a:rPr lang="de-DE" b="1" dirty="0"/>
              <a:t>Die Ausführungen haben bewusst einen grundlegenden und informellen Charakter. </a:t>
            </a:r>
            <a:r>
              <a:rPr lang="de-DE" b="1" dirty="0" smtClean="0"/>
              <a:t>(</a:t>
            </a:r>
            <a:r>
              <a:rPr lang="de-DE" b="1" dirty="0" smtClean="0">
                <a:solidFill>
                  <a:srgbClr val="C00000"/>
                </a:solidFill>
                <a:latin typeface="Courier New" panose="02070309020205020404" pitchFamily="49" charset="0"/>
                <a:cs typeface="Courier New" panose="02070309020205020404" pitchFamily="49" charset="0"/>
              </a:rPr>
              <a:t>= kein steuerliches „Fachbuch“</a:t>
            </a:r>
            <a:r>
              <a:rPr lang="de-DE" b="1" dirty="0" smtClean="0"/>
              <a:t>)</a:t>
            </a:r>
          </a:p>
          <a:p>
            <a:pPr>
              <a:spcAft>
                <a:spcPts val="600"/>
              </a:spcAft>
            </a:pPr>
            <a:r>
              <a:rPr lang="de-DE" b="1" dirty="0" smtClean="0"/>
              <a:t>… Die </a:t>
            </a:r>
            <a:r>
              <a:rPr lang="de-DE" b="1" dirty="0"/>
              <a:t>steuerlichen Auslegungen und Klassifizierungen sollen es den Kirchengemeinden ermöglichen, den Umstieg auf die geänderten Regelungen zur Umsatzbesteuerung vorzubereiten. </a:t>
            </a:r>
            <a:endParaRPr lang="de-DE" b="1" dirty="0" smtClean="0"/>
          </a:p>
          <a:p>
            <a:pPr>
              <a:spcAft>
                <a:spcPts val="600"/>
              </a:spcAft>
            </a:pPr>
            <a:r>
              <a:rPr lang="de-DE" b="1" dirty="0" smtClean="0"/>
              <a:t>… Änderungen </a:t>
            </a:r>
            <a:r>
              <a:rPr lang="de-DE" b="1" dirty="0"/>
              <a:t>der maßgebenden steuerlichen Bewertungen sind im weiteren Verlauf der Übergangsphase nicht ausgeschlossen. </a:t>
            </a:r>
            <a:r>
              <a:rPr lang="de-DE" b="1" dirty="0" smtClean="0"/>
              <a:t> (</a:t>
            </a:r>
            <a:r>
              <a:rPr lang="de-DE" b="1" dirty="0" smtClean="0">
                <a:solidFill>
                  <a:srgbClr val="C00000"/>
                </a:solidFill>
                <a:latin typeface="Courier New" panose="02070309020205020404" pitchFamily="49" charset="0"/>
                <a:cs typeface="Courier New" panose="02070309020205020404" pitchFamily="49" charset="0"/>
              </a:rPr>
              <a:t>Update Online</a:t>
            </a:r>
            <a:r>
              <a:rPr lang="de-DE" b="1" dirty="0" smtClean="0"/>
              <a:t>)</a:t>
            </a:r>
            <a:endParaRPr lang="de-DE" b="1" dirty="0"/>
          </a:p>
          <a:p>
            <a:pPr>
              <a:spcAft>
                <a:spcPts val="600"/>
              </a:spcAft>
            </a:pPr>
            <a:r>
              <a:rPr lang="de-DE" b="1" dirty="0"/>
              <a:t>Für die Anwendung im konkreten Einzelfall übernimmt das Erzbischöfliche Generalvikariat Paderborn keine Gewähr in Bezug auf Inhalt, Richtigkeit und Vollständigkeit der Ausführungen. Eine Haftung ist ausgeschlossen. Für den konkreten Sachverhalt ist eine weitergehende fachlich versierte Beratung unabdingbar</a:t>
            </a:r>
            <a:r>
              <a:rPr lang="de-DE" dirty="0" smtClean="0"/>
              <a:t>.</a:t>
            </a:r>
          </a:p>
          <a:p>
            <a:pPr marL="285750" indent="-285750">
              <a:spcAft>
                <a:spcPts val="600"/>
              </a:spcAft>
              <a:buFont typeface="Wingdings" panose="05000000000000000000" pitchFamily="2" charset="2"/>
              <a:buChar char="Ø"/>
            </a:pPr>
            <a:r>
              <a:rPr lang="de-DE" b="1" dirty="0" smtClean="0">
                <a:solidFill>
                  <a:srgbClr val="C00000"/>
                </a:solidFill>
                <a:effectLst>
                  <a:outerShdw blurRad="38100" dist="38100" dir="2700000" algn="tl">
                    <a:srgbClr val="000000">
                      <a:alpha val="43137"/>
                    </a:srgbClr>
                  </a:outerShdw>
                </a:effectLst>
              </a:rPr>
              <a:t>Es handelt sich (nur) um eine ArbeitsHILFE (konkret auch für die Begleitung der Bestandsaufnahme durch einen Steuerberater).</a:t>
            </a:r>
            <a:endParaRPr lang="de-DE"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0593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sz="1800" b="1" dirty="0" smtClean="0">
                <a:solidFill>
                  <a:schemeClr val="bg1"/>
                </a:solidFill>
                <a:effectLst>
                  <a:outerShdw blurRad="38100" dist="38100" dir="2700000" algn="tl">
                    <a:srgbClr val="000000">
                      <a:alpha val="43137"/>
                    </a:srgbClr>
                  </a:outerShdw>
                </a:effectLst>
              </a:rPr>
              <a:t>„Arbeitshilfe für die steuerliche Bestandsaufnahme“ </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32</a:t>
            </a:fld>
            <a:endParaRPr lang="de-DE" altLang="de-DE" dirty="0"/>
          </a:p>
        </p:txBody>
      </p:sp>
      <p:sp>
        <p:nvSpPr>
          <p:cNvPr id="5" name="Rechteck 4"/>
          <p:cNvSpPr/>
          <p:nvPr/>
        </p:nvSpPr>
        <p:spPr bwMode="auto">
          <a:xfrm>
            <a:off x="251519" y="1484784"/>
            <a:ext cx="8640961" cy="4752528"/>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spcBef>
                <a:spcPts val="0"/>
              </a:spcBef>
              <a:spcAft>
                <a:spcPts val="600"/>
              </a:spcAft>
              <a:tabLst>
                <a:tab pos="534988" algn="l"/>
              </a:tabLst>
              <a:defRPr/>
            </a:pPr>
            <a:r>
              <a:rPr lang="de-DE" b="1" u="sng" dirty="0" smtClean="0">
                <a:solidFill>
                  <a:srgbClr val="C00000"/>
                </a:solidFill>
                <a:effectLst>
                  <a:outerShdw blurRad="38100" dist="38100" dir="2700000" algn="tl">
                    <a:srgbClr val="000000">
                      <a:alpha val="43137"/>
                    </a:srgbClr>
                  </a:outerShdw>
                </a:effectLst>
              </a:rPr>
              <a:t>Sinn und Zweck der Bestandsaufnahme (Ziff. 1.3. - S. 5)</a:t>
            </a:r>
          </a:p>
          <a:p>
            <a:pPr>
              <a:spcBef>
                <a:spcPts val="0"/>
              </a:spcBef>
              <a:spcAft>
                <a:spcPts val="600"/>
              </a:spcAft>
            </a:pPr>
            <a:r>
              <a:rPr lang="de-DE" b="1" dirty="0" smtClean="0"/>
              <a:t>… </a:t>
            </a:r>
            <a:r>
              <a:rPr lang="de-DE" b="1" dirty="0"/>
              <a:t>In Bezug auf die Checkliste „steuerpflichtige Einnahmen“ sei an dieser Stelle angemerkt, dass die Klassifizierung „steuerpflichtig“ zunächst nur dazu dient, eine </a:t>
            </a:r>
            <a:r>
              <a:rPr lang="de-DE" b="1" i="1" dirty="0">
                <a:solidFill>
                  <a:srgbClr val="C00000"/>
                </a:solidFill>
                <a:effectLst>
                  <a:outerShdw blurRad="38100" dist="38100" dir="2700000" algn="tl">
                    <a:srgbClr val="000000">
                      <a:alpha val="43137"/>
                    </a:srgbClr>
                  </a:outerShdw>
                </a:effectLst>
              </a:rPr>
              <a:t>vorläufige</a:t>
            </a:r>
            <a:r>
              <a:rPr lang="de-DE" b="1" dirty="0">
                <a:solidFill>
                  <a:srgbClr val="C00000"/>
                </a:solidFill>
                <a:effectLst>
                  <a:outerShdw blurRad="38100" dist="38100" dir="2700000" algn="tl">
                    <a:srgbClr val="000000">
                      <a:alpha val="43137"/>
                    </a:srgbClr>
                  </a:outerShdw>
                </a:effectLst>
              </a:rPr>
              <a:t> </a:t>
            </a:r>
            <a:r>
              <a:rPr lang="de-DE" b="1" dirty="0"/>
              <a:t>vollständige </a:t>
            </a:r>
            <a:r>
              <a:rPr lang="de-DE" b="1" i="1" dirty="0">
                <a:solidFill>
                  <a:srgbClr val="C00000"/>
                </a:solidFill>
                <a:effectLst>
                  <a:outerShdw blurRad="38100" dist="38100" dir="2700000" algn="tl">
                    <a:srgbClr val="000000">
                      <a:alpha val="43137"/>
                    </a:srgbClr>
                  </a:outerShdw>
                </a:effectLst>
              </a:rPr>
              <a:t>Bestandsaufnahme</a:t>
            </a:r>
            <a:r>
              <a:rPr lang="de-DE" b="1" dirty="0"/>
              <a:t> zu erreichen.</a:t>
            </a:r>
          </a:p>
          <a:p>
            <a:pPr>
              <a:spcBef>
                <a:spcPts val="0"/>
              </a:spcBef>
              <a:spcAft>
                <a:spcPts val="600"/>
              </a:spcAft>
            </a:pPr>
            <a:r>
              <a:rPr lang="de-DE" b="1" i="1" dirty="0">
                <a:solidFill>
                  <a:srgbClr val="C00000"/>
                </a:solidFill>
                <a:effectLst>
                  <a:outerShdw blurRad="38100" dist="38100" dir="2700000" algn="tl">
                    <a:srgbClr val="000000">
                      <a:alpha val="43137"/>
                    </a:srgbClr>
                  </a:outerShdw>
                </a:effectLst>
              </a:rPr>
              <a:t>Ob</a:t>
            </a:r>
            <a:r>
              <a:rPr lang="de-DE" b="1" dirty="0"/>
              <a:t> letztendlich </a:t>
            </a:r>
            <a:r>
              <a:rPr lang="de-DE" b="1" i="1" dirty="0">
                <a:solidFill>
                  <a:srgbClr val="C00000"/>
                </a:solidFill>
                <a:effectLst>
                  <a:outerShdw blurRad="38100" dist="38100" dir="2700000" algn="tl">
                    <a:srgbClr val="000000">
                      <a:alpha val="43137"/>
                    </a:srgbClr>
                  </a:outerShdw>
                </a:effectLst>
              </a:rPr>
              <a:t>tatsächlich</a:t>
            </a:r>
            <a:r>
              <a:rPr lang="de-DE" b="1" dirty="0"/>
              <a:t> die </a:t>
            </a:r>
            <a:r>
              <a:rPr lang="de-DE" b="1" i="1" dirty="0">
                <a:solidFill>
                  <a:srgbClr val="C00000"/>
                </a:solidFill>
                <a:effectLst>
                  <a:outerShdw blurRad="38100" dist="38100" dir="2700000" algn="tl">
                    <a:srgbClr val="000000">
                      <a:alpha val="43137"/>
                    </a:srgbClr>
                  </a:outerShdw>
                </a:effectLst>
              </a:rPr>
              <a:t>Umsatzsteuer</a:t>
            </a:r>
            <a:r>
              <a:rPr lang="de-DE" b="1" dirty="0"/>
              <a:t> zu erheben und an das örtliche Finanzamt abzuführen ist, kann </a:t>
            </a:r>
            <a:r>
              <a:rPr lang="de-DE" b="1" i="1" dirty="0">
                <a:solidFill>
                  <a:srgbClr val="C00000"/>
                </a:solidFill>
                <a:effectLst>
                  <a:outerShdw blurRad="38100" dist="38100" dir="2700000" algn="tl">
                    <a:srgbClr val="000000">
                      <a:alpha val="43137"/>
                    </a:srgbClr>
                  </a:outerShdw>
                </a:effectLst>
              </a:rPr>
              <a:t>erst am Ende der Bestandsaufnahme entschieden </a:t>
            </a:r>
            <a:r>
              <a:rPr lang="de-DE" b="1" dirty="0"/>
              <a:t>werden. Maßgebend ist insbesondere die mögliche Anwendung der sog. </a:t>
            </a:r>
            <a:r>
              <a:rPr lang="de-DE" b="1" i="1" dirty="0">
                <a:solidFill>
                  <a:srgbClr val="C00000"/>
                </a:solidFill>
                <a:effectLst>
                  <a:outerShdw blurRad="38100" dist="38100" dir="2700000" algn="tl">
                    <a:srgbClr val="000000">
                      <a:alpha val="43137"/>
                    </a:srgbClr>
                  </a:outerShdw>
                </a:effectLst>
              </a:rPr>
              <a:t>Kleinunternehmerregelung</a:t>
            </a:r>
            <a:r>
              <a:rPr lang="de-DE" b="1" dirty="0"/>
              <a:t> </a:t>
            </a:r>
            <a:r>
              <a:rPr lang="de-DE" b="1" dirty="0" smtClean="0"/>
              <a:t>… (</a:t>
            </a:r>
            <a:r>
              <a:rPr lang="de-DE" b="1" dirty="0" smtClean="0">
                <a:solidFill>
                  <a:srgbClr val="C00000"/>
                </a:solidFill>
                <a:latin typeface="Courier New" panose="02070309020205020404" pitchFamily="49" charset="0"/>
                <a:cs typeface="Courier New" panose="02070309020205020404" pitchFamily="49" charset="0"/>
              </a:rPr>
              <a:t>aber auch in diesem Fall sind ggf. Steuererklärungen abzugeben</a:t>
            </a:r>
            <a:r>
              <a:rPr lang="de-DE" b="1" dirty="0" smtClean="0"/>
              <a:t>) </a:t>
            </a:r>
            <a:endParaRPr lang="de-DE" b="1" dirty="0"/>
          </a:p>
          <a:p>
            <a:pPr>
              <a:spcBef>
                <a:spcPts val="0"/>
              </a:spcBef>
              <a:spcAft>
                <a:spcPts val="600"/>
              </a:spcAft>
            </a:pPr>
            <a:r>
              <a:rPr lang="de-DE" b="1" dirty="0"/>
              <a:t>Evtl. Änderungen bei Verträgen, Preisgestaltungen, Rechnungen u. Ä. und dabei insbesondere der Ausweis von Umsatzsteuer sind von daher erst am Ende der Übergangsphase – mit Wirkung ab 01.01.2021 – vorzusehen</a:t>
            </a:r>
            <a:r>
              <a:rPr lang="de-DE" b="1" dirty="0" smtClean="0"/>
              <a:t>.</a:t>
            </a:r>
          </a:p>
          <a:p>
            <a:pPr marL="285750" indent="-285750">
              <a:spcBef>
                <a:spcPts val="0"/>
              </a:spcBef>
              <a:spcAft>
                <a:spcPts val="600"/>
              </a:spcAft>
              <a:buFont typeface="Wingdings" panose="05000000000000000000" pitchFamily="2" charset="2"/>
              <a:buChar char="Ø"/>
            </a:pPr>
            <a:r>
              <a:rPr lang="de-DE" b="1" dirty="0" smtClean="0">
                <a:solidFill>
                  <a:srgbClr val="C00000"/>
                </a:solidFill>
                <a:effectLst>
                  <a:outerShdw blurRad="38100" dist="38100" dir="2700000" algn="tl">
                    <a:srgbClr val="000000">
                      <a:alpha val="43137"/>
                    </a:srgbClr>
                  </a:outerShdw>
                </a:effectLst>
              </a:rPr>
              <a:t>Das neue Recht ist VORZUBEREITEN. Dazu ist bis Ende 2020 Zeit. </a:t>
            </a:r>
          </a:p>
          <a:p>
            <a:pPr marL="285750" indent="-285750">
              <a:spcBef>
                <a:spcPts val="0"/>
              </a:spcBef>
              <a:spcAft>
                <a:spcPts val="600"/>
              </a:spcAft>
              <a:buFont typeface="Wingdings" panose="05000000000000000000" pitchFamily="2" charset="2"/>
              <a:buChar char="Ø"/>
            </a:pPr>
            <a:r>
              <a:rPr lang="de-DE" b="1" dirty="0" smtClean="0">
                <a:solidFill>
                  <a:srgbClr val="C00000"/>
                </a:solidFill>
                <a:effectLst>
                  <a:outerShdw blurRad="38100" dist="38100" dir="2700000" algn="tl">
                    <a:srgbClr val="000000">
                      <a:alpha val="43137"/>
                    </a:srgbClr>
                  </a:outerShdw>
                </a:effectLst>
              </a:rPr>
              <a:t>Von daher ist es auch nicht tragisch, wenn JETZT noch nicht alle Fragen der Umsetzung beantwortet werden können.</a:t>
            </a:r>
            <a:endParaRPr lang="de-DE" b="1" dirty="0">
              <a:solidFill>
                <a:srgbClr val="C00000"/>
              </a:solidFill>
              <a:effectLst>
                <a:outerShdw blurRad="38100" dist="38100" dir="2700000" algn="tl">
                  <a:srgbClr val="000000">
                    <a:alpha val="43137"/>
                  </a:srgbClr>
                </a:outerShdw>
              </a:effectLst>
            </a:endParaRPr>
          </a:p>
          <a:p>
            <a:pPr>
              <a:spcAft>
                <a:spcPts val="600"/>
              </a:spcAft>
            </a:pPr>
            <a:endParaRPr lang="de-DE" b="1" dirty="0"/>
          </a:p>
        </p:txBody>
      </p:sp>
    </p:spTree>
    <p:extLst>
      <p:ext uri="{BB962C8B-B14F-4D97-AF65-F5344CB8AC3E}">
        <p14:creationId xmlns:p14="http://schemas.microsoft.com/office/powerpoint/2010/main" val="17542774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sz="1800" b="1" dirty="0" smtClean="0">
                <a:solidFill>
                  <a:schemeClr val="bg1"/>
                </a:solidFill>
                <a:effectLst>
                  <a:outerShdw blurRad="38100" dist="38100" dir="2700000" algn="tl">
                    <a:srgbClr val="000000">
                      <a:alpha val="43137"/>
                    </a:srgbClr>
                  </a:outerShdw>
                </a:effectLst>
              </a:rPr>
              <a:t>„Arbeitshilfe für die steuerliche Bestandsaufnahme“ </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33</a:t>
            </a:fld>
            <a:endParaRPr lang="de-DE" altLang="de-DE" dirty="0"/>
          </a:p>
        </p:txBody>
      </p:sp>
      <p:sp>
        <p:nvSpPr>
          <p:cNvPr id="5" name="Rechteck 4"/>
          <p:cNvSpPr/>
          <p:nvPr/>
        </p:nvSpPr>
        <p:spPr bwMode="auto">
          <a:xfrm>
            <a:off x="251519" y="1484784"/>
            <a:ext cx="8640961" cy="4752528"/>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spcBef>
                <a:spcPts val="0"/>
              </a:spcBef>
              <a:spcAft>
                <a:spcPts val="600"/>
              </a:spcAft>
              <a:tabLst>
                <a:tab pos="534988" algn="l"/>
              </a:tabLst>
              <a:defRPr/>
            </a:pPr>
            <a:r>
              <a:rPr lang="de-DE" b="1" u="sng" dirty="0" smtClean="0">
                <a:solidFill>
                  <a:srgbClr val="C00000"/>
                </a:solidFill>
                <a:effectLst>
                  <a:outerShdw blurRad="38100" dist="38100" dir="2700000" algn="tl">
                    <a:srgbClr val="000000">
                      <a:alpha val="43137"/>
                    </a:srgbClr>
                  </a:outerShdw>
                </a:effectLst>
              </a:rPr>
              <a:t>Bestandsaufnahme in fusionierten Gemeinden (Ziff. 1.3. - S. 7)</a:t>
            </a:r>
          </a:p>
          <a:p>
            <a:endParaRPr lang="de-DE" b="1" dirty="0" smtClean="0"/>
          </a:p>
          <a:p>
            <a:r>
              <a:rPr lang="de-DE" b="1" dirty="0" smtClean="0"/>
              <a:t>Im </a:t>
            </a:r>
            <a:r>
              <a:rPr lang="de-DE" b="1" dirty="0"/>
              <a:t>Bereich von fusionierten Gemeinden sollte die Datenerfassung mit allen relevanten Ansprechpartnern aus den bisherigen „Filialen“ koordiniert werden. Ggf. sind zunächst Detailaufstellungen in den unselbstständigen „Filialen“ zu erarbeiten und diese sodann in einem zweiten Schritt zu einer Gesamtübersicht für die Kirchengemeinde als jPdöR zu bündeln.</a:t>
            </a:r>
          </a:p>
          <a:p>
            <a:pPr>
              <a:spcBef>
                <a:spcPts val="0"/>
              </a:spcBef>
              <a:spcAft>
                <a:spcPts val="600"/>
              </a:spcAft>
            </a:pPr>
            <a:endParaRPr lang="de-DE" b="1" dirty="0" smtClean="0"/>
          </a:p>
          <a:p>
            <a:pPr marL="285750" indent="-285750">
              <a:spcBef>
                <a:spcPts val="0"/>
              </a:spcBef>
              <a:spcAft>
                <a:spcPts val="600"/>
              </a:spcAft>
              <a:buFont typeface="Wingdings" panose="05000000000000000000" pitchFamily="2" charset="2"/>
              <a:buChar char="Ø"/>
            </a:pPr>
            <a:r>
              <a:rPr lang="de-DE" b="1" dirty="0" smtClean="0">
                <a:solidFill>
                  <a:srgbClr val="C00000"/>
                </a:solidFill>
                <a:effectLst>
                  <a:outerShdw blurRad="38100" dist="38100" dir="2700000" algn="tl">
                    <a:srgbClr val="000000">
                      <a:alpha val="43137"/>
                    </a:srgbClr>
                  </a:outerShdw>
                </a:effectLst>
              </a:rPr>
              <a:t>Sämtliche steuerrelevanten Einnahmen der fusionierten Kirchengemeinde als jPdöR und damit Rechtsträger sind summiert zu erfassen. </a:t>
            </a:r>
          </a:p>
          <a:p>
            <a:pPr marL="285750" indent="-285750">
              <a:spcBef>
                <a:spcPts val="0"/>
              </a:spcBef>
              <a:spcAft>
                <a:spcPts val="600"/>
              </a:spcAft>
              <a:buFont typeface="Wingdings" panose="05000000000000000000" pitchFamily="2" charset="2"/>
              <a:buChar char="Ø"/>
            </a:pPr>
            <a:r>
              <a:rPr lang="de-DE" b="1" dirty="0" smtClean="0">
                <a:solidFill>
                  <a:srgbClr val="C00000"/>
                </a:solidFill>
                <a:effectLst>
                  <a:outerShdw blurRad="38100" dist="38100" dir="2700000" algn="tl">
                    <a:srgbClr val="000000">
                      <a:alpha val="43137"/>
                    </a:srgbClr>
                  </a:outerShdw>
                </a:effectLst>
              </a:rPr>
              <a:t>Ggf. ist aufgrund der Größenordnung auch schon nach alter Rechtslage punktuell Umsatzsteuer zu entrichten (BgA). Dies ist mit zu überprüfen (sh. Arbeitsauftrag Steuerberater). </a:t>
            </a:r>
            <a:endParaRPr lang="de-DE" b="1" dirty="0">
              <a:solidFill>
                <a:srgbClr val="C00000"/>
              </a:solidFill>
              <a:effectLst>
                <a:outerShdw blurRad="38100" dist="38100" dir="2700000" algn="tl">
                  <a:srgbClr val="000000">
                    <a:alpha val="43137"/>
                  </a:srgbClr>
                </a:outerShdw>
              </a:effectLst>
            </a:endParaRPr>
          </a:p>
          <a:p>
            <a:pPr>
              <a:spcAft>
                <a:spcPts val="600"/>
              </a:spcAft>
            </a:pPr>
            <a:endParaRPr lang="de-DE" b="1" dirty="0"/>
          </a:p>
        </p:txBody>
      </p:sp>
    </p:spTree>
    <p:extLst>
      <p:ext uri="{BB962C8B-B14F-4D97-AF65-F5344CB8AC3E}">
        <p14:creationId xmlns:p14="http://schemas.microsoft.com/office/powerpoint/2010/main" val="33442613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sz="1800" b="1" dirty="0" smtClean="0">
                <a:solidFill>
                  <a:schemeClr val="bg1"/>
                </a:solidFill>
                <a:effectLst>
                  <a:outerShdw blurRad="38100" dist="38100" dir="2700000" algn="tl">
                    <a:srgbClr val="000000">
                      <a:alpha val="43137"/>
                    </a:srgbClr>
                  </a:outerShdw>
                </a:effectLst>
              </a:rPr>
              <a:t>„Arbeitshilfe für die steuerliche Bestandsaufnahme“ </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34</a:t>
            </a:fld>
            <a:endParaRPr lang="de-DE" altLang="de-DE" dirty="0"/>
          </a:p>
        </p:txBody>
      </p:sp>
      <p:sp>
        <p:nvSpPr>
          <p:cNvPr id="5" name="Rechteck 4"/>
          <p:cNvSpPr/>
          <p:nvPr/>
        </p:nvSpPr>
        <p:spPr bwMode="auto">
          <a:xfrm>
            <a:off x="251519" y="1340767"/>
            <a:ext cx="8640961" cy="5107483"/>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spcBef>
                <a:spcPts val="0"/>
              </a:spcBef>
              <a:spcAft>
                <a:spcPts val="600"/>
              </a:spcAft>
              <a:tabLst>
                <a:tab pos="534988" algn="l"/>
              </a:tabLst>
              <a:defRPr/>
            </a:pPr>
            <a:r>
              <a:rPr lang="de-DE" b="1" u="sng" dirty="0" smtClean="0">
                <a:solidFill>
                  <a:srgbClr val="C00000"/>
                </a:solidFill>
                <a:effectLst>
                  <a:outerShdw blurRad="38100" dist="38100" dir="2700000" algn="tl">
                    <a:srgbClr val="000000">
                      <a:alpha val="43137"/>
                    </a:srgbClr>
                  </a:outerShdw>
                </a:effectLst>
              </a:rPr>
              <a:t>Abgrenzung </a:t>
            </a:r>
            <a:r>
              <a:rPr lang="de-DE" b="1" u="sng" dirty="0">
                <a:solidFill>
                  <a:srgbClr val="C00000"/>
                </a:solidFill>
                <a:effectLst>
                  <a:outerShdw blurRad="38100" dist="38100" dir="2700000" algn="tl">
                    <a:srgbClr val="000000">
                      <a:alpha val="43137"/>
                    </a:srgbClr>
                  </a:outerShdw>
                </a:effectLst>
              </a:rPr>
              <a:t>gegenüber selbstständigen kirchlichen Vereinen, Gruppierungen und Verbänden auf kirchengemeindlicher </a:t>
            </a:r>
            <a:r>
              <a:rPr lang="de-DE" b="1" u="sng" dirty="0" smtClean="0">
                <a:solidFill>
                  <a:srgbClr val="C00000"/>
                </a:solidFill>
                <a:effectLst>
                  <a:outerShdw blurRad="38100" dist="38100" dir="2700000" algn="tl">
                    <a:srgbClr val="000000">
                      <a:alpha val="43137"/>
                    </a:srgbClr>
                  </a:outerShdw>
                </a:effectLst>
              </a:rPr>
              <a:t>Ebene (Ziff</a:t>
            </a:r>
            <a:r>
              <a:rPr lang="de-DE" b="1" u="sng" dirty="0">
                <a:solidFill>
                  <a:srgbClr val="C00000"/>
                </a:solidFill>
                <a:effectLst>
                  <a:outerShdw blurRad="38100" dist="38100" dir="2700000" algn="tl">
                    <a:srgbClr val="000000">
                      <a:alpha val="43137"/>
                    </a:srgbClr>
                  </a:outerShdw>
                </a:effectLst>
              </a:rPr>
              <a:t>. </a:t>
            </a:r>
            <a:r>
              <a:rPr lang="de-DE" b="1" u="sng" dirty="0" smtClean="0">
                <a:solidFill>
                  <a:srgbClr val="C00000"/>
                </a:solidFill>
                <a:effectLst>
                  <a:outerShdw blurRad="38100" dist="38100" dir="2700000" algn="tl">
                    <a:srgbClr val="000000">
                      <a:alpha val="43137"/>
                    </a:srgbClr>
                  </a:outerShdw>
                </a:effectLst>
              </a:rPr>
              <a:t>1.4. </a:t>
            </a:r>
            <a:r>
              <a:rPr lang="de-DE" b="1" u="sng" dirty="0">
                <a:solidFill>
                  <a:srgbClr val="C00000"/>
                </a:solidFill>
                <a:effectLst>
                  <a:outerShdw blurRad="38100" dist="38100" dir="2700000" algn="tl">
                    <a:srgbClr val="000000">
                      <a:alpha val="43137"/>
                    </a:srgbClr>
                  </a:outerShdw>
                </a:effectLst>
              </a:rPr>
              <a:t>- S. </a:t>
            </a:r>
            <a:r>
              <a:rPr lang="de-DE" b="1" u="sng" dirty="0" smtClean="0">
                <a:solidFill>
                  <a:srgbClr val="C00000"/>
                </a:solidFill>
                <a:effectLst>
                  <a:outerShdw blurRad="38100" dist="38100" dir="2700000" algn="tl">
                    <a:srgbClr val="000000">
                      <a:alpha val="43137"/>
                    </a:srgbClr>
                  </a:outerShdw>
                </a:effectLst>
              </a:rPr>
              <a:t>7)</a:t>
            </a:r>
            <a:endParaRPr lang="de-DE" b="1" u="sng" dirty="0">
              <a:solidFill>
                <a:srgbClr val="C00000"/>
              </a:solidFill>
              <a:effectLst>
                <a:outerShdw blurRad="38100" dist="38100" dir="2700000" algn="tl">
                  <a:srgbClr val="000000">
                    <a:alpha val="43137"/>
                  </a:srgbClr>
                </a:outerShdw>
              </a:effectLst>
            </a:endParaRPr>
          </a:p>
          <a:p>
            <a:pPr>
              <a:spcBef>
                <a:spcPts val="0"/>
              </a:spcBef>
              <a:spcAft>
                <a:spcPts val="600"/>
              </a:spcAft>
            </a:pPr>
            <a:r>
              <a:rPr lang="de-DE" b="1" dirty="0" smtClean="0"/>
              <a:t>… Dem Rechtsträgerprinzip </a:t>
            </a:r>
            <a:r>
              <a:rPr lang="de-DE" b="1" dirty="0"/>
              <a:t>entsprechend sind Abgrenzungen gegenüber selbstständigen kirchlichen Vereinen, Gruppierungen und Verbänden auf kirchengemeindlicher Ebene vorzunehmen. Die Vorbereitung auf die künftigen Regelungen der Umsatzbesteuerung macht eine juristisch eindeutige Zuordnung dieser örtlichen Untergliederungen entweder zur Kirchengemeinde als KdöR oder zur jeweiligen Verbandssphäre erforderlich. </a:t>
            </a:r>
          </a:p>
          <a:p>
            <a:pPr marL="285750" indent="-285750">
              <a:spcBef>
                <a:spcPts val="0"/>
              </a:spcBef>
              <a:spcAft>
                <a:spcPts val="600"/>
              </a:spcAft>
              <a:buFont typeface="Wingdings" panose="05000000000000000000" pitchFamily="2" charset="2"/>
              <a:buChar char="Ø"/>
            </a:pP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Vermögen der juristischen Personen auf Ortskirchenebene muss getrennt werden.</a:t>
            </a:r>
          </a:p>
          <a:p>
            <a:pPr>
              <a:spcBef>
                <a:spcPts val="0"/>
              </a:spcBef>
              <a:spcAft>
                <a:spcPts val="600"/>
              </a:spcAft>
            </a:pPr>
            <a:r>
              <a:rPr lang="de-DE" b="1" dirty="0" smtClean="0"/>
              <a:t>… Ggf</a:t>
            </a:r>
            <a:r>
              <a:rPr lang="de-DE" b="1" dirty="0"/>
              <a:t>. sind Klärungen im Hinblick auf die Einnahmen und Ausgaben dieser Vereine und Verbände sowie deren Konten zu initiieren.</a:t>
            </a:r>
          </a:p>
          <a:p>
            <a:pPr marL="285750" indent="-285750">
              <a:spcBef>
                <a:spcPts val="0"/>
              </a:spcBef>
              <a:spcAft>
                <a:spcPts val="600"/>
              </a:spcAft>
              <a:buFont typeface="Wingdings" panose="05000000000000000000" pitchFamily="2" charset="2"/>
              <a:buChar char="Ø"/>
            </a:pP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Gespräche sind zu führen. Wichtig: Für steuerliche Zwecke ist die „Vermögenstrennung“ (erst) bis Ende 2020 zu bewerkstelligen. Von daher besteht Zeit für evtl. notwendige Klärungen und Vorbereitungen auf Ebene der selbständigen Vereine und Verbände. </a:t>
            </a:r>
          </a:p>
          <a:p>
            <a:pPr>
              <a:spcBef>
                <a:spcPts val="0"/>
              </a:spcBef>
              <a:spcAft>
                <a:spcPts val="600"/>
              </a:spcAft>
            </a:pPr>
            <a:endParaRPr lang="de-DE" b="1" dirty="0"/>
          </a:p>
        </p:txBody>
      </p:sp>
    </p:spTree>
    <p:extLst>
      <p:ext uri="{BB962C8B-B14F-4D97-AF65-F5344CB8AC3E}">
        <p14:creationId xmlns:p14="http://schemas.microsoft.com/office/powerpoint/2010/main" val="7604153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sz="1800" b="1" dirty="0" smtClean="0">
                <a:solidFill>
                  <a:schemeClr val="bg1"/>
                </a:solidFill>
                <a:effectLst>
                  <a:outerShdw blurRad="38100" dist="38100" dir="2700000" algn="tl">
                    <a:srgbClr val="000000">
                      <a:alpha val="43137"/>
                    </a:srgbClr>
                  </a:outerShdw>
                </a:effectLst>
              </a:rPr>
              <a:t>„Arbeitshilfe für die steuerliche Bestandsaufnahme“ </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35</a:t>
            </a:fld>
            <a:endParaRPr lang="de-DE" altLang="de-DE" dirty="0"/>
          </a:p>
        </p:txBody>
      </p:sp>
      <p:sp>
        <p:nvSpPr>
          <p:cNvPr id="5" name="Rechteck 4"/>
          <p:cNvSpPr/>
          <p:nvPr/>
        </p:nvSpPr>
        <p:spPr bwMode="auto">
          <a:xfrm>
            <a:off x="251519" y="1340767"/>
            <a:ext cx="8640961" cy="5107483"/>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spcBef>
                <a:spcPts val="0"/>
              </a:spcBef>
              <a:spcAft>
                <a:spcPts val="600"/>
              </a:spcAft>
              <a:tabLst>
                <a:tab pos="534988" algn="l"/>
              </a:tabLst>
              <a:defRPr/>
            </a:pPr>
            <a:r>
              <a:rPr lang="de-DE" b="1" u="sng" dirty="0" smtClean="0">
                <a:solidFill>
                  <a:srgbClr val="C00000"/>
                </a:solidFill>
                <a:effectLst>
                  <a:outerShdw blurRad="38100" dist="38100" dir="2700000" algn="tl">
                    <a:srgbClr val="000000">
                      <a:alpha val="43137"/>
                    </a:srgbClr>
                  </a:outerShdw>
                </a:effectLst>
              </a:rPr>
              <a:t>Abgrenzung </a:t>
            </a:r>
            <a:r>
              <a:rPr lang="de-DE" b="1" u="sng" dirty="0">
                <a:solidFill>
                  <a:srgbClr val="C00000"/>
                </a:solidFill>
                <a:effectLst>
                  <a:outerShdw blurRad="38100" dist="38100" dir="2700000" algn="tl">
                    <a:srgbClr val="000000">
                      <a:alpha val="43137"/>
                    </a:srgbClr>
                  </a:outerShdw>
                </a:effectLst>
              </a:rPr>
              <a:t>gegenüber selbstständigen kirchlichen Vereinen, Gruppierungen und Verbänden auf kirchengemeindlicher </a:t>
            </a:r>
            <a:r>
              <a:rPr lang="de-DE" b="1" u="sng" dirty="0" smtClean="0">
                <a:solidFill>
                  <a:srgbClr val="C00000"/>
                </a:solidFill>
                <a:effectLst>
                  <a:outerShdw blurRad="38100" dist="38100" dir="2700000" algn="tl">
                    <a:srgbClr val="000000">
                      <a:alpha val="43137"/>
                    </a:srgbClr>
                  </a:outerShdw>
                </a:effectLst>
              </a:rPr>
              <a:t>Ebene (Ziff</a:t>
            </a:r>
            <a:r>
              <a:rPr lang="de-DE" b="1" u="sng" dirty="0">
                <a:solidFill>
                  <a:srgbClr val="C00000"/>
                </a:solidFill>
                <a:effectLst>
                  <a:outerShdw blurRad="38100" dist="38100" dir="2700000" algn="tl">
                    <a:srgbClr val="000000">
                      <a:alpha val="43137"/>
                    </a:srgbClr>
                  </a:outerShdw>
                </a:effectLst>
              </a:rPr>
              <a:t>. </a:t>
            </a:r>
            <a:r>
              <a:rPr lang="de-DE" b="1" u="sng" dirty="0" smtClean="0">
                <a:solidFill>
                  <a:srgbClr val="C00000"/>
                </a:solidFill>
                <a:effectLst>
                  <a:outerShdw blurRad="38100" dist="38100" dir="2700000" algn="tl">
                    <a:srgbClr val="000000">
                      <a:alpha val="43137"/>
                    </a:srgbClr>
                  </a:outerShdw>
                </a:effectLst>
              </a:rPr>
              <a:t>1.4. </a:t>
            </a:r>
            <a:r>
              <a:rPr lang="de-DE" b="1" u="sng" dirty="0">
                <a:solidFill>
                  <a:srgbClr val="C00000"/>
                </a:solidFill>
                <a:effectLst>
                  <a:outerShdw blurRad="38100" dist="38100" dir="2700000" algn="tl">
                    <a:srgbClr val="000000">
                      <a:alpha val="43137"/>
                    </a:srgbClr>
                  </a:outerShdw>
                </a:effectLst>
              </a:rPr>
              <a:t>- S. </a:t>
            </a:r>
            <a:r>
              <a:rPr lang="de-DE" b="1" u="sng" dirty="0" smtClean="0">
                <a:solidFill>
                  <a:srgbClr val="C00000"/>
                </a:solidFill>
                <a:effectLst>
                  <a:outerShdw blurRad="38100" dist="38100" dir="2700000" algn="tl">
                    <a:srgbClr val="000000">
                      <a:alpha val="43137"/>
                    </a:srgbClr>
                  </a:outerShdw>
                </a:effectLst>
              </a:rPr>
              <a:t>7)</a:t>
            </a:r>
            <a:endParaRPr lang="de-DE" b="1" u="sng" dirty="0">
              <a:solidFill>
                <a:srgbClr val="C00000"/>
              </a:solidFill>
              <a:effectLst>
                <a:outerShdw blurRad="38100" dist="38100" dir="2700000" algn="tl">
                  <a:srgbClr val="000000">
                    <a:alpha val="43137"/>
                  </a:srgbClr>
                </a:outerShdw>
              </a:effectLst>
            </a:endParaRPr>
          </a:p>
          <a:p>
            <a:pPr>
              <a:spcAft>
                <a:spcPts val="600"/>
              </a:spcAft>
            </a:pPr>
            <a:r>
              <a:rPr lang="de-DE" b="1" dirty="0"/>
              <a:t>Bei </a:t>
            </a:r>
            <a:r>
              <a:rPr lang="de-DE" b="1" u="sng" dirty="0"/>
              <a:t>gemeinsamen Veranstaltungen</a:t>
            </a:r>
            <a:r>
              <a:rPr lang="de-DE" b="1" dirty="0"/>
              <a:t> mit der Kirchengemeinde als KdöR sind Absprachen in Bezug auf den jeweiligen verantwortlichen Veranstalter vorzusehen, um Erträge und Aufwendungen sachgerecht zuordnen zu können.</a:t>
            </a:r>
          </a:p>
          <a:p>
            <a:pPr>
              <a:spcAft>
                <a:spcPts val="600"/>
              </a:spcAft>
            </a:pPr>
            <a:r>
              <a:rPr lang="de-DE" b="1" dirty="0"/>
              <a:t>Auch wenn sich die </a:t>
            </a:r>
            <a:r>
              <a:rPr lang="de-DE" b="1" u="sng" dirty="0"/>
              <a:t>kirchlichen Vereine und Verbände mit ihren Untergliederungen oder Ortsgruppen</a:t>
            </a:r>
            <a:r>
              <a:rPr lang="de-DE" b="1" dirty="0"/>
              <a:t> </a:t>
            </a:r>
            <a:r>
              <a:rPr lang="de-DE" b="1" i="1" dirty="0"/>
              <a:t>pastoral</a:t>
            </a:r>
            <a:r>
              <a:rPr lang="de-DE" b="1" dirty="0"/>
              <a:t> als Teil der Kirchengemeinde verstehen, so sind sie rechtlich in der Regel als </a:t>
            </a:r>
            <a:r>
              <a:rPr lang="de-DE" b="1" i="1" dirty="0"/>
              <a:t>eigenständige</a:t>
            </a:r>
            <a:r>
              <a:rPr lang="de-DE" b="1" dirty="0"/>
              <a:t>, von den Kirchengemeinden als KdöR </a:t>
            </a:r>
            <a:r>
              <a:rPr lang="de-DE" b="1" i="1" dirty="0"/>
              <a:t>juristisch abzugrenzende</a:t>
            </a:r>
            <a:r>
              <a:rPr lang="de-DE" b="1" dirty="0"/>
              <a:t> </a:t>
            </a:r>
            <a:r>
              <a:rPr lang="de-DE" b="1" dirty="0" smtClean="0"/>
              <a:t>Organisations-einheiten </a:t>
            </a:r>
            <a:r>
              <a:rPr lang="de-DE" b="1" dirty="0"/>
              <a:t>zu qualifizieren. Es handelt sich entweder um rechtsfähige oder nichtrechtsfähige Vereine. </a:t>
            </a:r>
            <a:r>
              <a:rPr lang="de-DE" b="1" dirty="0" smtClean="0"/>
              <a:t>... </a:t>
            </a:r>
            <a:endParaRPr lang="de-DE" b="1" dirty="0"/>
          </a:p>
          <a:p>
            <a:pPr marL="285750" indent="-285750">
              <a:spcAft>
                <a:spcPts val="600"/>
              </a:spcAft>
              <a:buFont typeface="Wingdings" panose="05000000000000000000" pitchFamily="2" charset="2"/>
              <a:buChar char="Ø"/>
            </a:pP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Demnach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sind u.a</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KfD-Ortsgruppen, Jugendverbände,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CKDs und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Kolping-Gruppen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eigenständig.</a:t>
            </a:r>
          </a:p>
          <a:p>
            <a:pPr marL="285750" indent="-285750">
              <a:spcAft>
                <a:spcPts val="600"/>
              </a:spcAft>
              <a:buFont typeface="Wingdings" panose="05000000000000000000" pitchFamily="2" charset="2"/>
              <a:buChar char="Ø"/>
            </a:pP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Klärung mit Ortsgruppen herbeiführen; im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Zweifelsfall sollten sich die örtlichen Vereine und Verbände mit ihren Vorständen auf diözesaner Ebene in Verbindung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setzen</a:t>
            </a:r>
            <a:endParaRPr lang="de-DE" b="1" dirty="0"/>
          </a:p>
        </p:txBody>
      </p:sp>
    </p:spTree>
    <p:extLst>
      <p:ext uri="{BB962C8B-B14F-4D97-AF65-F5344CB8AC3E}">
        <p14:creationId xmlns:p14="http://schemas.microsoft.com/office/powerpoint/2010/main" val="1915314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sz="1800" b="1" dirty="0" smtClean="0">
                <a:solidFill>
                  <a:schemeClr val="bg1"/>
                </a:solidFill>
                <a:effectLst>
                  <a:outerShdw blurRad="38100" dist="38100" dir="2700000" algn="tl">
                    <a:srgbClr val="000000">
                      <a:alpha val="43137"/>
                    </a:srgbClr>
                  </a:outerShdw>
                </a:effectLst>
              </a:rPr>
              <a:t>„Arbeitshilfe für die steuerliche Bestandsaufnahme“ </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36</a:t>
            </a:fld>
            <a:endParaRPr lang="de-DE" altLang="de-DE" dirty="0"/>
          </a:p>
        </p:txBody>
      </p:sp>
      <p:sp>
        <p:nvSpPr>
          <p:cNvPr id="5" name="Rechteck 4"/>
          <p:cNvSpPr/>
          <p:nvPr/>
        </p:nvSpPr>
        <p:spPr bwMode="auto">
          <a:xfrm>
            <a:off x="251519" y="1340767"/>
            <a:ext cx="8640961" cy="5107483"/>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spcBef>
                <a:spcPts val="0"/>
              </a:spcBef>
              <a:spcAft>
                <a:spcPts val="600"/>
              </a:spcAft>
              <a:tabLst>
                <a:tab pos="534988" algn="l"/>
              </a:tabLst>
              <a:defRPr/>
            </a:pPr>
            <a:r>
              <a:rPr lang="de-DE" b="1" u="sng" dirty="0" smtClean="0">
                <a:solidFill>
                  <a:srgbClr val="C00000"/>
                </a:solidFill>
                <a:effectLst>
                  <a:outerShdw blurRad="38100" dist="38100" dir="2700000" algn="tl">
                    <a:srgbClr val="000000">
                      <a:alpha val="43137"/>
                    </a:srgbClr>
                  </a:outerShdw>
                </a:effectLst>
              </a:rPr>
              <a:t>Abgrenzung </a:t>
            </a:r>
            <a:r>
              <a:rPr lang="de-DE" b="1" u="sng" dirty="0">
                <a:solidFill>
                  <a:srgbClr val="C00000"/>
                </a:solidFill>
                <a:effectLst>
                  <a:outerShdw blurRad="38100" dist="38100" dir="2700000" algn="tl">
                    <a:srgbClr val="000000">
                      <a:alpha val="43137"/>
                    </a:srgbClr>
                  </a:outerShdw>
                </a:effectLst>
              </a:rPr>
              <a:t>gegenüber selbstständigen kirchlichen Vereinen, Gruppierungen und Verbänden auf kirchengemeindlicher </a:t>
            </a:r>
            <a:r>
              <a:rPr lang="de-DE" b="1" u="sng" dirty="0" smtClean="0">
                <a:solidFill>
                  <a:srgbClr val="C00000"/>
                </a:solidFill>
                <a:effectLst>
                  <a:outerShdw blurRad="38100" dist="38100" dir="2700000" algn="tl">
                    <a:srgbClr val="000000">
                      <a:alpha val="43137"/>
                    </a:srgbClr>
                  </a:outerShdw>
                </a:effectLst>
              </a:rPr>
              <a:t>Ebene (Ziff</a:t>
            </a:r>
            <a:r>
              <a:rPr lang="de-DE" b="1" u="sng" dirty="0">
                <a:solidFill>
                  <a:srgbClr val="C00000"/>
                </a:solidFill>
                <a:effectLst>
                  <a:outerShdw blurRad="38100" dist="38100" dir="2700000" algn="tl">
                    <a:srgbClr val="000000">
                      <a:alpha val="43137"/>
                    </a:srgbClr>
                  </a:outerShdw>
                </a:effectLst>
              </a:rPr>
              <a:t>. </a:t>
            </a:r>
            <a:r>
              <a:rPr lang="de-DE" b="1" u="sng" dirty="0" smtClean="0">
                <a:solidFill>
                  <a:srgbClr val="C00000"/>
                </a:solidFill>
                <a:effectLst>
                  <a:outerShdw blurRad="38100" dist="38100" dir="2700000" algn="tl">
                    <a:srgbClr val="000000">
                      <a:alpha val="43137"/>
                    </a:srgbClr>
                  </a:outerShdw>
                </a:effectLst>
              </a:rPr>
              <a:t>1.4. </a:t>
            </a:r>
            <a:r>
              <a:rPr lang="de-DE" b="1" u="sng" dirty="0">
                <a:solidFill>
                  <a:srgbClr val="C00000"/>
                </a:solidFill>
                <a:effectLst>
                  <a:outerShdw blurRad="38100" dist="38100" dir="2700000" algn="tl">
                    <a:srgbClr val="000000">
                      <a:alpha val="43137"/>
                    </a:srgbClr>
                  </a:outerShdw>
                </a:effectLst>
              </a:rPr>
              <a:t>- S. </a:t>
            </a:r>
            <a:r>
              <a:rPr lang="de-DE" b="1" u="sng" dirty="0" smtClean="0">
                <a:solidFill>
                  <a:srgbClr val="C00000"/>
                </a:solidFill>
                <a:effectLst>
                  <a:outerShdw blurRad="38100" dist="38100" dir="2700000" algn="tl">
                    <a:srgbClr val="000000">
                      <a:alpha val="43137"/>
                    </a:srgbClr>
                  </a:outerShdw>
                </a:effectLst>
              </a:rPr>
              <a:t>7)</a:t>
            </a:r>
          </a:p>
          <a:p>
            <a:pPr>
              <a:spcAft>
                <a:spcPts val="600"/>
              </a:spcAft>
            </a:pPr>
            <a:r>
              <a:rPr lang="de-DE" b="1" dirty="0" smtClean="0"/>
              <a:t>Dem </a:t>
            </a:r>
            <a:r>
              <a:rPr lang="de-DE" b="1" dirty="0"/>
              <a:t>kirchengemeindlichen Bereich als KdöR zuzuordnen sind Organisationseinheiten, deren Satzung dies eindeutig besagt, z. B.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Kirchenchöre</a:t>
            </a:r>
            <a:r>
              <a:rPr lang="de-DE" b="1" dirty="0"/>
              <a:t>, die nach der diözesanen „Rahmensatzung der katholischen Kirchenchöre“ vom 08.12.2010 verfasst sind. Auch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Messdienergruppen</a:t>
            </a:r>
            <a:r>
              <a:rPr lang="de-DE" b="1" dirty="0"/>
              <a:t> sind grundsätzlich der jeweiligen Kirchengemeinde als KdöR zuzuordnen.</a:t>
            </a:r>
          </a:p>
          <a:p>
            <a:pPr marL="285750" indent="-285750">
              <a:spcAft>
                <a:spcPts val="600"/>
              </a:spcAft>
              <a:buFont typeface="Wingdings" panose="05000000000000000000" pitchFamily="2" charset="2"/>
              <a:buChar char="Ø"/>
            </a:pP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Hinweis: Mit Hilfe der im Rahmen der Stammdaten vorgesehenen Auflistungen „Übersicht Kirchliche Vereine, Gruppierungen und Verbände auf kirchengemeindlicher Ebene (rechtlich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selbstständig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rechtlich unselbstständig)“ sollen die rechtlichen Zuordnungen zur Kirchengemeinde als KdöR unterstützt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werden.</a:t>
            </a:r>
            <a:endPar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24980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sz="1800" b="1" dirty="0" smtClean="0">
                <a:solidFill>
                  <a:schemeClr val="bg1"/>
                </a:solidFill>
                <a:effectLst>
                  <a:outerShdw blurRad="38100" dist="38100" dir="2700000" algn="tl">
                    <a:srgbClr val="000000">
                      <a:alpha val="43137"/>
                    </a:srgbClr>
                  </a:outerShdw>
                </a:effectLst>
              </a:rPr>
              <a:t>„Arbeitshilfe für die steuerliche Bestandsaufnahme“ </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37</a:t>
            </a:fld>
            <a:endParaRPr lang="de-DE" altLang="de-DE" dirty="0"/>
          </a:p>
        </p:txBody>
      </p:sp>
      <p:sp>
        <p:nvSpPr>
          <p:cNvPr id="5" name="Rechteck 4"/>
          <p:cNvSpPr/>
          <p:nvPr/>
        </p:nvSpPr>
        <p:spPr bwMode="auto">
          <a:xfrm>
            <a:off x="251519" y="1340767"/>
            <a:ext cx="8640961" cy="4824537"/>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600"/>
              </a:spcAft>
              <a:tabLst>
                <a:tab pos="534988" algn="l"/>
              </a:tabLst>
              <a:defRPr/>
            </a:pPr>
            <a:r>
              <a:rPr lang="de-DE" b="1" u="sng" dirty="0">
                <a:solidFill>
                  <a:srgbClr val="C00000"/>
                </a:solidFill>
                <a:effectLst>
                  <a:outerShdw blurRad="38100" dist="38100" dir="2700000" algn="tl">
                    <a:srgbClr val="000000">
                      <a:alpha val="43137"/>
                    </a:srgbClr>
                  </a:outerShdw>
                </a:effectLst>
              </a:rPr>
              <a:t>Konsequenzen bei eigenständigen Verbänden / </a:t>
            </a:r>
            <a:r>
              <a:rPr lang="de-DE" b="1" u="sng" dirty="0" smtClean="0">
                <a:solidFill>
                  <a:srgbClr val="C00000"/>
                </a:solidFill>
                <a:effectLst>
                  <a:outerShdw blurRad="38100" dist="38100" dir="2700000" algn="tl">
                    <a:srgbClr val="000000">
                      <a:alpha val="43137"/>
                    </a:srgbClr>
                  </a:outerShdw>
                </a:effectLst>
              </a:rPr>
              <a:t>Vereinen (Ziff</a:t>
            </a:r>
            <a:r>
              <a:rPr lang="de-DE" b="1" u="sng" dirty="0">
                <a:solidFill>
                  <a:srgbClr val="C00000"/>
                </a:solidFill>
                <a:effectLst>
                  <a:outerShdw blurRad="38100" dist="38100" dir="2700000" algn="tl">
                    <a:srgbClr val="000000">
                      <a:alpha val="43137"/>
                    </a:srgbClr>
                  </a:outerShdw>
                </a:effectLst>
              </a:rPr>
              <a:t>. </a:t>
            </a:r>
            <a:r>
              <a:rPr lang="de-DE" b="1" u="sng" dirty="0" smtClean="0">
                <a:solidFill>
                  <a:srgbClr val="C00000"/>
                </a:solidFill>
                <a:effectLst>
                  <a:outerShdw blurRad="38100" dist="38100" dir="2700000" algn="tl">
                    <a:srgbClr val="000000">
                      <a:alpha val="43137"/>
                    </a:srgbClr>
                  </a:outerShdw>
                </a:effectLst>
              </a:rPr>
              <a:t>1.4. </a:t>
            </a:r>
            <a:r>
              <a:rPr lang="de-DE" b="1" u="sng" dirty="0">
                <a:solidFill>
                  <a:srgbClr val="C00000"/>
                </a:solidFill>
                <a:effectLst>
                  <a:outerShdw blurRad="38100" dist="38100" dir="2700000" algn="tl">
                    <a:srgbClr val="000000">
                      <a:alpha val="43137"/>
                    </a:srgbClr>
                  </a:outerShdw>
                </a:effectLst>
              </a:rPr>
              <a:t>- S. </a:t>
            </a:r>
            <a:r>
              <a:rPr lang="de-DE" b="1" u="sng" dirty="0" smtClean="0">
                <a:solidFill>
                  <a:srgbClr val="C00000"/>
                </a:solidFill>
                <a:effectLst>
                  <a:outerShdw blurRad="38100" dist="38100" dir="2700000" algn="tl">
                    <a:srgbClr val="000000">
                      <a:alpha val="43137"/>
                    </a:srgbClr>
                  </a:outerShdw>
                </a:effectLst>
              </a:rPr>
              <a:t>8)</a:t>
            </a:r>
          </a:p>
          <a:p>
            <a:pPr marL="342900" lvl="0" indent="-342900">
              <a:spcBef>
                <a:spcPts val="0"/>
              </a:spcBef>
              <a:spcAft>
                <a:spcPts val="600"/>
              </a:spcAft>
              <a:buFont typeface="+mj-lt"/>
              <a:buAutoNum type="arabicPeriod"/>
            </a:pPr>
            <a:r>
              <a:rPr lang="de-DE" b="1" dirty="0" smtClean="0"/>
              <a:t>Die </a:t>
            </a:r>
            <a:r>
              <a:rPr lang="de-DE" b="1" dirty="0"/>
              <a:t>Einnahmen dieser Vereine und Verbände gehören nicht zur Kirchengemeinde als KdöR. Diese Eigenständigkeit hat zur Konsequenz, dass Geldtransaktionen nicht über Kirchenkonten abgewickelt werden dürfen. </a:t>
            </a:r>
          </a:p>
          <a:p>
            <a:pPr marL="342900" lvl="0" indent="-342900">
              <a:spcBef>
                <a:spcPts val="0"/>
              </a:spcBef>
              <a:spcAft>
                <a:spcPts val="600"/>
              </a:spcAft>
              <a:buFont typeface="+mj-lt"/>
              <a:buAutoNum type="arabicPeriod"/>
            </a:pPr>
            <a:r>
              <a:rPr lang="de-DE" b="1" dirty="0"/>
              <a:t>Ggf. sind bisher über die Kirchengemeinde laufende Konten aufzulösen und auf die Vereine und Verbände zu übertragen. Konten von unselbstständigen Gruppierungen sind in die Buchhaltung der Kirchengemeinde zu übernehmen.</a:t>
            </a:r>
          </a:p>
          <a:p>
            <a:pPr marL="342900" indent="-342900">
              <a:spcBef>
                <a:spcPts val="0"/>
              </a:spcBef>
              <a:spcAft>
                <a:spcPts val="600"/>
              </a:spcAft>
              <a:buFont typeface="+mj-lt"/>
              <a:buAutoNum type="arabicPeriod"/>
            </a:pPr>
            <a:r>
              <a:rPr lang="de-DE" b="1" dirty="0"/>
              <a:t>Mit den Vertretern der Ortsgruppen ist Kontakt aufzunehmen, und es sind ggf. Klärungen und Änderungen bis zum Umstieg auf das verschärfte Umsatzsteuerrecht zum </a:t>
            </a:r>
            <a:r>
              <a:rPr lang="de-DE" b="1" dirty="0" smtClean="0"/>
              <a:t>01.01.2021 vorzunehmen.</a:t>
            </a:r>
          </a:p>
          <a:p>
            <a:pPr>
              <a:spcBef>
                <a:spcPts val="0"/>
              </a:spcBef>
              <a:spcAft>
                <a:spcPts val="600"/>
              </a:spcAft>
            </a:pPr>
            <a:endPar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032153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sz="1800" b="1" dirty="0" smtClean="0">
                <a:solidFill>
                  <a:schemeClr val="bg1"/>
                </a:solidFill>
                <a:effectLst>
                  <a:outerShdw blurRad="38100" dist="38100" dir="2700000" algn="tl">
                    <a:srgbClr val="000000">
                      <a:alpha val="43137"/>
                    </a:srgbClr>
                  </a:outerShdw>
                </a:effectLst>
              </a:rPr>
              <a:t>„Arbeitshilfe für die steuerliche Bestandsaufnahme“ </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38</a:t>
            </a:fld>
            <a:endParaRPr lang="de-DE" altLang="de-DE" dirty="0"/>
          </a:p>
        </p:txBody>
      </p:sp>
      <p:sp>
        <p:nvSpPr>
          <p:cNvPr id="5" name="Rechteck 4"/>
          <p:cNvSpPr/>
          <p:nvPr/>
        </p:nvSpPr>
        <p:spPr bwMode="auto">
          <a:xfrm>
            <a:off x="251519" y="1340768"/>
            <a:ext cx="8640961" cy="3456385"/>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600"/>
              </a:spcAft>
              <a:tabLst>
                <a:tab pos="534988" algn="l"/>
              </a:tabLst>
              <a:defRPr/>
            </a:pPr>
            <a:r>
              <a:rPr lang="de-DE" b="1" u="sng" dirty="0" smtClean="0">
                <a:solidFill>
                  <a:srgbClr val="C00000"/>
                </a:solidFill>
                <a:effectLst>
                  <a:outerShdw blurRad="38100" dist="38100" dir="2700000" algn="tl">
                    <a:srgbClr val="000000">
                      <a:alpha val="43137"/>
                    </a:srgbClr>
                  </a:outerShdw>
                </a:effectLst>
              </a:rPr>
              <a:t>Wer </a:t>
            </a:r>
            <a:r>
              <a:rPr lang="de-DE" b="1" u="sng" dirty="0">
                <a:solidFill>
                  <a:srgbClr val="C00000"/>
                </a:solidFill>
                <a:effectLst>
                  <a:outerShdw blurRad="38100" dist="38100" dir="2700000" algn="tl">
                    <a:srgbClr val="000000">
                      <a:alpha val="43137"/>
                    </a:srgbClr>
                  </a:outerShdw>
                </a:effectLst>
              </a:rPr>
              <a:t>tritt als Veranstalter auf? Wer trägt die Einrichtung? </a:t>
            </a:r>
            <a:r>
              <a:rPr lang="de-DE" b="1" u="sng" dirty="0" smtClean="0">
                <a:solidFill>
                  <a:srgbClr val="C00000"/>
                </a:solidFill>
                <a:effectLst>
                  <a:outerShdw blurRad="38100" dist="38100" dir="2700000" algn="tl">
                    <a:srgbClr val="000000">
                      <a:alpha val="43137"/>
                    </a:srgbClr>
                  </a:outerShdw>
                </a:effectLst>
              </a:rPr>
              <a:t>(Ziff</a:t>
            </a:r>
            <a:r>
              <a:rPr lang="de-DE" b="1" u="sng" dirty="0">
                <a:solidFill>
                  <a:srgbClr val="C00000"/>
                </a:solidFill>
                <a:effectLst>
                  <a:outerShdw blurRad="38100" dist="38100" dir="2700000" algn="tl">
                    <a:srgbClr val="000000">
                      <a:alpha val="43137"/>
                    </a:srgbClr>
                  </a:outerShdw>
                </a:effectLst>
              </a:rPr>
              <a:t>. </a:t>
            </a:r>
            <a:r>
              <a:rPr lang="de-DE" b="1" u="sng" dirty="0" smtClean="0">
                <a:solidFill>
                  <a:srgbClr val="C00000"/>
                </a:solidFill>
                <a:effectLst>
                  <a:outerShdw blurRad="38100" dist="38100" dir="2700000" algn="tl">
                    <a:srgbClr val="000000">
                      <a:alpha val="43137"/>
                    </a:srgbClr>
                  </a:outerShdw>
                </a:effectLst>
              </a:rPr>
              <a:t>1.5. </a:t>
            </a:r>
            <a:r>
              <a:rPr lang="de-DE" b="1" u="sng" dirty="0">
                <a:solidFill>
                  <a:srgbClr val="C00000"/>
                </a:solidFill>
                <a:effectLst>
                  <a:outerShdw blurRad="38100" dist="38100" dir="2700000" algn="tl">
                    <a:srgbClr val="000000">
                      <a:alpha val="43137"/>
                    </a:srgbClr>
                  </a:outerShdw>
                </a:effectLst>
              </a:rPr>
              <a:t>- S. </a:t>
            </a:r>
            <a:r>
              <a:rPr lang="de-DE" b="1" u="sng" dirty="0" smtClean="0">
                <a:solidFill>
                  <a:srgbClr val="C00000"/>
                </a:solidFill>
                <a:effectLst>
                  <a:outerShdw blurRad="38100" dist="38100" dir="2700000" algn="tl">
                    <a:srgbClr val="000000">
                      <a:alpha val="43137"/>
                    </a:srgbClr>
                  </a:outerShdw>
                </a:effectLst>
              </a:rPr>
              <a:t>8)</a:t>
            </a:r>
          </a:p>
          <a:p>
            <a:pPr>
              <a:spcAft>
                <a:spcPts val="600"/>
              </a:spcAft>
            </a:pPr>
            <a:r>
              <a:rPr lang="de-DE" b="1" dirty="0" smtClean="0"/>
              <a:t>Es </a:t>
            </a:r>
            <a:r>
              <a:rPr lang="de-DE" b="1" dirty="0"/>
              <a:t>ist bei jeder Tätigkeit, jeder Einrichtung und insbesondere jeder </a:t>
            </a:r>
            <a:r>
              <a:rPr lang="de-DE" b="1" dirty="0" smtClean="0"/>
              <a:t>Veran-staltung </a:t>
            </a:r>
            <a:r>
              <a:rPr lang="de-DE" b="1" dirty="0"/>
              <a:t>auf Ebene der Kirchengemeinde zu klären, welche juristische Person die Trägerschaft innehat bzw. als verantwortlicher Veranstalter auftritt.</a:t>
            </a:r>
          </a:p>
          <a:p>
            <a:pPr>
              <a:spcAft>
                <a:spcPts val="600"/>
              </a:spcAft>
            </a:pPr>
            <a:r>
              <a:rPr lang="de-DE" b="1" dirty="0"/>
              <a:t>Viele Veranstaltungen und Angebote auf Ortskirchenebene werden in Kooperation der unterschiedlichen Vereine und Verbände und der Kirchengemeinden als KdöR geplant und gestaltet.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z.B. Pfarrfeste</a:t>
            </a:r>
            <a:r>
              <a:rPr lang="de-DE" b="1" dirty="0"/>
              <a:t>) … Dem Rechtsträgerprinzip entsprechend ist es unabdingbar, auf Zukunft hin von vornherein die Frage des verantwortlichen Veranstalters verbindlich zu vereinbaren. Es ist festzulegen,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auf wessen Namen und Rechnung</a:t>
            </a:r>
            <a:r>
              <a:rPr lang="de-DE" b="1" dirty="0"/>
              <a:t>“ Einnahmen erzielt werden. </a:t>
            </a:r>
            <a:r>
              <a:rPr lang="de-DE" b="1" dirty="0" smtClean="0"/>
              <a:t>...</a:t>
            </a:r>
            <a:endParaRPr lang="de-DE" b="1" dirty="0"/>
          </a:p>
        </p:txBody>
      </p:sp>
    </p:spTree>
    <p:extLst>
      <p:ext uri="{BB962C8B-B14F-4D97-AF65-F5344CB8AC3E}">
        <p14:creationId xmlns:p14="http://schemas.microsoft.com/office/powerpoint/2010/main" val="37929773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sz="1800" b="1" dirty="0" smtClean="0">
                <a:solidFill>
                  <a:schemeClr val="bg1"/>
                </a:solidFill>
                <a:effectLst>
                  <a:outerShdw blurRad="38100" dist="38100" dir="2700000" algn="tl">
                    <a:srgbClr val="000000">
                      <a:alpha val="43137"/>
                    </a:srgbClr>
                  </a:outerShdw>
                </a:effectLst>
              </a:rPr>
              <a:t>„Arbeitshilfe für die steuerliche Bestandsaufnahme“ </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39</a:t>
            </a:fld>
            <a:endParaRPr lang="de-DE" altLang="de-DE" dirty="0"/>
          </a:p>
        </p:txBody>
      </p:sp>
      <p:sp>
        <p:nvSpPr>
          <p:cNvPr id="5" name="Rechteck 4"/>
          <p:cNvSpPr/>
          <p:nvPr/>
        </p:nvSpPr>
        <p:spPr bwMode="auto">
          <a:xfrm>
            <a:off x="251519" y="1340767"/>
            <a:ext cx="8640961" cy="5184577"/>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600"/>
              </a:spcAft>
              <a:tabLst>
                <a:tab pos="534988" algn="l"/>
              </a:tabLst>
              <a:defRPr/>
            </a:pPr>
            <a:r>
              <a:rPr lang="de-DE" b="1" u="sng" dirty="0" smtClean="0">
                <a:solidFill>
                  <a:srgbClr val="C00000"/>
                </a:solidFill>
                <a:effectLst>
                  <a:outerShdw blurRad="38100" dist="38100" dir="2700000" algn="tl">
                    <a:srgbClr val="000000">
                      <a:alpha val="43137"/>
                    </a:srgbClr>
                  </a:outerShdw>
                </a:effectLst>
              </a:rPr>
              <a:t>Wer </a:t>
            </a:r>
            <a:r>
              <a:rPr lang="de-DE" b="1" u="sng" dirty="0">
                <a:solidFill>
                  <a:srgbClr val="C00000"/>
                </a:solidFill>
                <a:effectLst>
                  <a:outerShdw blurRad="38100" dist="38100" dir="2700000" algn="tl">
                    <a:srgbClr val="000000">
                      <a:alpha val="43137"/>
                    </a:srgbClr>
                  </a:outerShdw>
                </a:effectLst>
              </a:rPr>
              <a:t>tritt als Veranstalter auf? Wer trägt die Einrichtung? </a:t>
            </a:r>
            <a:r>
              <a:rPr lang="de-DE" b="1" u="sng" dirty="0" smtClean="0">
                <a:solidFill>
                  <a:srgbClr val="C00000"/>
                </a:solidFill>
                <a:effectLst>
                  <a:outerShdw blurRad="38100" dist="38100" dir="2700000" algn="tl">
                    <a:srgbClr val="000000">
                      <a:alpha val="43137"/>
                    </a:srgbClr>
                  </a:outerShdw>
                </a:effectLst>
              </a:rPr>
              <a:t>(Ziff</a:t>
            </a:r>
            <a:r>
              <a:rPr lang="de-DE" b="1" u="sng" dirty="0">
                <a:solidFill>
                  <a:srgbClr val="C00000"/>
                </a:solidFill>
                <a:effectLst>
                  <a:outerShdw blurRad="38100" dist="38100" dir="2700000" algn="tl">
                    <a:srgbClr val="000000">
                      <a:alpha val="43137"/>
                    </a:srgbClr>
                  </a:outerShdw>
                </a:effectLst>
              </a:rPr>
              <a:t>. </a:t>
            </a:r>
            <a:r>
              <a:rPr lang="de-DE" b="1" u="sng" dirty="0" smtClean="0">
                <a:solidFill>
                  <a:srgbClr val="C00000"/>
                </a:solidFill>
                <a:effectLst>
                  <a:outerShdw blurRad="38100" dist="38100" dir="2700000" algn="tl">
                    <a:srgbClr val="000000">
                      <a:alpha val="43137"/>
                    </a:srgbClr>
                  </a:outerShdw>
                </a:effectLst>
              </a:rPr>
              <a:t>1.5. </a:t>
            </a:r>
            <a:r>
              <a:rPr lang="de-DE" b="1" u="sng" dirty="0">
                <a:solidFill>
                  <a:srgbClr val="C00000"/>
                </a:solidFill>
                <a:effectLst>
                  <a:outerShdw blurRad="38100" dist="38100" dir="2700000" algn="tl">
                    <a:srgbClr val="000000">
                      <a:alpha val="43137"/>
                    </a:srgbClr>
                  </a:outerShdw>
                </a:effectLst>
              </a:rPr>
              <a:t>- S. </a:t>
            </a:r>
            <a:r>
              <a:rPr lang="de-DE" b="1" u="sng" dirty="0" smtClean="0">
                <a:solidFill>
                  <a:srgbClr val="C00000"/>
                </a:solidFill>
                <a:effectLst>
                  <a:outerShdw blurRad="38100" dist="38100" dir="2700000" algn="tl">
                    <a:srgbClr val="000000">
                      <a:alpha val="43137"/>
                    </a:srgbClr>
                  </a:outerShdw>
                </a:effectLst>
              </a:rPr>
              <a:t>8)</a:t>
            </a:r>
          </a:p>
          <a:p>
            <a:pPr>
              <a:spcAft>
                <a:spcPts val="600"/>
              </a:spcAft>
            </a:pPr>
            <a:r>
              <a:rPr lang="de-DE" b="1" dirty="0" smtClean="0"/>
              <a:t>Der </a:t>
            </a:r>
            <a:r>
              <a:rPr lang="de-DE" b="1" dirty="0"/>
              <a:t>Kirchengemeinde als Rechtsträger sind Tätigkeiten von rechtlich unselbstständigen Gruppen bzw. Einrichtungen zuzuordnen, die auf der kirchengemeindlichen Ebene agieren und ihre </a:t>
            </a:r>
            <a:r>
              <a:rPr lang="de-DE" b="1" dirty="0">
                <a:solidFill>
                  <a:srgbClr val="C00000"/>
                </a:solidFill>
                <a:latin typeface="Courier New" panose="02070309020205020404" pitchFamily="49" charset="0"/>
                <a:cs typeface="Courier New" panose="02070309020205020404" pitchFamily="49" charset="0"/>
              </a:rPr>
              <a:t>Einnahmen „im Namen und auf Rechnung“ der Gemeinde</a:t>
            </a:r>
            <a:r>
              <a:rPr lang="de-DE" b="1" dirty="0"/>
              <a:t> erzielen. </a:t>
            </a:r>
          </a:p>
          <a:p>
            <a:pPr>
              <a:spcAft>
                <a:spcPts val="600"/>
              </a:spcAft>
              <a:tabLst>
                <a:tab pos="1338263" algn="l"/>
                <a:tab pos="1789113" algn="l"/>
              </a:tabLst>
            </a:pPr>
            <a:r>
              <a:rPr lang="de-DE" b="1" dirty="0"/>
              <a:t>Beispiele:	–	Messdiener – Waffelverkauf beim </a:t>
            </a:r>
            <a:r>
              <a:rPr lang="de-DE" b="1" dirty="0" smtClean="0"/>
              <a:t>Pfarrfest</a:t>
            </a:r>
            <a:br>
              <a:rPr lang="de-DE" b="1" dirty="0" smtClean="0"/>
            </a:br>
            <a:r>
              <a:rPr lang="de-DE" b="1" dirty="0" smtClean="0"/>
              <a:t>	–</a:t>
            </a:r>
            <a:r>
              <a:rPr lang="de-DE" b="1" dirty="0"/>
              <a:t>	Familienkreis – Verkauf Weihnachtsbäume „im Namen </a:t>
            </a:r>
            <a:r>
              <a:rPr lang="de-DE" b="1" dirty="0" smtClean="0"/>
              <a:t>und</a:t>
            </a:r>
            <a:br>
              <a:rPr lang="de-DE" b="1" dirty="0" smtClean="0"/>
            </a:br>
            <a:r>
              <a:rPr lang="de-DE" b="1" dirty="0" smtClean="0"/>
              <a:t>		auf </a:t>
            </a:r>
            <a:r>
              <a:rPr lang="de-DE" b="1" dirty="0"/>
              <a:t>Rechnung“ der </a:t>
            </a:r>
            <a:r>
              <a:rPr lang="de-DE" b="1" dirty="0" smtClean="0"/>
              <a:t> Kirchengemeinde</a:t>
            </a:r>
            <a:br>
              <a:rPr lang="de-DE" b="1" dirty="0" smtClean="0"/>
            </a:br>
            <a:r>
              <a:rPr lang="de-DE" b="1" dirty="0" smtClean="0"/>
              <a:t>	–</a:t>
            </a:r>
            <a:r>
              <a:rPr lang="de-DE" b="1" dirty="0"/>
              <a:t>	Kirchenchor (sofern nicht selbstständig) – Verkauf </a:t>
            </a:r>
            <a:r>
              <a:rPr lang="de-DE" b="1" dirty="0" smtClean="0"/>
              <a:t>von</a:t>
            </a:r>
            <a:br>
              <a:rPr lang="de-DE" b="1" dirty="0" smtClean="0"/>
            </a:br>
            <a:r>
              <a:rPr lang="de-DE" b="1" dirty="0" smtClean="0"/>
              <a:t>		Speisen </a:t>
            </a:r>
            <a:r>
              <a:rPr lang="de-DE" b="1" dirty="0"/>
              <a:t>und </a:t>
            </a:r>
            <a:r>
              <a:rPr lang="de-DE" b="1" dirty="0" smtClean="0"/>
              <a:t>Getränken </a:t>
            </a:r>
            <a:r>
              <a:rPr lang="de-DE" b="1" dirty="0"/>
              <a:t>im Rahmen eines </a:t>
            </a:r>
            <a:r>
              <a:rPr lang="de-DE" b="1" dirty="0" smtClean="0"/>
              <a:t>Konzertes</a:t>
            </a:r>
            <a:br>
              <a:rPr lang="de-DE" b="1" dirty="0" smtClean="0"/>
            </a:br>
            <a:r>
              <a:rPr lang="de-DE" b="1" dirty="0" smtClean="0"/>
              <a:t>	– </a:t>
            </a:r>
            <a:r>
              <a:rPr lang="de-DE" b="1" dirty="0"/>
              <a:t>	Dritte-Welt-Gruppen – Sponsoringeinnahmen</a:t>
            </a:r>
          </a:p>
          <a:p>
            <a:pPr>
              <a:spcAft>
                <a:spcPts val="600"/>
              </a:spcAft>
            </a:pPr>
            <a:r>
              <a:rPr lang="de-DE" b="1" dirty="0"/>
              <a:t>Nicht zu erfassen sind „Einnahmen“ zur Finanzierung privat organisierter Ausflüge und Feiern.</a:t>
            </a:r>
          </a:p>
          <a:p>
            <a:pPr marL="285750" indent="-285750">
              <a:spcAft>
                <a:spcPts val="600"/>
              </a:spcAft>
              <a:buFont typeface="Wingdings" panose="05000000000000000000" pitchFamily="2" charset="2"/>
              <a:buChar char="Ø"/>
            </a:pP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In der Arbeitshilfe wird wiederholt auf die Frage des verantwortlichen Veranstalters hingewiesen (sh. „Pfarrfest“ A 22 S. 30/31)).</a:t>
            </a:r>
            <a:endPar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710715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1477877"/>
            <a:ext cx="8640961" cy="4543411"/>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285750" lvl="0" indent="-285750" eaLnBrk="1" fontAlgn="auto" hangingPunct="1">
              <a:lnSpc>
                <a:spcPts val="2500"/>
              </a:lnSpc>
              <a:spcBef>
                <a:spcPts val="0"/>
              </a:spcBef>
              <a:spcAft>
                <a:spcPts val="600"/>
              </a:spcAft>
              <a:buFont typeface="Wingdings" panose="05000000000000000000" pitchFamily="2" charset="2"/>
              <a:buChar char="§"/>
              <a:tabLst>
                <a:tab pos="534988" algn="l"/>
              </a:tabLst>
              <a:defRPr/>
            </a:pPr>
            <a:r>
              <a:rPr lang="de-DE" b="1" dirty="0" smtClean="0"/>
              <a:t>Eine Grundvoraussetzung für die Umsatzbesteuerung ist, dass die Leistung durch einen „</a:t>
            </a:r>
            <a:r>
              <a:rPr lang="de-DE" b="1" dirty="0" smtClean="0">
                <a:solidFill>
                  <a:srgbClr val="C00000"/>
                </a:solidFill>
                <a:effectLst>
                  <a:outerShdw blurRad="38100" dist="38100" dir="2700000" algn="tl">
                    <a:srgbClr val="000000">
                      <a:alpha val="43137"/>
                    </a:srgbClr>
                  </a:outerShdw>
                </a:effectLst>
              </a:rPr>
              <a:t>Unternehmer</a:t>
            </a:r>
            <a:r>
              <a:rPr lang="de-DE" b="1" dirty="0" smtClean="0"/>
              <a:t>“ erbracht wird.</a:t>
            </a:r>
          </a:p>
          <a:p>
            <a:pPr marL="285750" lvl="0" indent="-285750" eaLnBrk="1" fontAlgn="auto" hangingPunct="1">
              <a:lnSpc>
                <a:spcPts val="2500"/>
              </a:lnSpc>
              <a:spcBef>
                <a:spcPts val="0"/>
              </a:spcBef>
              <a:spcAft>
                <a:spcPts val="1200"/>
              </a:spcAft>
              <a:buFont typeface="Wingdings" panose="05000000000000000000" pitchFamily="2" charset="2"/>
              <a:buChar char="§"/>
              <a:tabLst>
                <a:tab pos="534988" algn="l"/>
              </a:tabLst>
              <a:defRPr/>
            </a:pPr>
            <a:r>
              <a:rPr lang="de-DE" b="1" dirty="0" smtClean="0"/>
              <a:t>Hinsichtlich der Unternehmereigenschaft der ‚juristischen Personen des öffentlichen Rechts‘ (jPdöR) knüpfte das Umsatzsteuergesetz bisher an den Begriff des </a:t>
            </a:r>
            <a:r>
              <a:rPr lang="de-DE" b="1" dirty="0">
                <a:solidFill>
                  <a:srgbClr val="C00000"/>
                </a:solidFill>
                <a:effectLst>
                  <a:outerShdw blurRad="38100" dist="38100" dir="2700000" algn="tl">
                    <a:srgbClr val="000000">
                      <a:alpha val="43137"/>
                    </a:srgbClr>
                  </a:outerShdw>
                </a:effectLst>
              </a:rPr>
              <a:t>Betriebes gewerblicher Art </a:t>
            </a:r>
            <a:r>
              <a:rPr lang="de-DE" b="1" dirty="0" smtClean="0"/>
              <a:t>(BgA) gemäß </a:t>
            </a:r>
            <a:r>
              <a:rPr lang="de-DE" b="1" dirty="0">
                <a:solidFill>
                  <a:srgbClr val="C00000"/>
                </a:solidFill>
                <a:effectLst>
                  <a:outerShdw blurRad="38100" dist="38100" dir="2700000" algn="tl">
                    <a:srgbClr val="000000">
                      <a:alpha val="43137"/>
                    </a:srgbClr>
                  </a:outerShdw>
                </a:effectLst>
              </a:rPr>
              <a:t>§ 2 Abs. 3 UStG </a:t>
            </a:r>
            <a:r>
              <a:rPr lang="de-DE" b="1" dirty="0" smtClean="0"/>
              <a:t>a.F. an.</a:t>
            </a:r>
          </a:p>
          <a:p>
            <a:pPr lvl="0" eaLnBrk="1" fontAlgn="auto" hangingPunct="1">
              <a:lnSpc>
                <a:spcPts val="2500"/>
              </a:lnSpc>
              <a:spcBef>
                <a:spcPts val="0"/>
              </a:spcBef>
              <a:spcAft>
                <a:spcPts val="600"/>
              </a:spcAft>
              <a:tabLst>
                <a:tab pos="534988" algn="l"/>
              </a:tabLst>
              <a:defRPr/>
            </a:pPr>
            <a:r>
              <a:rPr lang="de-DE" b="1" u="sng" dirty="0" smtClean="0"/>
              <a:t>JPdöR („öffentlichen Hand“) sind u.a. auch</a:t>
            </a:r>
          </a:p>
          <a:p>
            <a:pPr marL="285750" indent="-285750">
              <a:spcBef>
                <a:spcPts val="0"/>
              </a:spcBef>
              <a:spcAft>
                <a:spcPts val="1200"/>
              </a:spcAft>
              <a:buFont typeface="Wingdings" panose="05000000000000000000" pitchFamily="2" charset="2"/>
              <a:buChar char="§"/>
            </a:pPr>
            <a:r>
              <a:rPr lang="de-DE" b="1" kern="0" dirty="0" smtClean="0"/>
              <a:t>Kirchliche Körperschaften des öffentlichen Rechts, wie z.B.</a:t>
            </a:r>
          </a:p>
          <a:p>
            <a:pPr marL="285750" indent="-285750">
              <a:spcBef>
                <a:spcPts val="0"/>
              </a:spcBef>
              <a:spcAft>
                <a:spcPts val="1200"/>
              </a:spcAft>
              <a:buFont typeface="Wingdings" panose="05000000000000000000" pitchFamily="2" charset="2"/>
              <a:buChar char="§"/>
            </a:pPr>
            <a:r>
              <a:rPr lang="de-DE" b="1" kern="0" dirty="0" smtClean="0"/>
              <a:t>Diözesen</a:t>
            </a:r>
            <a:r>
              <a:rPr lang="de-DE" b="1" kern="0" dirty="0"/>
              <a:t>, Gemeindeverbände, Kirchengemeinden, Fabrikvermögen, Stellenvermögen, </a:t>
            </a:r>
            <a:r>
              <a:rPr lang="de-DE" b="1" kern="0" dirty="0" smtClean="0"/>
              <a:t>Stiftungsvermögen</a:t>
            </a:r>
          </a:p>
          <a:p>
            <a:pPr marL="285750" indent="-285750">
              <a:spcBef>
                <a:spcPts val="0"/>
              </a:spcBef>
              <a:spcAft>
                <a:spcPts val="1200"/>
              </a:spcAft>
              <a:buFont typeface="Wingdings" panose="05000000000000000000" pitchFamily="2" charset="2"/>
              <a:buChar char="§"/>
            </a:pPr>
            <a:r>
              <a:rPr lang="de-DE" b="1" kern="0" dirty="0" smtClean="0">
                <a:solidFill>
                  <a:srgbClr val="C00000"/>
                </a:solidFill>
                <a:effectLst>
                  <a:outerShdw blurRad="38100" dist="38100" dir="2700000" algn="tl">
                    <a:srgbClr val="000000">
                      <a:alpha val="43137"/>
                    </a:srgbClr>
                  </a:outerShdw>
                </a:effectLst>
              </a:rPr>
              <a:t>nicht jedoch Pastoralverbünde, Pastorale Räume (keine Rechtspersonen)</a:t>
            </a:r>
          </a:p>
          <a:p>
            <a:pPr marL="285750" indent="-285750">
              <a:spcBef>
                <a:spcPts val="0"/>
              </a:spcBef>
              <a:spcAft>
                <a:spcPts val="1200"/>
              </a:spcAft>
              <a:buFont typeface="Wingdings" panose="05000000000000000000" pitchFamily="2" charset="2"/>
              <a:buChar char="§"/>
            </a:pPr>
            <a:r>
              <a:rPr lang="de-DE" b="1" kern="0" dirty="0" smtClean="0">
                <a:solidFill>
                  <a:srgbClr val="C00000"/>
                </a:solidFill>
                <a:effectLst>
                  <a:outerShdw blurRad="38100" dist="38100" dir="2700000" algn="tl">
                    <a:srgbClr val="000000">
                      <a:alpha val="43137"/>
                    </a:srgbClr>
                  </a:outerShdw>
                </a:effectLst>
              </a:rPr>
              <a:t>ebenso nicht e.V.‘s, GmbH‘s u.a. privatrechtliche Rechtsträger</a:t>
            </a:r>
            <a:endParaRPr lang="de-DE" b="1" dirty="0"/>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4</a:t>
            </a:fld>
            <a:endParaRPr lang="de-DE" altLang="de-DE" dirty="0"/>
          </a:p>
        </p:txBody>
      </p:sp>
      <p:sp>
        <p:nvSpPr>
          <p:cNvPr id="12" name="Rechteck 11"/>
          <p:cNvSpPr/>
          <p:nvPr/>
        </p:nvSpPr>
        <p:spPr bwMode="auto">
          <a:xfrm>
            <a:off x="251520" y="685789"/>
            <a:ext cx="8640961" cy="648000"/>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lvl="0" eaLnBrk="1" fontAlgn="auto" hangingPunct="1">
              <a:spcBef>
                <a:spcPts val="0"/>
              </a:spcBef>
              <a:spcAft>
                <a:spcPts val="1200"/>
              </a:spcAft>
            </a:pPr>
            <a:r>
              <a:rPr lang="de-DE" b="1" dirty="0" smtClean="0">
                <a:solidFill>
                  <a:srgbClr val="FFFFFF"/>
                </a:solidFill>
                <a:latin typeface="Arial"/>
              </a:rPr>
              <a:t>Bisherige Rechtslage</a:t>
            </a:r>
            <a:endParaRPr lang="de-DE" b="1" dirty="0">
              <a:solidFill>
                <a:srgbClr val="FFFFFF"/>
              </a:solidFill>
              <a:latin typeface="Arial"/>
            </a:endParaRPr>
          </a:p>
        </p:txBody>
      </p:sp>
    </p:spTree>
    <p:extLst>
      <p:ext uri="{BB962C8B-B14F-4D97-AF65-F5344CB8AC3E}">
        <p14:creationId xmlns:p14="http://schemas.microsoft.com/office/powerpoint/2010/main" val="31220524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randombar(horizontal)">
                                      <p:cBhvr>
                                        <p:cTn id="12" dur="500"/>
                                        <p:tgtEl>
                                          <p:spTgt spid="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randombar(horizontal)">
                                      <p:cBhvr>
                                        <p:cTn id="42" dur="5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randombar(horizontal)">
                                      <p:cBhvr>
                                        <p:cTn id="4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sz="1800" b="1" dirty="0" smtClean="0">
                <a:solidFill>
                  <a:schemeClr val="bg1"/>
                </a:solidFill>
                <a:effectLst>
                  <a:outerShdw blurRad="38100" dist="38100" dir="2700000" algn="tl">
                    <a:srgbClr val="000000">
                      <a:alpha val="43137"/>
                    </a:srgbClr>
                  </a:outerShdw>
                </a:effectLst>
              </a:rPr>
              <a:t>„Arbeitshilfe für die steuerliche Bestandsaufnahme“ </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40</a:t>
            </a:fld>
            <a:endParaRPr lang="de-DE" altLang="de-DE" dirty="0"/>
          </a:p>
        </p:txBody>
      </p:sp>
      <p:sp>
        <p:nvSpPr>
          <p:cNvPr id="5" name="Rechteck 4"/>
          <p:cNvSpPr/>
          <p:nvPr/>
        </p:nvSpPr>
        <p:spPr bwMode="auto">
          <a:xfrm>
            <a:off x="251519" y="1340767"/>
            <a:ext cx="8640961" cy="5184577"/>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600"/>
              </a:spcAft>
              <a:tabLst>
                <a:tab pos="534988" algn="l"/>
              </a:tabLst>
              <a:defRPr/>
            </a:pPr>
            <a:r>
              <a:rPr lang="de-DE" b="1" u="sng" dirty="0" smtClean="0">
                <a:solidFill>
                  <a:srgbClr val="C00000"/>
                </a:solidFill>
                <a:effectLst>
                  <a:outerShdw blurRad="38100" dist="38100" dir="2700000" algn="tl">
                    <a:srgbClr val="000000">
                      <a:alpha val="43137"/>
                    </a:srgbClr>
                  </a:outerShdw>
                </a:effectLst>
              </a:rPr>
              <a:t>Selbstständige Vermögensmassen in den Kirchengemeinden (z. B. Pfarrfonds) (Ziff. 1.6. - S. 9)</a:t>
            </a:r>
          </a:p>
          <a:p>
            <a:pPr>
              <a:spcAft>
                <a:spcPts val="600"/>
              </a:spcAft>
            </a:pPr>
            <a:r>
              <a:rPr lang="de-DE" b="1" dirty="0" smtClean="0"/>
              <a:t>Zu beachten ist, dass neben der Kirchengemeinde ggf. weitere juristische Personen des öffentlichen Rechts auf Ortskirchenebene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Stellenvermögen, Fabrikvermögen)</a:t>
            </a:r>
            <a:r>
              <a:rPr lang="de-DE" b="1" dirty="0" smtClean="0"/>
              <a:t>unternehmerisch im Sinne des UStG agieren können. Diese rechtlich selbstständigen Vermögensmassen wurden in der Optionserklärung gegenüber dem örtlichen Finanzamt gesondert erfasst.</a:t>
            </a:r>
          </a:p>
          <a:p>
            <a:pPr>
              <a:spcAft>
                <a:spcPts val="600"/>
              </a:spcAft>
            </a:pPr>
            <a:r>
              <a:rPr lang="de-DE" b="1" dirty="0" smtClean="0"/>
              <a:t>Insofern sind auch für diese Vermögensmassen grundsätzlich die Checklisten zu erstellen. </a:t>
            </a:r>
          </a:p>
          <a:p>
            <a:pPr marL="285750" indent="-285750">
              <a:spcAft>
                <a:spcPts val="600"/>
              </a:spcAft>
              <a:buFont typeface="Wingdings" panose="05000000000000000000" pitchFamily="2" charset="2"/>
              <a:buChar char="Ø"/>
            </a:pP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In aller Regel dürften jedoch allein vermögensverwaltende Tätigkeiten erbracht werden, die i.d.R. weiterhin über allg. Befreiungsnormen des UStG</a:t>
            </a:r>
            <a:r>
              <a:rPr lang="de-DE" b="1" baseline="30000"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steuerfrei sind (Zinsein-nahmen</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Erbbaurechte</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Vermietungen</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Verpachtungen, u.a.).</a:t>
            </a:r>
          </a:p>
          <a:p>
            <a:pPr marL="285750" indent="-285750">
              <a:spcAft>
                <a:spcPts val="600"/>
              </a:spcAft>
              <a:buFont typeface="Wingdings" panose="05000000000000000000" pitchFamily="2" charset="2"/>
              <a:buChar char="Ø"/>
            </a:pP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Außerdem sind aufstehende Gebäude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i.d.R. direkt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der Kirchengemeinde als KöR zuzuordnen (Details: sh. FAQs).</a:t>
            </a:r>
            <a:endPar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90055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sz="1800" b="1" dirty="0" smtClean="0">
                <a:solidFill>
                  <a:schemeClr val="bg1"/>
                </a:solidFill>
                <a:effectLst>
                  <a:outerShdw blurRad="38100" dist="38100" dir="2700000" algn="tl">
                    <a:srgbClr val="000000">
                      <a:alpha val="43137"/>
                    </a:srgbClr>
                  </a:outerShdw>
                </a:effectLst>
              </a:rPr>
              <a:t>„Arbeitshilfe für die steuerliche Bestandsaufnahme“ </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41</a:t>
            </a:fld>
            <a:endParaRPr lang="de-DE" altLang="de-DE" dirty="0"/>
          </a:p>
        </p:txBody>
      </p:sp>
      <p:sp>
        <p:nvSpPr>
          <p:cNvPr id="5" name="Rechteck 4"/>
          <p:cNvSpPr/>
          <p:nvPr/>
        </p:nvSpPr>
        <p:spPr bwMode="auto">
          <a:xfrm>
            <a:off x="251519" y="1340767"/>
            <a:ext cx="8640961" cy="4824537"/>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algn="ctr" eaLnBrk="1" fontAlgn="auto" hangingPunct="1">
              <a:spcBef>
                <a:spcPts val="600"/>
              </a:spcBef>
              <a:spcAft>
                <a:spcPts val="600"/>
              </a:spcAft>
              <a:tabLst>
                <a:tab pos="534988" algn="l"/>
              </a:tabLst>
              <a:defRPr/>
            </a:pPr>
            <a:r>
              <a:rPr lang="de-DE" sz="2000" b="1" dirty="0" smtClean="0">
                <a:solidFill>
                  <a:srgbClr val="C00000"/>
                </a:solidFill>
                <a:effectLst>
                  <a:outerShdw blurRad="38100" dist="38100" dir="2700000" algn="tl">
                    <a:srgbClr val="000000">
                      <a:alpha val="43137"/>
                    </a:srgbClr>
                  </a:outerShdw>
                </a:effectLst>
              </a:rPr>
              <a:t>Abc der Tätigkeiten und Einnahmen in der Kirchengemeinde</a:t>
            </a:r>
          </a:p>
          <a:p>
            <a:pPr algn="ctr">
              <a:spcAft>
                <a:spcPts val="2400"/>
              </a:spcAft>
            </a:pPr>
            <a:r>
              <a:rPr lang="de-DE" sz="2000" b="1" dirty="0" smtClean="0">
                <a:solidFill>
                  <a:srgbClr val="C00000"/>
                </a:solidFill>
                <a:effectLst>
                  <a:outerShdw blurRad="38100" dist="38100" dir="2700000" algn="tl">
                    <a:srgbClr val="000000">
                      <a:alpha val="43137"/>
                    </a:srgbClr>
                  </a:outerShdw>
                </a:effectLst>
              </a:rPr>
              <a:t>Ziff. 4. | Seite 19 – 43 in der Arbeitshilfe</a:t>
            </a:r>
            <a:endParaRPr lang="de-DE" b="1" dirty="0" smtClean="0">
              <a:solidFill>
                <a:srgbClr val="C00000"/>
              </a:solidFill>
              <a:effectLst>
                <a:outerShdw blurRad="38100" dist="38100" dir="2700000" algn="tl">
                  <a:srgbClr val="000000">
                    <a:alpha val="43137"/>
                  </a:srgbClr>
                </a:outerShdw>
              </a:effectLst>
            </a:endParaRPr>
          </a:p>
          <a:p>
            <a:pPr marL="285750" indent="-285750">
              <a:spcAft>
                <a:spcPts val="600"/>
              </a:spcAft>
              <a:buFont typeface="Arial" panose="020B0604020202020204" pitchFamily="34" charset="0"/>
              <a:buChar char="•"/>
            </a:pPr>
            <a:r>
              <a:rPr lang="de-DE" b="1" dirty="0" smtClean="0">
                <a:latin typeface="Arial Black" panose="020B0A04020102020204" pitchFamily="34" charset="0"/>
              </a:rPr>
              <a:t>Sämtliche denkbaren Tätigkeiten / Einnahmen werden aufgegriffen und steuerlich klassifiziert</a:t>
            </a:r>
          </a:p>
          <a:p>
            <a:pPr marL="285750" indent="-285750">
              <a:spcAft>
                <a:spcPts val="600"/>
              </a:spcAft>
              <a:buFont typeface="Arial" panose="020B0604020202020204" pitchFamily="34" charset="0"/>
              <a:buChar char="•"/>
            </a:pPr>
            <a:r>
              <a:rPr lang="de-DE" b="1" dirty="0" smtClean="0">
                <a:latin typeface="Arial Black" panose="020B0A04020102020204" pitchFamily="34" charset="0"/>
              </a:rPr>
              <a:t>z.T. mit unterschiedlichen Varianten</a:t>
            </a:r>
          </a:p>
          <a:p>
            <a:pPr marL="285750" indent="-285750">
              <a:spcAft>
                <a:spcPts val="600"/>
              </a:spcAft>
              <a:buFont typeface="Arial" panose="020B0604020202020204" pitchFamily="34" charset="0"/>
              <a:buChar char="•"/>
            </a:pPr>
            <a:r>
              <a:rPr lang="de-DE" b="1" dirty="0" smtClean="0">
                <a:latin typeface="Arial Black" panose="020B0A04020102020204" pitchFamily="34" charset="0"/>
              </a:rPr>
              <a:t>Sinn und Zweck: Sicherstellung einheitliche steuerliche Handhabung im Bereich der ev. und kath. Kirche</a:t>
            </a:r>
          </a:p>
          <a:p>
            <a:pPr marL="285750" indent="-285750">
              <a:spcAft>
                <a:spcPts val="2400"/>
              </a:spcAft>
              <a:buFont typeface="Arial" panose="020B0604020202020204" pitchFamily="34" charset="0"/>
              <a:buChar char="•"/>
            </a:pPr>
            <a:r>
              <a:rPr lang="de-DE" b="1" dirty="0" smtClean="0">
                <a:latin typeface="Arial Black" panose="020B0A04020102020204" pitchFamily="34" charset="0"/>
              </a:rPr>
              <a:t>Steuerliche Bewertungen sind gegengeprüft</a:t>
            </a:r>
            <a:endParaRPr lang="de-DE" b="1" u="sng" dirty="0">
              <a:solidFill>
                <a:srgbClr val="C00000"/>
              </a:solidFill>
              <a:effectLst>
                <a:outerShdw blurRad="38100" dist="38100" dir="2700000" algn="tl">
                  <a:srgbClr val="000000">
                    <a:alpha val="43137"/>
                  </a:srgbClr>
                </a:outerShdw>
              </a:effectLst>
            </a:endParaRPr>
          </a:p>
          <a:p>
            <a:pPr algn="ctr">
              <a:spcAft>
                <a:spcPts val="600"/>
              </a:spcAft>
            </a:pPr>
            <a:r>
              <a:rPr lang="de-DE" sz="2000" b="1" i="1" dirty="0" smtClean="0">
                <a:solidFill>
                  <a:srgbClr val="C00000"/>
                </a:solidFill>
              </a:rPr>
              <a:t>Auf den nachfolgenden Charts werden Beispiele </a:t>
            </a:r>
            <a:br>
              <a:rPr lang="de-DE" sz="2000" b="1" i="1" dirty="0" smtClean="0">
                <a:solidFill>
                  <a:srgbClr val="C00000"/>
                </a:solidFill>
              </a:rPr>
            </a:br>
            <a:r>
              <a:rPr lang="de-DE" sz="2000" b="1" i="1" dirty="0" smtClean="0">
                <a:solidFill>
                  <a:srgbClr val="C00000"/>
                </a:solidFill>
              </a:rPr>
              <a:t>aus der Arbeitshilfe in den Blick genommen.</a:t>
            </a:r>
            <a:endParaRPr lang="de-DE" sz="2000" b="1" i="1" dirty="0">
              <a:solidFill>
                <a:srgbClr val="C00000"/>
              </a:solidFill>
              <a:latin typeface="Courier New" panose="02070309020205020404" pitchFamily="49" charset="0"/>
              <a:cs typeface="Courier New" panose="02070309020205020404" pitchFamily="49" charset="0"/>
            </a:endParaRPr>
          </a:p>
        </p:txBody>
      </p:sp>
      <p:sp>
        <p:nvSpPr>
          <p:cNvPr id="6" name="Interaktive Schaltfläche: Nächste(r) oder Weiter 5">
            <a:hlinkClick r:id="rId3" action="ppaction://hlinksldjump" highlightClick="1"/>
          </p:cNvPr>
          <p:cNvSpPr/>
          <p:nvPr/>
        </p:nvSpPr>
        <p:spPr>
          <a:xfrm>
            <a:off x="4572000" y="5435592"/>
            <a:ext cx="1296144" cy="432048"/>
          </a:xfrm>
          <a:prstGeom prst="actionButtonForwardNex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endParaRPr lang="de-DE" dirty="0"/>
          </a:p>
        </p:txBody>
      </p:sp>
      <p:sp>
        <p:nvSpPr>
          <p:cNvPr id="8" name="Textfeld 7"/>
          <p:cNvSpPr txBox="1"/>
          <p:nvPr/>
        </p:nvSpPr>
        <p:spPr>
          <a:xfrm>
            <a:off x="6054554" y="5367939"/>
            <a:ext cx="2699792" cy="584775"/>
          </a:xfrm>
          <a:prstGeom prst="rect">
            <a:avLst/>
          </a:prstGeom>
          <a:solidFill>
            <a:schemeClr val="bg1"/>
          </a:solidFill>
        </p:spPr>
        <p:txBody>
          <a:bodyPr wrap="square" rtlCol="0">
            <a:spAutoFit/>
          </a:bodyPr>
          <a:lstStyle/>
          <a:p>
            <a:r>
              <a:rPr lang="de-DE" sz="1600" i="1" dirty="0" smtClean="0">
                <a:solidFill>
                  <a:srgbClr val="C00000"/>
                </a:solidFill>
                <a:latin typeface="Arial Black" panose="020B0A04020102020204" pitchFamily="34" charset="0"/>
              </a:rPr>
              <a:t>weiter zur ‚Datenerfassung‘</a:t>
            </a:r>
            <a:endParaRPr lang="de-DE" sz="1600" i="1"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31858707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3" dur="500"/>
                                        <p:tgtEl>
                                          <p:spTgt spid="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8" dur="500"/>
                                        <p:tgtEl>
                                          <p:spTgt spid="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randombar(horizontal)">
                                      <p:cBhvr>
                                        <p:cTn id="43" dur="500"/>
                                        <p:tgtEl>
                                          <p:spTgt spid="6"/>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Ziff. 4. | S. 19 ff. „ABC </a:t>
            </a:r>
            <a:r>
              <a:rPr lang="de-DE" b="1" dirty="0">
                <a:solidFill>
                  <a:schemeClr val="bg1"/>
                </a:solidFill>
                <a:effectLst>
                  <a:outerShdw blurRad="38100" dist="38100" dir="2700000" algn="tl">
                    <a:srgbClr val="000000">
                      <a:alpha val="43137"/>
                    </a:srgbClr>
                  </a:outerShdw>
                </a:effectLst>
              </a:rPr>
              <a:t>der Tätigkeiten und Einnahmen in der </a:t>
            </a:r>
            <a:r>
              <a:rPr lang="de-DE" b="1" dirty="0" smtClean="0">
                <a:solidFill>
                  <a:schemeClr val="bg1"/>
                </a:solidFill>
                <a:effectLst>
                  <a:outerShdw blurRad="38100" dist="38100" dir="2700000" algn="tl">
                    <a:srgbClr val="000000">
                      <a:alpha val="43137"/>
                    </a:srgbClr>
                  </a:outerShdw>
                </a:effectLst>
              </a:rPr>
              <a:t>KG“ Beispiele</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42</a:t>
            </a:fld>
            <a:endParaRPr lang="de-DE" altLang="de-DE" dirty="0"/>
          </a:p>
        </p:txBody>
      </p:sp>
      <p:sp>
        <p:nvSpPr>
          <p:cNvPr id="5" name="Rechteck 4"/>
          <p:cNvSpPr/>
          <p:nvPr/>
        </p:nvSpPr>
        <p:spPr bwMode="auto">
          <a:xfrm>
            <a:off x="251519" y="1340767"/>
            <a:ext cx="8640961" cy="3168353"/>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600"/>
              </a:spcAft>
              <a:tabLst>
                <a:tab pos="534988" algn="l"/>
              </a:tabLst>
              <a:defRPr/>
            </a:pPr>
            <a:r>
              <a:rPr lang="de-DE" b="1" u="sng" dirty="0" smtClean="0">
                <a:solidFill>
                  <a:srgbClr val="C00000"/>
                </a:solidFill>
                <a:effectLst>
                  <a:outerShdw blurRad="38100" dist="38100" dir="2700000" algn="tl">
                    <a:srgbClr val="000000">
                      <a:alpha val="43137"/>
                    </a:srgbClr>
                  </a:outerShdw>
                </a:effectLst>
              </a:rPr>
              <a:t>Bücherei</a:t>
            </a:r>
            <a:r>
              <a:rPr lang="de-DE" b="1" u="sng" dirty="0">
                <a:solidFill>
                  <a:srgbClr val="C00000"/>
                </a:solidFill>
                <a:effectLst>
                  <a:outerShdw blurRad="38100" dist="38100" dir="2700000" algn="tl">
                    <a:srgbClr val="000000">
                      <a:alpha val="43137"/>
                    </a:srgbClr>
                  </a:outerShdw>
                </a:effectLst>
              </a:rPr>
              <a:t>, Mediothek (A 3 / B 1</a:t>
            </a:r>
            <a:r>
              <a:rPr lang="de-DE" b="1" u="sng" dirty="0" smtClean="0">
                <a:solidFill>
                  <a:srgbClr val="C00000"/>
                </a:solidFill>
                <a:effectLst>
                  <a:outerShdw blurRad="38100" dist="38100" dir="2700000" algn="tl">
                    <a:srgbClr val="000000">
                      <a:alpha val="43137"/>
                    </a:srgbClr>
                  </a:outerShdw>
                </a:effectLst>
              </a:rPr>
              <a:t>) – S. 20</a:t>
            </a:r>
            <a:endParaRPr lang="de-DE" b="1" u="sng" dirty="0">
              <a:solidFill>
                <a:srgbClr val="C00000"/>
              </a:solidFill>
              <a:effectLst>
                <a:outerShdw blurRad="38100" dist="38100" dir="2700000" algn="tl">
                  <a:srgbClr val="000000">
                    <a:alpha val="43137"/>
                  </a:srgbClr>
                </a:outerShdw>
              </a:effectLst>
            </a:endParaRPr>
          </a:p>
          <a:p>
            <a:pPr marL="285750" indent="-285750">
              <a:spcAft>
                <a:spcPts val="600"/>
              </a:spcAft>
              <a:buFont typeface="Arial" panose="020B0604020202020204" pitchFamily="34" charset="0"/>
              <a:buChar char="•"/>
            </a:pPr>
            <a:r>
              <a:rPr lang="de-DE" b="1" dirty="0" smtClean="0"/>
              <a:t>Werden Ausleihgebühren erhoben, können diese steuerfrei </a:t>
            </a:r>
            <a:r>
              <a:rPr lang="de-DE" b="1" dirty="0"/>
              <a:t>vereinnahmt </a:t>
            </a:r>
            <a:r>
              <a:rPr lang="de-DE" b="1" dirty="0">
                <a:cs typeface="Arial" panose="020B0604020202020204" pitchFamily="34" charset="0"/>
              </a:rPr>
              <a:t>werden (</a:t>
            </a:r>
            <a:r>
              <a:rPr lang="de-DE" b="1" dirty="0">
                <a:solidFill>
                  <a:srgbClr val="C00000"/>
                </a:solidFill>
                <a:effectLst>
                  <a:outerShdw blurRad="38100" dist="38100" dir="2700000" algn="tl">
                    <a:srgbClr val="000000">
                      <a:alpha val="43137"/>
                    </a:srgbClr>
                  </a:outerShdw>
                </a:effectLst>
                <a:cs typeface="Arial" panose="020B0604020202020204" pitchFamily="34" charset="0"/>
              </a:rPr>
              <a:t>Checkliste B 1</a:t>
            </a:r>
            <a:r>
              <a:rPr lang="de-DE" b="1" dirty="0">
                <a:cs typeface="Arial" panose="020B0604020202020204" pitchFamily="34" charset="0"/>
              </a:rPr>
              <a:t>), wenn </a:t>
            </a:r>
            <a:r>
              <a:rPr lang="de-DE" b="1" dirty="0" smtClean="0"/>
              <a:t>eine Bescheinigung der zuständigen </a:t>
            </a:r>
            <a:r>
              <a:rPr lang="de-DE" b="1" dirty="0"/>
              <a:t>Bezirksregierung </a:t>
            </a:r>
            <a:r>
              <a:rPr lang="de-DE" b="1" dirty="0" smtClean="0"/>
              <a:t>vorliegt (</a:t>
            </a:r>
            <a:r>
              <a:rPr lang="de-DE" b="1" dirty="0" smtClean="0">
                <a:solidFill>
                  <a:srgbClr val="C00000"/>
                </a:solidFill>
                <a:sym typeface="Wingdings 3" panose="05040102010807070707" pitchFamily="18" charset="2"/>
              </a:rPr>
              <a:t>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EGV kann Musterantrag bereitstellen</a:t>
            </a:r>
            <a:r>
              <a:rPr lang="de-DE" b="1" dirty="0" smtClean="0"/>
              <a:t>).</a:t>
            </a:r>
            <a:endParaRPr lang="de-DE" b="1" dirty="0"/>
          </a:p>
          <a:p>
            <a:pPr marL="285750" indent="-285750">
              <a:spcAft>
                <a:spcPts val="600"/>
              </a:spcAft>
              <a:buFont typeface="Arial" panose="020B0604020202020204" pitchFamily="34" charset="0"/>
              <a:buChar char="•"/>
            </a:pPr>
            <a:r>
              <a:rPr lang="de-DE" b="1" dirty="0"/>
              <a:t>Die Veräußerung von nicht mehr für den Verleih vorgesehenen Büchern und Medien durch kirchliche Büchereien ist steuerfrei (</a:t>
            </a:r>
            <a:r>
              <a:rPr lang="de-DE" b="1" dirty="0">
                <a:solidFill>
                  <a:srgbClr val="C00000"/>
                </a:solidFill>
                <a:effectLst>
                  <a:outerShdw blurRad="38100" dist="38100" dir="2700000" algn="tl">
                    <a:srgbClr val="000000">
                      <a:alpha val="43137"/>
                    </a:srgbClr>
                  </a:outerShdw>
                </a:effectLst>
                <a:cs typeface="Arial" panose="020B0604020202020204" pitchFamily="34" charset="0"/>
              </a:rPr>
              <a:t>Checkliste B 1</a:t>
            </a:r>
            <a:r>
              <a:rPr lang="de-DE" b="1" dirty="0"/>
              <a:t>).</a:t>
            </a:r>
          </a:p>
          <a:p>
            <a:pPr marL="285750" indent="-285750">
              <a:spcAft>
                <a:spcPts val="600"/>
              </a:spcAft>
              <a:buFont typeface="Arial" panose="020B0604020202020204" pitchFamily="34" charset="0"/>
              <a:buChar char="•"/>
            </a:pPr>
            <a:r>
              <a:rPr lang="de-DE" b="1" dirty="0"/>
              <a:t>Demgegenüber sind Einnahmen aus dem Verkauf neuer Medien generell der Umsatzsteuerpflicht zu </a:t>
            </a:r>
            <a:r>
              <a:rPr lang="de-DE" b="1" dirty="0" smtClean="0"/>
              <a:t>unterwerfen (</a:t>
            </a:r>
            <a:r>
              <a:rPr lang="de-DE" b="1" dirty="0" smtClean="0">
                <a:solidFill>
                  <a:srgbClr val="C00000"/>
                </a:solidFill>
                <a:effectLst>
                  <a:outerShdw blurRad="38100" dist="38100" dir="2700000" algn="tl">
                    <a:srgbClr val="000000">
                      <a:alpha val="43137"/>
                    </a:srgbClr>
                  </a:outerShdw>
                </a:effectLst>
                <a:cs typeface="Arial" panose="020B0604020202020204" pitchFamily="34" charset="0"/>
              </a:rPr>
              <a:t>Checkliste A 3;</a:t>
            </a:r>
            <a:r>
              <a:rPr lang="de-DE" b="1" dirty="0" smtClean="0"/>
              <a:t> 7 % oder 19 %). </a:t>
            </a:r>
            <a:endParaRPr lang="de-DE" b="1" dirty="0"/>
          </a:p>
          <a:p>
            <a:pPr marL="285750" indent="-285750">
              <a:spcAft>
                <a:spcPts val="600"/>
              </a:spcAft>
              <a:buFont typeface="Arial" panose="020B0604020202020204" pitchFamily="34" charset="0"/>
              <a:buChar char="•"/>
            </a:pPr>
            <a:r>
              <a:rPr lang="de-DE" b="1" u="sng" dirty="0" smtClean="0"/>
              <a:t>vgl. Beispiel:</a:t>
            </a:r>
            <a:r>
              <a:rPr lang="de-DE" b="1" dirty="0" smtClean="0"/>
              <a:t> S. 20 der Arbeitshilfe</a:t>
            </a:r>
            <a:endParaRPr lang="de-DE" b="1" dirty="0"/>
          </a:p>
        </p:txBody>
      </p:sp>
    </p:spTree>
    <p:extLst>
      <p:ext uri="{BB962C8B-B14F-4D97-AF65-F5344CB8AC3E}">
        <p14:creationId xmlns:p14="http://schemas.microsoft.com/office/powerpoint/2010/main" val="5232990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Ziff. 4. | S. 19 ff. „ABC </a:t>
            </a:r>
            <a:r>
              <a:rPr lang="de-DE" b="1" dirty="0">
                <a:solidFill>
                  <a:schemeClr val="bg1"/>
                </a:solidFill>
                <a:effectLst>
                  <a:outerShdw blurRad="38100" dist="38100" dir="2700000" algn="tl">
                    <a:srgbClr val="000000">
                      <a:alpha val="43137"/>
                    </a:srgbClr>
                  </a:outerShdw>
                </a:effectLst>
              </a:rPr>
              <a:t>der Tätigkeiten und Einnahmen in der </a:t>
            </a:r>
            <a:r>
              <a:rPr lang="de-DE" b="1" dirty="0" smtClean="0">
                <a:solidFill>
                  <a:schemeClr val="bg1"/>
                </a:solidFill>
                <a:effectLst>
                  <a:outerShdw blurRad="38100" dist="38100" dir="2700000" algn="tl">
                    <a:srgbClr val="000000">
                      <a:alpha val="43137"/>
                    </a:srgbClr>
                  </a:outerShdw>
                </a:effectLst>
              </a:rPr>
              <a:t>KG“ Beispiele</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43</a:t>
            </a:fld>
            <a:endParaRPr lang="de-DE" altLang="de-DE" dirty="0"/>
          </a:p>
        </p:txBody>
      </p:sp>
      <p:sp>
        <p:nvSpPr>
          <p:cNvPr id="5" name="Rechteck 4"/>
          <p:cNvSpPr/>
          <p:nvPr/>
        </p:nvSpPr>
        <p:spPr bwMode="auto">
          <a:xfrm>
            <a:off x="251519" y="1340767"/>
            <a:ext cx="8640961" cy="4752529"/>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600"/>
              </a:spcAft>
              <a:tabLst>
                <a:tab pos="534988" algn="l"/>
              </a:tabLst>
              <a:defRPr/>
            </a:pPr>
            <a:r>
              <a:rPr lang="de-DE" b="1" u="sng" dirty="0" smtClean="0">
                <a:solidFill>
                  <a:srgbClr val="C00000"/>
                </a:solidFill>
                <a:effectLst>
                  <a:outerShdw blurRad="38100" dist="38100" dir="2700000" algn="tl">
                    <a:srgbClr val="000000">
                      <a:alpha val="43137"/>
                    </a:srgbClr>
                  </a:outerShdw>
                </a:effectLst>
              </a:rPr>
              <a:t>Friedhof </a:t>
            </a:r>
            <a:r>
              <a:rPr lang="de-DE" b="1" u="sng" dirty="0">
                <a:solidFill>
                  <a:srgbClr val="C00000"/>
                </a:solidFill>
                <a:effectLst>
                  <a:outerShdw blurRad="38100" dist="38100" dir="2700000" algn="tl">
                    <a:srgbClr val="000000">
                      <a:alpha val="43137"/>
                    </a:srgbClr>
                  </a:outerShdw>
                </a:effectLst>
              </a:rPr>
              <a:t>(A 8, C 2</a:t>
            </a:r>
            <a:r>
              <a:rPr lang="de-DE" b="1" u="sng" dirty="0" smtClean="0">
                <a:solidFill>
                  <a:srgbClr val="C00000"/>
                </a:solidFill>
                <a:effectLst>
                  <a:outerShdw blurRad="38100" dist="38100" dir="2700000" algn="tl">
                    <a:srgbClr val="000000">
                      <a:alpha val="43137"/>
                    </a:srgbClr>
                  </a:outerShdw>
                </a:effectLst>
              </a:rPr>
              <a:t>) – S. 23 </a:t>
            </a:r>
            <a:endParaRPr lang="de-DE" b="1" u="sng" dirty="0">
              <a:solidFill>
                <a:srgbClr val="C00000"/>
              </a:solidFill>
              <a:effectLst>
                <a:outerShdw blurRad="38100" dist="38100" dir="2700000" algn="tl">
                  <a:srgbClr val="000000">
                    <a:alpha val="43137"/>
                  </a:srgbClr>
                </a:outerShdw>
              </a:effectLst>
            </a:endParaRPr>
          </a:p>
          <a:p>
            <a:pPr marL="285750" indent="-285750">
              <a:spcAft>
                <a:spcPts val="600"/>
              </a:spcAft>
              <a:buFont typeface="Arial" panose="020B0604020202020204" pitchFamily="34" charset="0"/>
              <a:buChar char="•"/>
            </a:pPr>
            <a:r>
              <a:rPr lang="de-DE" b="1" dirty="0" smtClean="0"/>
              <a:t>Während </a:t>
            </a:r>
            <a:r>
              <a:rPr lang="de-DE" b="1" dirty="0"/>
              <a:t>die </a:t>
            </a:r>
            <a:r>
              <a:rPr lang="de-DE" b="1" dirty="0">
                <a:solidFill>
                  <a:srgbClr val="C00000"/>
                </a:solidFill>
                <a:effectLst>
                  <a:outerShdw blurRad="38100" dist="38100" dir="2700000" algn="tl">
                    <a:srgbClr val="000000">
                      <a:alpha val="43137"/>
                    </a:srgbClr>
                  </a:outerShdw>
                </a:effectLst>
              </a:rPr>
              <a:t>Aufgaben des Bestattungswesens </a:t>
            </a:r>
            <a:r>
              <a:rPr lang="de-DE" b="1" dirty="0"/>
              <a:t>(Grabaushebung, Sargaufbahrung, Schmückung des ausgehobenen Grabes, Trauerfeier) dem </a:t>
            </a:r>
            <a:r>
              <a:rPr lang="de-DE" b="1" dirty="0">
                <a:solidFill>
                  <a:srgbClr val="C00000"/>
                </a:solidFill>
                <a:effectLst>
                  <a:outerShdw blurRad="38100" dist="38100" dir="2700000" algn="tl">
                    <a:srgbClr val="000000">
                      <a:alpha val="43137"/>
                    </a:srgbClr>
                  </a:outerShdw>
                </a:effectLst>
              </a:rPr>
              <a:t>nicht steuerbaren Bereich </a:t>
            </a:r>
            <a:r>
              <a:rPr lang="de-DE" b="1" dirty="0"/>
              <a:t>der sog. „öffentlichen Gewalt“ zuzuordnen sind, </a:t>
            </a:r>
            <a:endParaRPr lang="de-DE" b="1" dirty="0" smtClean="0"/>
          </a:p>
          <a:p>
            <a:pPr marL="285750" indent="-285750">
              <a:spcAft>
                <a:spcPts val="600"/>
              </a:spcAft>
              <a:buFont typeface="Arial" panose="020B0604020202020204" pitchFamily="34" charset="0"/>
              <a:buChar char="•"/>
            </a:pPr>
            <a:r>
              <a:rPr lang="de-DE" b="1" dirty="0" smtClean="0"/>
              <a:t>unterliegen </a:t>
            </a:r>
            <a:r>
              <a:rPr lang="de-DE" b="1" dirty="0"/>
              <a:t>demgegenüber </a:t>
            </a:r>
            <a:r>
              <a:rPr lang="de-DE" b="1" dirty="0">
                <a:solidFill>
                  <a:srgbClr val="C00000"/>
                </a:solidFill>
                <a:effectLst>
                  <a:outerShdw blurRad="38100" dist="38100" dir="2700000" algn="tl">
                    <a:srgbClr val="000000">
                      <a:alpha val="43137"/>
                    </a:srgbClr>
                  </a:outerShdw>
                </a:effectLst>
              </a:rPr>
              <a:t>Grabpflegeleistungen</a:t>
            </a:r>
            <a:r>
              <a:rPr lang="de-DE" b="1" dirty="0"/>
              <a:t> (Einzel- und Dauergrabpflege) oder der </a:t>
            </a:r>
            <a:r>
              <a:rPr lang="de-DE" b="1" dirty="0">
                <a:solidFill>
                  <a:srgbClr val="C00000"/>
                </a:solidFill>
                <a:effectLst>
                  <a:outerShdw blurRad="38100" dist="38100" dir="2700000" algn="tl">
                    <a:srgbClr val="000000">
                      <a:alpha val="43137"/>
                    </a:srgbClr>
                  </a:outerShdw>
                </a:effectLst>
              </a:rPr>
              <a:t>Blumenverkauf</a:t>
            </a:r>
            <a:r>
              <a:rPr lang="de-DE" b="1" dirty="0"/>
              <a:t> der </a:t>
            </a:r>
            <a:r>
              <a:rPr lang="de-DE" b="1" dirty="0">
                <a:solidFill>
                  <a:srgbClr val="C00000"/>
                </a:solidFill>
                <a:effectLst>
                  <a:outerShdw blurRad="38100" dist="38100" dir="2700000" algn="tl">
                    <a:srgbClr val="000000">
                      <a:alpha val="43137"/>
                    </a:srgbClr>
                  </a:outerShdw>
                </a:effectLst>
              </a:rPr>
              <a:t>Steuerpflicht</a:t>
            </a:r>
            <a:r>
              <a:rPr lang="de-DE" b="1" dirty="0"/>
              <a:t>.</a:t>
            </a:r>
          </a:p>
          <a:p>
            <a:pPr marL="285750" indent="-285750">
              <a:spcAft>
                <a:spcPts val="600"/>
              </a:spcAft>
              <a:buFont typeface="Arial" panose="020B0604020202020204" pitchFamily="34" charset="0"/>
              <a:buChar char="•"/>
            </a:pPr>
            <a:r>
              <a:rPr lang="de-DE" b="1" dirty="0"/>
              <a:t>Bei </a:t>
            </a:r>
            <a:r>
              <a:rPr lang="de-DE" b="1" dirty="0">
                <a:solidFill>
                  <a:srgbClr val="C00000"/>
                </a:solidFill>
                <a:effectLst>
                  <a:outerShdw blurRad="38100" dist="38100" dir="2700000" algn="tl">
                    <a:srgbClr val="000000">
                      <a:alpha val="43137"/>
                    </a:srgbClr>
                  </a:outerShdw>
                </a:effectLst>
              </a:rPr>
              <a:t>Dauergrabpflegeleistungen</a:t>
            </a:r>
            <a:r>
              <a:rPr lang="de-DE" b="1" dirty="0"/>
              <a:t> ist der hierfür zur Verfügung gestellte Gesamtbetrag zu Beginn der Vertragslaufzeit der sog. </a:t>
            </a:r>
            <a:r>
              <a:rPr lang="de-DE" b="1" dirty="0" smtClean="0"/>
              <a:t>Anzahlungs-besteuerung </a:t>
            </a:r>
            <a:r>
              <a:rPr lang="de-DE" b="1" dirty="0"/>
              <a:t>zu unterwerfen. Demnach ist die Umsatzsteuer mit dem Zufluss der (Teil)Entgelte zu entrichten, selbst dann, wenn die zugesagte Leistung nicht oder nicht vollständig erbracht worden </a:t>
            </a:r>
            <a:r>
              <a:rPr lang="de-DE" b="1"/>
              <a:t>ist</a:t>
            </a:r>
            <a:r>
              <a:rPr lang="de-DE" b="1" smtClean="0"/>
              <a:t>.</a:t>
            </a:r>
            <a:endParaRPr lang="de-DE" b="1" dirty="0"/>
          </a:p>
        </p:txBody>
      </p:sp>
    </p:spTree>
    <p:extLst>
      <p:ext uri="{BB962C8B-B14F-4D97-AF65-F5344CB8AC3E}">
        <p14:creationId xmlns:p14="http://schemas.microsoft.com/office/powerpoint/2010/main" val="26277798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Ziff. 4. | S. 19 ff. „ABC </a:t>
            </a:r>
            <a:r>
              <a:rPr lang="de-DE" b="1" dirty="0">
                <a:solidFill>
                  <a:schemeClr val="bg1"/>
                </a:solidFill>
                <a:effectLst>
                  <a:outerShdw blurRad="38100" dist="38100" dir="2700000" algn="tl">
                    <a:srgbClr val="000000">
                      <a:alpha val="43137"/>
                    </a:srgbClr>
                  </a:outerShdw>
                </a:effectLst>
              </a:rPr>
              <a:t>der Tätigkeiten und Einnahmen in der </a:t>
            </a:r>
            <a:r>
              <a:rPr lang="de-DE" b="1" dirty="0" smtClean="0">
                <a:solidFill>
                  <a:schemeClr val="bg1"/>
                </a:solidFill>
                <a:effectLst>
                  <a:outerShdw blurRad="38100" dist="38100" dir="2700000" algn="tl">
                    <a:srgbClr val="000000">
                      <a:alpha val="43137"/>
                    </a:srgbClr>
                  </a:outerShdw>
                </a:effectLst>
              </a:rPr>
              <a:t>KG“ Beispiele</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44</a:t>
            </a:fld>
            <a:endParaRPr lang="de-DE" altLang="de-DE" dirty="0"/>
          </a:p>
        </p:txBody>
      </p:sp>
      <p:sp>
        <p:nvSpPr>
          <p:cNvPr id="5" name="Rechteck 4"/>
          <p:cNvSpPr/>
          <p:nvPr/>
        </p:nvSpPr>
        <p:spPr bwMode="auto">
          <a:xfrm>
            <a:off x="251519" y="1340767"/>
            <a:ext cx="8640961" cy="4752529"/>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600"/>
              </a:spcAft>
              <a:tabLst>
                <a:tab pos="534988" algn="l"/>
              </a:tabLst>
              <a:defRPr/>
            </a:pPr>
            <a:r>
              <a:rPr lang="de-DE" b="1" u="sng" dirty="0" smtClean="0">
                <a:solidFill>
                  <a:srgbClr val="C00000"/>
                </a:solidFill>
                <a:effectLst>
                  <a:outerShdw blurRad="38100" dist="38100" dir="2700000" algn="tl">
                    <a:srgbClr val="000000">
                      <a:alpha val="43137"/>
                    </a:srgbClr>
                  </a:outerShdw>
                </a:effectLst>
              </a:rPr>
              <a:t>Kerzen-Verkaufserlöse </a:t>
            </a:r>
            <a:r>
              <a:rPr lang="de-DE" b="1" u="sng" dirty="0">
                <a:solidFill>
                  <a:srgbClr val="C00000"/>
                </a:solidFill>
                <a:effectLst>
                  <a:outerShdw blurRad="38100" dist="38100" dir="2700000" algn="tl">
                    <a:srgbClr val="000000">
                      <a:alpha val="43137"/>
                    </a:srgbClr>
                  </a:outerShdw>
                </a:effectLst>
              </a:rPr>
              <a:t>(A 14 / C 5</a:t>
            </a:r>
            <a:r>
              <a:rPr lang="de-DE" b="1" u="sng" dirty="0" smtClean="0">
                <a:solidFill>
                  <a:srgbClr val="C00000"/>
                </a:solidFill>
                <a:effectLst>
                  <a:outerShdw blurRad="38100" dist="38100" dir="2700000" algn="tl">
                    <a:srgbClr val="000000">
                      <a:alpha val="43137"/>
                    </a:srgbClr>
                  </a:outerShdw>
                </a:effectLst>
              </a:rPr>
              <a:t>) – S. 25</a:t>
            </a:r>
            <a:endParaRPr lang="de-DE" b="1" u="sng" dirty="0">
              <a:solidFill>
                <a:srgbClr val="C00000"/>
              </a:solidFill>
              <a:effectLst>
                <a:outerShdw blurRad="38100" dist="38100" dir="2700000" algn="tl">
                  <a:srgbClr val="000000">
                    <a:alpha val="43137"/>
                  </a:srgbClr>
                </a:outerShdw>
              </a:effectLst>
            </a:endParaRPr>
          </a:p>
          <a:p>
            <a:pPr marL="285750" indent="-285750">
              <a:spcAft>
                <a:spcPts val="600"/>
              </a:spcAft>
              <a:buFont typeface="Arial" panose="020B0604020202020204" pitchFamily="34" charset="0"/>
              <a:buChar char="•"/>
            </a:pPr>
            <a:r>
              <a:rPr lang="de-DE" b="1" dirty="0" smtClean="0"/>
              <a:t>Die </a:t>
            </a:r>
            <a:r>
              <a:rPr lang="de-DE" b="1" dirty="0"/>
              <a:t>Abgabe von </a:t>
            </a:r>
            <a:r>
              <a:rPr lang="de-DE" b="1" u="sng" dirty="0"/>
              <a:t>Osterkerzen, Votiv-Kerzen, Weihnachtskerzen, Friedenslichtern u. Ä. </a:t>
            </a:r>
            <a:r>
              <a:rPr lang="de-DE" b="1" dirty="0"/>
              <a:t>stellt keine dem eigentlichen Kirchenzweck dienende bzw. typische Aufgabe im Zusammenhang mit dem Verkündigungsauftrag dar. </a:t>
            </a:r>
            <a:r>
              <a:rPr lang="de-DE" b="1" dirty="0" smtClean="0"/>
              <a:t>…. (</a:t>
            </a:r>
            <a:r>
              <a:rPr lang="de-DE" b="1" dirty="0" smtClean="0">
                <a:solidFill>
                  <a:srgbClr val="C00000"/>
                </a:solidFill>
                <a:effectLst>
                  <a:outerShdw blurRad="38100" dist="38100" dir="2700000" algn="tl">
                    <a:srgbClr val="000000">
                      <a:alpha val="43137"/>
                    </a:srgbClr>
                  </a:outerShdw>
                </a:effectLst>
              </a:rPr>
              <a:t>= steuerpflichtig, A 14</a:t>
            </a:r>
            <a:r>
              <a:rPr lang="de-DE" b="1" dirty="0" smtClean="0"/>
              <a:t>)</a:t>
            </a:r>
            <a:endParaRPr lang="de-DE" b="1" dirty="0"/>
          </a:p>
          <a:p>
            <a:pPr marL="285750" indent="-285750">
              <a:spcAft>
                <a:spcPts val="600"/>
              </a:spcAft>
              <a:buFont typeface="Arial" panose="020B0604020202020204" pitchFamily="34" charset="0"/>
              <a:buChar char="•"/>
            </a:pPr>
            <a:r>
              <a:rPr lang="de-DE" b="1" dirty="0" smtClean="0"/>
              <a:t>Hingegen </a:t>
            </a:r>
            <a:r>
              <a:rPr lang="de-DE" b="1" dirty="0"/>
              <a:t>ist die Bereitstellung von </a:t>
            </a:r>
            <a:r>
              <a:rPr lang="de-DE" b="1" u="sng" dirty="0"/>
              <a:t>Opferkerzen</a:t>
            </a:r>
            <a:r>
              <a:rPr lang="de-DE" b="1" dirty="0"/>
              <a:t> oder Opferlichtern als Zeichen des Gebetes, der Freude und der Hoffnung in katholischen Kirchen – gegen ein geringes Entgelt der Gläubigen – zur Entzündung auf einem eigens dafür vorgesehenen Kerzenständer oder -leuchter kein (Umsatz-)Steuertatbestand; vielmehr unterliegt ein solcher Vorgang dem </a:t>
            </a:r>
            <a:r>
              <a:rPr lang="de-DE" b="1" dirty="0" smtClean="0"/>
              <a:t>hoheitlichen </a:t>
            </a:r>
            <a:r>
              <a:rPr lang="de-DE" b="1" dirty="0"/>
              <a:t>bzw. dem kirchlichen Verkündigungsauftrag dienenden Bereich. </a:t>
            </a:r>
            <a:r>
              <a:rPr lang="de-DE" b="1" dirty="0">
                <a:solidFill>
                  <a:srgbClr val="C00000"/>
                </a:solidFill>
                <a:effectLst>
                  <a:outerShdw blurRad="38100" dist="38100" dir="2700000" algn="tl">
                    <a:srgbClr val="000000">
                      <a:alpha val="43137"/>
                    </a:srgbClr>
                  </a:outerShdw>
                </a:effectLst>
              </a:rPr>
              <a:t>Diese Einnahmen sind insofern nicht steuerbar und in der Checkliste unter C 5 zu erfassen</a:t>
            </a:r>
            <a:r>
              <a:rPr lang="de-DE" b="1" dirty="0"/>
              <a:t>. </a:t>
            </a:r>
          </a:p>
        </p:txBody>
      </p:sp>
    </p:spTree>
    <p:extLst>
      <p:ext uri="{BB962C8B-B14F-4D97-AF65-F5344CB8AC3E}">
        <p14:creationId xmlns:p14="http://schemas.microsoft.com/office/powerpoint/2010/main" val="13478047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Ziff. 4. | S. 19 ff. „ABC </a:t>
            </a:r>
            <a:r>
              <a:rPr lang="de-DE" b="1" dirty="0">
                <a:solidFill>
                  <a:schemeClr val="bg1"/>
                </a:solidFill>
                <a:effectLst>
                  <a:outerShdw blurRad="38100" dist="38100" dir="2700000" algn="tl">
                    <a:srgbClr val="000000">
                      <a:alpha val="43137"/>
                    </a:srgbClr>
                  </a:outerShdw>
                </a:effectLst>
              </a:rPr>
              <a:t>der Tätigkeiten und Einnahmen in der </a:t>
            </a:r>
            <a:r>
              <a:rPr lang="de-DE" b="1" dirty="0" smtClean="0">
                <a:solidFill>
                  <a:schemeClr val="bg1"/>
                </a:solidFill>
                <a:effectLst>
                  <a:outerShdw blurRad="38100" dist="38100" dir="2700000" algn="tl">
                    <a:srgbClr val="000000">
                      <a:alpha val="43137"/>
                    </a:srgbClr>
                  </a:outerShdw>
                </a:effectLst>
              </a:rPr>
              <a:t>KG“ Beispiele</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45</a:t>
            </a:fld>
            <a:endParaRPr lang="de-DE" altLang="de-DE" dirty="0"/>
          </a:p>
        </p:txBody>
      </p:sp>
      <p:sp>
        <p:nvSpPr>
          <p:cNvPr id="5" name="Rechteck 4"/>
          <p:cNvSpPr/>
          <p:nvPr/>
        </p:nvSpPr>
        <p:spPr bwMode="auto">
          <a:xfrm>
            <a:off x="251519" y="1340767"/>
            <a:ext cx="8640961" cy="2880321"/>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600"/>
              </a:spcAft>
              <a:tabLst>
                <a:tab pos="534988" algn="l"/>
              </a:tabLst>
              <a:defRPr/>
            </a:pPr>
            <a:r>
              <a:rPr lang="de-DE" b="1" u="sng" dirty="0" smtClean="0">
                <a:solidFill>
                  <a:srgbClr val="C00000"/>
                </a:solidFill>
                <a:effectLst>
                  <a:outerShdw blurRad="38100" dist="38100" dir="2700000" algn="tl">
                    <a:srgbClr val="000000">
                      <a:alpha val="43137"/>
                    </a:srgbClr>
                  </a:outerShdw>
                </a:effectLst>
              </a:rPr>
              <a:t>Kindergärten/Kindertagesstätten/Kinderhorte </a:t>
            </a:r>
            <a:r>
              <a:rPr lang="de-DE" b="1" u="sng" dirty="0">
                <a:solidFill>
                  <a:srgbClr val="C00000"/>
                </a:solidFill>
                <a:effectLst>
                  <a:outerShdw blurRad="38100" dist="38100" dir="2700000" algn="tl">
                    <a:srgbClr val="000000">
                      <a:alpha val="43137"/>
                    </a:srgbClr>
                  </a:outerShdw>
                </a:effectLst>
              </a:rPr>
              <a:t>(A 15, B 7, C 4</a:t>
            </a:r>
            <a:r>
              <a:rPr lang="de-DE" b="1" u="sng" dirty="0" smtClean="0">
                <a:solidFill>
                  <a:srgbClr val="C00000"/>
                </a:solidFill>
                <a:effectLst>
                  <a:outerShdw blurRad="38100" dist="38100" dir="2700000" algn="tl">
                    <a:srgbClr val="000000">
                      <a:alpha val="43137"/>
                    </a:srgbClr>
                  </a:outerShdw>
                </a:effectLst>
              </a:rPr>
              <a:t>) – S. 25 / 26</a:t>
            </a:r>
            <a:endParaRPr lang="de-DE" b="1" u="sng" dirty="0">
              <a:solidFill>
                <a:srgbClr val="C00000"/>
              </a:solidFill>
              <a:effectLst>
                <a:outerShdw blurRad="38100" dist="38100" dir="2700000" algn="tl">
                  <a:srgbClr val="000000">
                    <a:alpha val="43137"/>
                  </a:srgbClr>
                </a:outerShdw>
              </a:effectLst>
            </a:endParaRPr>
          </a:p>
          <a:p>
            <a:pPr marL="285750" indent="-285750">
              <a:spcBef>
                <a:spcPts val="0"/>
              </a:spcBef>
              <a:spcAft>
                <a:spcPts val="600"/>
              </a:spcAft>
              <a:buFont typeface="Arial" panose="020B0604020202020204" pitchFamily="34" charset="0"/>
              <a:buChar char="•"/>
            </a:pPr>
            <a:r>
              <a:rPr lang="de-DE" b="1" u="sng" dirty="0" smtClean="0"/>
              <a:t>Hinweis</a:t>
            </a:r>
            <a:r>
              <a:rPr lang="de-DE" b="1" dirty="0"/>
              <a:t>: Da alle Kindergärten, Kindertagesstätten und Kinderhorte 2021 über die Betriebsträger-GmbHs geführt werden, ist davon auszugehen, dass die </a:t>
            </a:r>
            <a:r>
              <a:rPr lang="de-DE" b="1" dirty="0" smtClean="0"/>
              <a:t>Ausführungen in der Arbeitshilfe (für die Kirchengemeinden) </a:t>
            </a:r>
            <a:r>
              <a:rPr lang="de-DE" b="1" dirty="0"/>
              <a:t>nicht relevant sind. </a:t>
            </a:r>
            <a:endParaRPr lang="de-DE" b="1" dirty="0" smtClean="0"/>
          </a:p>
          <a:p>
            <a:pPr marL="285750" indent="-285750">
              <a:spcBef>
                <a:spcPts val="0"/>
              </a:spcBef>
              <a:spcAft>
                <a:spcPts val="600"/>
              </a:spcAft>
              <a:buFont typeface="Arial" panose="020B0604020202020204" pitchFamily="34" charset="0"/>
              <a:buChar char="•"/>
            </a:pPr>
            <a:r>
              <a:rPr lang="de-DE" b="1" dirty="0" smtClean="0"/>
              <a:t>Allenfalls </a:t>
            </a:r>
            <a:r>
              <a:rPr lang="de-DE" b="1" dirty="0"/>
              <a:t>bei sonstigen Einnahmen (z. B. Flohmärkte, Feste im Kita-Bereich) sind ggf. über die Kirchengemeinde als Veranstalter die Einnahmen in der Checkliste zu erfassen.</a:t>
            </a:r>
          </a:p>
        </p:txBody>
      </p:sp>
    </p:spTree>
    <p:extLst>
      <p:ext uri="{BB962C8B-B14F-4D97-AF65-F5344CB8AC3E}">
        <p14:creationId xmlns:p14="http://schemas.microsoft.com/office/powerpoint/2010/main" val="23594161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Ziff. 4. | S. 19 ff. „ABC </a:t>
            </a:r>
            <a:r>
              <a:rPr lang="de-DE" b="1" dirty="0">
                <a:solidFill>
                  <a:schemeClr val="bg1"/>
                </a:solidFill>
                <a:effectLst>
                  <a:outerShdw blurRad="38100" dist="38100" dir="2700000" algn="tl">
                    <a:srgbClr val="000000">
                      <a:alpha val="43137"/>
                    </a:srgbClr>
                  </a:outerShdw>
                </a:effectLst>
              </a:rPr>
              <a:t>der Tätigkeiten und Einnahmen in der </a:t>
            </a:r>
            <a:r>
              <a:rPr lang="de-DE" b="1" dirty="0" smtClean="0">
                <a:solidFill>
                  <a:schemeClr val="bg1"/>
                </a:solidFill>
                <a:effectLst>
                  <a:outerShdw blurRad="38100" dist="38100" dir="2700000" algn="tl">
                    <a:srgbClr val="000000">
                      <a:alpha val="43137"/>
                    </a:srgbClr>
                  </a:outerShdw>
                </a:effectLst>
              </a:rPr>
              <a:t>KG“ Beispiele</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46</a:t>
            </a:fld>
            <a:endParaRPr lang="de-DE" altLang="de-DE" dirty="0"/>
          </a:p>
        </p:txBody>
      </p:sp>
      <p:sp>
        <p:nvSpPr>
          <p:cNvPr id="5" name="Rechteck 4"/>
          <p:cNvSpPr/>
          <p:nvPr/>
        </p:nvSpPr>
        <p:spPr bwMode="auto">
          <a:xfrm>
            <a:off x="251519" y="1340767"/>
            <a:ext cx="8640961" cy="5107484"/>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600"/>
              </a:spcAft>
              <a:tabLst>
                <a:tab pos="534988" algn="l"/>
              </a:tabLst>
              <a:defRPr/>
            </a:pPr>
            <a:r>
              <a:rPr lang="de-DE" b="1" u="sng" dirty="0" smtClean="0">
                <a:solidFill>
                  <a:srgbClr val="C00000"/>
                </a:solidFill>
                <a:effectLst>
                  <a:outerShdw blurRad="38100" dist="38100" dir="2700000" algn="tl">
                    <a:srgbClr val="000000">
                      <a:alpha val="43137"/>
                    </a:srgbClr>
                  </a:outerShdw>
                </a:effectLst>
              </a:rPr>
              <a:t>Konzerte, </a:t>
            </a:r>
            <a:r>
              <a:rPr lang="de-DE" b="1" u="sng" dirty="0">
                <a:solidFill>
                  <a:srgbClr val="C00000"/>
                </a:solidFill>
                <a:effectLst>
                  <a:outerShdw blurRad="38100" dist="38100" dir="2700000" algn="tl">
                    <a:srgbClr val="000000">
                      <a:alpha val="43137"/>
                    </a:srgbClr>
                  </a:outerShdw>
                </a:effectLst>
              </a:rPr>
              <a:t>musikalische Veranstaltungen, kulturelle Veranstaltungen gegen Entgelt (A 18, B 9</a:t>
            </a:r>
            <a:r>
              <a:rPr lang="de-DE" b="1" u="sng" dirty="0" smtClean="0">
                <a:solidFill>
                  <a:srgbClr val="C00000"/>
                </a:solidFill>
                <a:effectLst>
                  <a:outerShdw blurRad="38100" dist="38100" dir="2700000" algn="tl">
                    <a:srgbClr val="000000">
                      <a:alpha val="43137"/>
                    </a:srgbClr>
                  </a:outerShdw>
                </a:effectLst>
              </a:rPr>
              <a:t>) – S. 27 / 28</a:t>
            </a:r>
            <a:endParaRPr lang="de-DE" b="1" u="sng" dirty="0">
              <a:solidFill>
                <a:srgbClr val="C00000"/>
              </a:solidFill>
              <a:effectLst>
                <a:outerShdw blurRad="38100" dist="38100" dir="2700000" algn="tl">
                  <a:srgbClr val="000000">
                    <a:alpha val="43137"/>
                  </a:srgbClr>
                </a:outerShdw>
              </a:effectLst>
            </a:endParaRPr>
          </a:p>
          <a:p>
            <a:pPr marL="285750" indent="-285750">
              <a:spcAft>
                <a:spcPts val="600"/>
              </a:spcAft>
              <a:buFont typeface="Arial" panose="020B0604020202020204" pitchFamily="34" charset="0"/>
              <a:buChar char="•"/>
            </a:pPr>
            <a:r>
              <a:rPr lang="de-DE" b="1" dirty="0" smtClean="0"/>
              <a:t>In </a:t>
            </a:r>
            <a:r>
              <a:rPr lang="de-DE" b="1" dirty="0"/>
              <a:t>Kirchen gibt es Konzertveranstaltungen, die sowohl in Eigenregie als auch über einen fremden Veranstalter durchgeführt werden können.</a:t>
            </a:r>
          </a:p>
          <a:p>
            <a:pPr marL="285750" indent="-285750">
              <a:spcAft>
                <a:spcPts val="600"/>
              </a:spcAft>
              <a:buFont typeface="Arial" panose="020B0604020202020204" pitchFamily="34" charset="0"/>
              <a:buChar char="•"/>
            </a:pPr>
            <a:r>
              <a:rPr lang="de-DE" b="1" dirty="0"/>
              <a:t>Hinweis: Im Vorfeld ist zu klären, ob die Kirchengemeinde selbst oder eine eigenständige Organisation als Veranstalter auftritt. Dies gilt insbesondere auch bei Kirchenchören; hier ist </a:t>
            </a:r>
            <a:r>
              <a:rPr lang="de-DE" b="1" dirty="0">
                <a:solidFill>
                  <a:srgbClr val="C00000"/>
                </a:solidFill>
                <a:effectLst>
                  <a:outerShdw blurRad="38100" dist="38100" dir="2700000" algn="tl">
                    <a:srgbClr val="000000">
                      <a:alpha val="43137"/>
                    </a:srgbClr>
                  </a:outerShdw>
                </a:effectLst>
              </a:rPr>
              <a:t>zu klären, ob diese als selbständiger Verein auftreten oder als unselbstständiger Chor der </a:t>
            </a:r>
            <a:r>
              <a:rPr lang="de-DE" b="1" dirty="0" smtClean="0">
                <a:solidFill>
                  <a:srgbClr val="C00000"/>
                </a:solidFill>
                <a:effectLst>
                  <a:outerShdw blurRad="38100" dist="38100" dir="2700000" algn="tl">
                    <a:srgbClr val="000000">
                      <a:alpha val="43137"/>
                    </a:srgbClr>
                  </a:outerShdw>
                </a:effectLst>
              </a:rPr>
              <a:t>Kirchengemeinde</a:t>
            </a:r>
            <a:r>
              <a:rPr lang="de-DE" b="1" dirty="0" smtClean="0"/>
              <a:t>. </a:t>
            </a:r>
            <a:endParaRPr lang="de-DE" b="1" dirty="0"/>
          </a:p>
          <a:p>
            <a:pPr marL="285750" indent="-285750">
              <a:spcAft>
                <a:spcPts val="600"/>
              </a:spcAft>
              <a:buFont typeface="Arial" panose="020B0604020202020204" pitchFamily="34" charset="0"/>
              <a:buChar char="•"/>
            </a:pPr>
            <a:r>
              <a:rPr lang="de-DE" b="1" dirty="0" smtClean="0"/>
              <a:t>Eintrittsgelder sind i.d.R. steuerpflichtig (</a:t>
            </a:r>
            <a:r>
              <a:rPr lang="de-DE" b="1" dirty="0" smtClean="0">
                <a:solidFill>
                  <a:srgbClr val="C00000"/>
                </a:solidFill>
                <a:effectLst>
                  <a:outerShdw blurRad="38100" dist="38100" dir="2700000" algn="tl">
                    <a:srgbClr val="000000">
                      <a:alpha val="43137"/>
                    </a:srgbClr>
                  </a:outerShdw>
                </a:effectLst>
              </a:rPr>
              <a:t>A 18, 7 %)</a:t>
            </a:r>
            <a:r>
              <a:rPr lang="de-DE" b="1" dirty="0" smtClean="0"/>
              <a:t>. </a:t>
            </a:r>
          </a:p>
          <a:p>
            <a:pPr marL="285750" indent="-285750">
              <a:spcAft>
                <a:spcPts val="600"/>
              </a:spcAft>
              <a:buFont typeface="Arial" panose="020B0604020202020204" pitchFamily="34" charset="0"/>
              <a:buChar char="•"/>
            </a:pPr>
            <a:r>
              <a:rPr lang="de-DE" b="1" dirty="0" smtClean="0">
                <a:solidFill>
                  <a:srgbClr val="C00000"/>
                </a:solidFill>
                <a:effectLst>
                  <a:outerShdw blurRad="38100" dist="38100" dir="2700000" algn="tl">
                    <a:srgbClr val="000000">
                      <a:alpha val="43137"/>
                    </a:srgbClr>
                  </a:outerShdw>
                </a:effectLst>
              </a:rPr>
              <a:t>Das </a:t>
            </a:r>
            <a:r>
              <a:rPr lang="de-DE" b="1" dirty="0">
                <a:solidFill>
                  <a:srgbClr val="C00000"/>
                </a:solidFill>
                <a:effectLst>
                  <a:outerShdw blurRad="38100" dist="38100" dir="2700000" algn="tl">
                    <a:srgbClr val="000000">
                      <a:alpha val="43137"/>
                    </a:srgbClr>
                  </a:outerShdw>
                </a:effectLst>
              </a:rPr>
              <a:t>gilt auch dann, wenn die Besucher um eine „freiwillige Spende“ gebeten werden, da aufgrund des direkten Zusammenhangs mit dem Konzert ein steuerpflichtiges Entgelt anzunehmen ist. </a:t>
            </a:r>
          </a:p>
          <a:p>
            <a:pPr marL="285750" indent="-285750">
              <a:spcAft>
                <a:spcPts val="600"/>
              </a:spcAft>
              <a:buFont typeface="Arial" panose="020B0604020202020204" pitchFamily="34" charset="0"/>
              <a:buChar char="•"/>
            </a:pPr>
            <a:r>
              <a:rPr lang="de-DE" b="1" dirty="0"/>
              <a:t>Es kann jedoch eine Befreiung in Betracht </a:t>
            </a:r>
            <a:r>
              <a:rPr lang="de-DE" b="1" dirty="0" smtClean="0"/>
              <a:t>kommen, wenn eine </a:t>
            </a:r>
            <a:r>
              <a:rPr lang="de-DE" b="1" dirty="0"/>
              <a:t>Bescheinigung der zuständigen Landesbehörde </a:t>
            </a:r>
            <a:r>
              <a:rPr lang="de-DE" b="1" dirty="0" smtClean="0"/>
              <a:t>vorliegt.</a:t>
            </a:r>
          </a:p>
          <a:p>
            <a:pPr marL="285750" indent="-285750">
              <a:spcAft>
                <a:spcPts val="600"/>
              </a:spcAft>
              <a:buFont typeface="Arial" panose="020B0604020202020204" pitchFamily="34" charset="0"/>
              <a:buChar char="•"/>
            </a:pPr>
            <a:r>
              <a:rPr lang="de-DE" b="1" dirty="0" smtClean="0"/>
              <a:t>Daneben sind ggf. hinsichtlich der Künstler noch weitere steuerliche Pflichten und Abgaben zu beachten. </a:t>
            </a:r>
            <a:endParaRPr lang="de-DE" b="1" dirty="0"/>
          </a:p>
        </p:txBody>
      </p:sp>
    </p:spTree>
    <p:extLst>
      <p:ext uri="{BB962C8B-B14F-4D97-AF65-F5344CB8AC3E}">
        <p14:creationId xmlns:p14="http://schemas.microsoft.com/office/powerpoint/2010/main" val="1432443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randombar(horizont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Ziff. 4. | S. 19 ff. „ABC </a:t>
            </a:r>
            <a:r>
              <a:rPr lang="de-DE" b="1" dirty="0">
                <a:solidFill>
                  <a:schemeClr val="bg1"/>
                </a:solidFill>
                <a:effectLst>
                  <a:outerShdw blurRad="38100" dist="38100" dir="2700000" algn="tl">
                    <a:srgbClr val="000000">
                      <a:alpha val="43137"/>
                    </a:srgbClr>
                  </a:outerShdw>
                </a:effectLst>
              </a:rPr>
              <a:t>der Tätigkeiten und Einnahmen in der </a:t>
            </a:r>
            <a:r>
              <a:rPr lang="de-DE" b="1" dirty="0" smtClean="0">
                <a:solidFill>
                  <a:schemeClr val="bg1"/>
                </a:solidFill>
                <a:effectLst>
                  <a:outerShdw blurRad="38100" dist="38100" dir="2700000" algn="tl">
                    <a:srgbClr val="000000">
                      <a:alpha val="43137"/>
                    </a:srgbClr>
                  </a:outerShdw>
                </a:effectLst>
              </a:rPr>
              <a:t>KG“ Beispiele</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47</a:t>
            </a:fld>
            <a:endParaRPr lang="de-DE" altLang="de-DE" dirty="0"/>
          </a:p>
        </p:txBody>
      </p:sp>
      <p:sp>
        <p:nvSpPr>
          <p:cNvPr id="5" name="Rechteck 4"/>
          <p:cNvSpPr/>
          <p:nvPr/>
        </p:nvSpPr>
        <p:spPr bwMode="auto">
          <a:xfrm>
            <a:off x="251519" y="1340767"/>
            <a:ext cx="8640961" cy="5107484"/>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600"/>
              </a:spcAft>
              <a:tabLst>
                <a:tab pos="534988" algn="l"/>
              </a:tabLst>
              <a:defRPr/>
            </a:pPr>
            <a:r>
              <a:rPr lang="de-DE" b="1" u="sng" dirty="0">
                <a:solidFill>
                  <a:srgbClr val="C00000"/>
                </a:solidFill>
                <a:effectLst>
                  <a:outerShdw blurRad="38100" dist="38100" dir="2700000" algn="tl">
                    <a:srgbClr val="000000">
                      <a:alpha val="43137"/>
                    </a:srgbClr>
                  </a:outerShdw>
                </a:effectLst>
              </a:rPr>
              <a:t>L</a:t>
            </a:r>
            <a:r>
              <a:rPr lang="de-DE" b="1" u="sng" dirty="0" smtClean="0">
                <a:solidFill>
                  <a:srgbClr val="C00000"/>
                </a:solidFill>
                <a:effectLst>
                  <a:outerShdw blurRad="38100" dist="38100" dir="2700000" algn="tl">
                    <a:srgbClr val="000000">
                      <a:alpha val="43137"/>
                    </a:srgbClr>
                  </a:outerShdw>
                </a:effectLst>
              </a:rPr>
              <a:t>and- </a:t>
            </a:r>
            <a:r>
              <a:rPr lang="de-DE" b="1" u="sng" dirty="0">
                <a:solidFill>
                  <a:srgbClr val="C00000"/>
                </a:solidFill>
                <a:effectLst>
                  <a:outerShdw blurRad="38100" dist="38100" dir="2700000" algn="tl">
                    <a:srgbClr val="000000">
                      <a:alpha val="43137"/>
                    </a:srgbClr>
                  </a:outerShdw>
                </a:effectLst>
              </a:rPr>
              <a:t>und forstwirtschaftliche Umsätze (z. B. Holzverkauf) (Durchschnittsbesteuerung gem. § 24 UStG) (A 19</a:t>
            </a:r>
            <a:r>
              <a:rPr lang="de-DE" b="1" u="sng" dirty="0" smtClean="0">
                <a:solidFill>
                  <a:srgbClr val="C00000"/>
                </a:solidFill>
                <a:effectLst>
                  <a:outerShdw blurRad="38100" dist="38100" dir="2700000" algn="tl">
                    <a:srgbClr val="000000">
                      <a:alpha val="43137"/>
                    </a:srgbClr>
                  </a:outerShdw>
                </a:effectLst>
              </a:rPr>
              <a:t>) – S. 28 / 29</a:t>
            </a:r>
            <a:endParaRPr lang="de-DE" b="1" u="sng" dirty="0">
              <a:solidFill>
                <a:srgbClr val="C00000"/>
              </a:solidFill>
              <a:effectLst>
                <a:outerShdw blurRad="38100" dist="38100" dir="2700000" algn="tl">
                  <a:srgbClr val="000000">
                    <a:alpha val="43137"/>
                  </a:srgbClr>
                </a:outerShdw>
              </a:effectLst>
            </a:endParaRPr>
          </a:p>
          <a:p>
            <a:pPr marL="285750" indent="-285750">
              <a:spcAft>
                <a:spcPts val="600"/>
              </a:spcAft>
              <a:buFont typeface="Arial" panose="020B0604020202020204" pitchFamily="34" charset="0"/>
              <a:buChar char="•"/>
            </a:pPr>
            <a:r>
              <a:rPr lang="de-DE" b="1" dirty="0" smtClean="0"/>
              <a:t>Das UStG </a:t>
            </a:r>
            <a:r>
              <a:rPr lang="de-DE" b="1" dirty="0"/>
              <a:t>sieht für die Umsätze land- und forstwirtschaftlicher Betriebe grundsätzlich eine Besteuerung nach Durchschnittssätzen vor. Zweck der Durchschnittsbesteuerung ist es, den Land- und Forstwirt weitgehend von Aufzeichnungspflichten für die Umsatzsteuer zu entlasten. </a:t>
            </a:r>
            <a:r>
              <a:rPr lang="de-DE" b="1" dirty="0" smtClean="0"/>
              <a:t>... </a:t>
            </a:r>
          </a:p>
          <a:p>
            <a:pPr marL="285750" indent="-285750">
              <a:spcAft>
                <a:spcPts val="600"/>
              </a:spcAft>
              <a:buFont typeface="Arial" panose="020B0604020202020204" pitchFamily="34" charset="0"/>
              <a:buChar char="•"/>
            </a:pPr>
            <a:r>
              <a:rPr lang="de-DE" b="1" dirty="0" smtClean="0"/>
              <a:t>Land- </a:t>
            </a:r>
            <a:r>
              <a:rPr lang="de-DE" b="1" dirty="0"/>
              <a:t>und Forstwirte dürfen demnach ihren Abnehmern </a:t>
            </a:r>
            <a:r>
              <a:rPr lang="de-DE" b="1" dirty="0" smtClean="0"/>
              <a:t>USt. </a:t>
            </a:r>
            <a:r>
              <a:rPr lang="de-DE" b="1" dirty="0"/>
              <a:t>in Rechnung stellen, brauchen jedoch keine Steuer an das Finanzamt abzuführen. </a:t>
            </a:r>
            <a:endParaRPr lang="de-DE" b="1" dirty="0" smtClean="0"/>
          </a:p>
          <a:p>
            <a:pPr marL="285750" indent="-285750">
              <a:spcAft>
                <a:spcPts val="600"/>
              </a:spcAft>
              <a:buFont typeface="Arial" panose="020B0604020202020204" pitchFamily="34" charset="0"/>
              <a:buChar char="•"/>
            </a:pPr>
            <a:r>
              <a:rPr lang="de-DE" b="1" dirty="0" smtClean="0"/>
              <a:t>Demgemäß </a:t>
            </a:r>
            <a:r>
              <a:rPr lang="de-DE" b="1" dirty="0"/>
              <a:t>müssen bei diesem Pauschalausgleich weder </a:t>
            </a:r>
            <a:r>
              <a:rPr lang="de-DE" b="1" dirty="0" smtClean="0"/>
              <a:t>USt.-Voran-meldungen </a:t>
            </a:r>
            <a:r>
              <a:rPr lang="de-DE" b="1" dirty="0"/>
              <a:t>noch </a:t>
            </a:r>
            <a:r>
              <a:rPr lang="de-DE" b="1" dirty="0" smtClean="0"/>
              <a:t>USt.-Erklärungen </a:t>
            </a:r>
            <a:r>
              <a:rPr lang="de-DE" b="1" dirty="0"/>
              <a:t>abgegeben werden. </a:t>
            </a:r>
            <a:endParaRPr lang="de-DE" b="1" dirty="0" smtClean="0"/>
          </a:p>
          <a:p>
            <a:pPr marL="285750" indent="-285750">
              <a:spcAft>
                <a:spcPts val="600"/>
              </a:spcAft>
              <a:buFont typeface="Arial" panose="020B0604020202020204" pitchFamily="34" charset="0"/>
              <a:buChar char="•"/>
            </a:pPr>
            <a:r>
              <a:rPr lang="de-DE" b="1" dirty="0" smtClean="0"/>
              <a:t>Diese </a:t>
            </a:r>
            <a:r>
              <a:rPr lang="de-DE" b="1" dirty="0"/>
              <a:t>Regelungen gelten auch für Kirchengemeinden, soweit sie einen land- oder forstwirtschaftlichen Betrieb unterhalten. Hierunter fallen u. a. Einnahmen aus dem Holzverkauf.</a:t>
            </a:r>
          </a:p>
          <a:p>
            <a:pPr marL="285750" indent="-285750">
              <a:spcAft>
                <a:spcPts val="600"/>
              </a:spcAft>
              <a:buFont typeface="Arial" panose="020B0604020202020204" pitchFamily="34" charset="0"/>
              <a:buChar char="•"/>
            </a:pPr>
            <a:r>
              <a:rPr lang="de-DE" b="1" dirty="0"/>
              <a:t>Nicht zu erfassen sind Landpachten </a:t>
            </a:r>
            <a:r>
              <a:rPr lang="de-DE" b="1" dirty="0" smtClean="0">
                <a:solidFill>
                  <a:srgbClr val="C00000"/>
                </a:solidFill>
                <a:effectLst>
                  <a:outerShdw blurRad="38100" dist="38100" dir="2700000" algn="tl">
                    <a:srgbClr val="000000">
                      <a:alpha val="43137"/>
                    </a:srgbClr>
                  </a:outerShdw>
                </a:effectLst>
              </a:rPr>
              <a:t>(= steuerfrei, B </a:t>
            </a:r>
            <a:r>
              <a:rPr lang="de-DE" b="1" dirty="0">
                <a:solidFill>
                  <a:srgbClr val="C00000"/>
                </a:solidFill>
                <a:effectLst>
                  <a:outerShdw blurRad="38100" dist="38100" dir="2700000" algn="tl">
                    <a:srgbClr val="000000">
                      <a:alpha val="43137"/>
                    </a:srgbClr>
                  </a:outerShdw>
                </a:effectLst>
              </a:rPr>
              <a:t>11 h)</a:t>
            </a:r>
            <a:r>
              <a:rPr lang="de-DE" b="1" dirty="0"/>
              <a:t>. </a:t>
            </a:r>
          </a:p>
          <a:p>
            <a:pPr marL="285750" indent="-285750">
              <a:spcAft>
                <a:spcPts val="600"/>
              </a:spcAft>
              <a:buFont typeface="Arial" panose="020B0604020202020204" pitchFamily="34" charset="0"/>
              <a:buChar char="•"/>
            </a:pPr>
            <a:r>
              <a:rPr lang="de-DE" b="1" u="sng" dirty="0">
                <a:solidFill>
                  <a:srgbClr val="C00000"/>
                </a:solidFill>
                <a:effectLst>
                  <a:outerShdw blurRad="38100" dist="38100" dir="2700000" algn="tl">
                    <a:srgbClr val="000000">
                      <a:alpha val="43137"/>
                    </a:srgbClr>
                  </a:outerShdw>
                </a:effectLst>
              </a:rPr>
              <a:t>Hinweis</a:t>
            </a:r>
            <a:r>
              <a:rPr lang="de-DE" b="1" dirty="0">
                <a:solidFill>
                  <a:srgbClr val="C00000"/>
                </a:solidFill>
                <a:effectLst>
                  <a:outerShdw blurRad="38100" dist="38100" dir="2700000" algn="tl">
                    <a:srgbClr val="000000">
                      <a:alpha val="43137"/>
                    </a:srgbClr>
                  </a:outerShdw>
                </a:effectLst>
              </a:rPr>
              <a:t>: Für die Umsatzermittlung bei der Kleinunternehmerregelung sind jedoch die land- und forstwirtschaftlichen Umsätze </a:t>
            </a:r>
            <a:r>
              <a:rPr lang="de-DE" b="1" dirty="0" smtClean="0">
                <a:solidFill>
                  <a:srgbClr val="C00000"/>
                </a:solidFill>
                <a:effectLst>
                  <a:outerShdw blurRad="38100" dist="38100" dir="2700000" algn="tl">
                    <a:srgbClr val="000000">
                      <a:alpha val="43137"/>
                    </a:srgbClr>
                  </a:outerShdw>
                </a:effectLst>
              </a:rPr>
              <a:t>mit </a:t>
            </a:r>
            <a:r>
              <a:rPr lang="de-DE" b="1" dirty="0">
                <a:solidFill>
                  <a:srgbClr val="C00000"/>
                </a:solidFill>
                <a:effectLst>
                  <a:outerShdw blurRad="38100" dist="38100" dir="2700000" algn="tl">
                    <a:srgbClr val="000000">
                      <a:alpha val="43137"/>
                    </a:srgbClr>
                  </a:outerShdw>
                </a:effectLst>
              </a:rPr>
              <a:t>zu </a:t>
            </a:r>
            <a:r>
              <a:rPr lang="de-DE" b="1" dirty="0" smtClean="0">
                <a:solidFill>
                  <a:srgbClr val="C00000"/>
                </a:solidFill>
                <a:effectLst>
                  <a:outerShdw blurRad="38100" dist="38100" dir="2700000" algn="tl">
                    <a:srgbClr val="000000">
                      <a:alpha val="43137"/>
                    </a:srgbClr>
                  </a:outerShdw>
                </a:effectLst>
              </a:rPr>
              <a:t>erfassen.</a:t>
            </a:r>
            <a:endParaRPr lang="de-DE"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26806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randombar(horizont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Ziff. 4. | S. 19 ff. „ABC </a:t>
            </a:r>
            <a:r>
              <a:rPr lang="de-DE" b="1" dirty="0">
                <a:solidFill>
                  <a:schemeClr val="bg1"/>
                </a:solidFill>
                <a:effectLst>
                  <a:outerShdw blurRad="38100" dist="38100" dir="2700000" algn="tl">
                    <a:srgbClr val="000000">
                      <a:alpha val="43137"/>
                    </a:srgbClr>
                  </a:outerShdw>
                </a:effectLst>
              </a:rPr>
              <a:t>der Tätigkeiten und Einnahmen in der </a:t>
            </a:r>
            <a:r>
              <a:rPr lang="de-DE" b="1" dirty="0" smtClean="0">
                <a:solidFill>
                  <a:schemeClr val="bg1"/>
                </a:solidFill>
                <a:effectLst>
                  <a:outerShdw blurRad="38100" dist="38100" dir="2700000" algn="tl">
                    <a:srgbClr val="000000">
                      <a:alpha val="43137"/>
                    </a:srgbClr>
                  </a:outerShdw>
                </a:effectLst>
              </a:rPr>
              <a:t>KG“ Beispiele</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48</a:t>
            </a:fld>
            <a:endParaRPr lang="de-DE" altLang="de-DE" dirty="0"/>
          </a:p>
        </p:txBody>
      </p:sp>
      <p:sp>
        <p:nvSpPr>
          <p:cNvPr id="5" name="Rechteck 4"/>
          <p:cNvSpPr/>
          <p:nvPr/>
        </p:nvSpPr>
        <p:spPr bwMode="auto">
          <a:xfrm>
            <a:off x="251519" y="1340767"/>
            <a:ext cx="8640961" cy="5107484"/>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600"/>
              </a:spcAft>
              <a:tabLst>
                <a:tab pos="534988" algn="l"/>
              </a:tabLst>
              <a:defRPr/>
            </a:pPr>
            <a:r>
              <a:rPr lang="de-DE" b="1" u="sng" dirty="0" smtClean="0">
                <a:solidFill>
                  <a:srgbClr val="C00000"/>
                </a:solidFill>
                <a:effectLst>
                  <a:outerShdw blurRad="38100" dist="38100" dir="2700000" algn="tl">
                    <a:srgbClr val="000000">
                      <a:alpha val="43137"/>
                    </a:srgbClr>
                  </a:outerShdw>
                </a:effectLst>
              </a:rPr>
              <a:t>Mahlzeitendienste </a:t>
            </a:r>
            <a:r>
              <a:rPr lang="de-DE" b="1" u="sng" dirty="0">
                <a:solidFill>
                  <a:srgbClr val="C00000"/>
                </a:solidFill>
                <a:effectLst>
                  <a:outerShdw blurRad="38100" dist="38100" dir="2700000" algn="tl">
                    <a:srgbClr val="000000">
                      <a:alpha val="43137"/>
                    </a:srgbClr>
                  </a:outerShdw>
                </a:effectLst>
              </a:rPr>
              <a:t>(„Essen auf Rädern“), Sozialstationen, Verpflegung von Flüchtlingen etc. (A 20, B </a:t>
            </a:r>
            <a:r>
              <a:rPr lang="de-DE" b="1" u="sng" dirty="0" smtClean="0">
                <a:solidFill>
                  <a:srgbClr val="C00000"/>
                </a:solidFill>
                <a:effectLst>
                  <a:outerShdw blurRad="38100" dist="38100" dir="2700000" algn="tl">
                    <a:srgbClr val="000000">
                      <a:alpha val="43137"/>
                    </a:srgbClr>
                  </a:outerShdw>
                </a:effectLst>
              </a:rPr>
              <a:t>10) – S. 29 / 30</a:t>
            </a:r>
          </a:p>
          <a:p>
            <a:pPr marL="285750" indent="-285750">
              <a:spcAft>
                <a:spcPts val="600"/>
              </a:spcAft>
              <a:buFont typeface="Arial" panose="020B0604020202020204" pitchFamily="34" charset="0"/>
              <a:buChar char="•"/>
            </a:pPr>
            <a:r>
              <a:rPr lang="de-DE" b="1" dirty="0" smtClean="0"/>
              <a:t>Hinweis</a:t>
            </a:r>
            <a:r>
              <a:rPr lang="de-DE" b="1" dirty="0"/>
              <a:t>: Es ist zu prüfen, ob die Kirchengemeinde selbst oder ein selbstständiger Verein oder Verband die Einrichtung verantwortlich </a:t>
            </a:r>
            <a:r>
              <a:rPr lang="de-DE" b="1" dirty="0" smtClean="0"/>
              <a:t>betreibt.</a:t>
            </a:r>
            <a:endParaRPr lang="de-DE" b="1" dirty="0"/>
          </a:p>
          <a:p>
            <a:pPr marL="285750" indent="-285750">
              <a:spcAft>
                <a:spcPts val="600"/>
              </a:spcAft>
              <a:buFont typeface="Arial" panose="020B0604020202020204" pitchFamily="34" charset="0"/>
              <a:buChar char="•"/>
            </a:pPr>
            <a:r>
              <a:rPr lang="de-DE" b="1" dirty="0"/>
              <a:t>Sollte der Betreiber einem amtlich anerkannten Verband der Freien Wohlfahrtspflege – z. B. der Diakonie oder der Caritas – angeschlossen sein, können die Einnahmen aus dem Verkauf steuerfrei sein. Sofern noch nicht geschehen, können sich auch Kirchengemeinden als Betreiber entsprechender Einrichtungen dem Ortscaritasverband als korporatives Mitglied anschließen und damit von der Umsatzsteuerbefreiung profitieren. </a:t>
            </a:r>
          </a:p>
          <a:p>
            <a:pPr marL="285750" indent="-285750">
              <a:spcAft>
                <a:spcPts val="600"/>
              </a:spcAft>
              <a:buFont typeface="Arial" panose="020B0604020202020204" pitchFamily="34" charset="0"/>
              <a:buChar char="•"/>
            </a:pPr>
            <a:r>
              <a:rPr lang="de-DE" b="1" dirty="0"/>
              <a:t>Es müssen aber auch noch weitere Voraussetzungen erfüllt sein. So ist insbesondere auch nachzuweisen, dass die Leistungen unmittelbar und überwiegend bedürftigen Personen zufließen. Nur wenn alle Bedingungen der Befreiungsnorm im UStG erfüllt werden, bleiben die Einnahmen steuerfrei und sind unter </a:t>
            </a:r>
            <a:r>
              <a:rPr lang="de-DE" b="1" dirty="0">
                <a:solidFill>
                  <a:srgbClr val="C00000"/>
                </a:solidFill>
                <a:effectLst>
                  <a:outerShdw blurRad="38100" dist="38100" dir="2700000" algn="tl">
                    <a:srgbClr val="000000">
                      <a:alpha val="43137"/>
                    </a:srgbClr>
                  </a:outerShdw>
                </a:effectLst>
              </a:rPr>
              <a:t>B 10 </a:t>
            </a:r>
            <a:r>
              <a:rPr lang="de-DE" b="1" dirty="0"/>
              <a:t>zu erfassen</a:t>
            </a:r>
            <a:r>
              <a:rPr lang="de-DE" b="1" dirty="0" smtClean="0"/>
              <a:t>. </a:t>
            </a:r>
            <a:r>
              <a:rPr lang="de-DE" b="1" dirty="0"/>
              <a:t>Andernfalls sind die Einnahmen steuerpflichtig und unter </a:t>
            </a:r>
            <a:r>
              <a:rPr lang="de-DE" b="1" dirty="0">
                <a:solidFill>
                  <a:srgbClr val="C00000"/>
                </a:solidFill>
                <a:effectLst>
                  <a:outerShdw blurRad="38100" dist="38100" dir="2700000" algn="tl">
                    <a:srgbClr val="000000">
                      <a:alpha val="43137"/>
                    </a:srgbClr>
                  </a:outerShdw>
                </a:effectLst>
              </a:rPr>
              <a:t>A 20 </a:t>
            </a:r>
            <a:r>
              <a:rPr lang="de-DE" b="1" dirty="0"/>
              <a:t>aufzuführen. </a:t>
            </a:r>
          </a:p>
        </p:txBody>
      </p:sp>
    </p:spTree>
    <p:extLst>
      <p:ext uri="{BB962C8B-B14F-4D97-AF65-F5344CB8AC3E}">
        <p14:creationId xmlns:p14="http://schemas.microsoft.com/office/powerpoint/2010/main" val="31045725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Ziff. 4. | S. 19 ff. „ABC </a:t>
            </a:r>
            <a:r>
              <a:rPr lang="de-DE" b="1" dirty="0">
                <a:solidFill>
                  <a:schemeClr val="bg1"/>
                </a:solidFill>
                <a:effectLst>
                  <a:outerShdw blurRad="38100" dist="38100" dir="2700000" algn="tl">
                    <a:srgbClr val="000000">
                      <a:alpha val="43137"/>
                    </a:srgbClr>
                  </a:outerShdw>
                </a:effectLst>
              </a:rPr>
              <a:t>der Tätigkeiten und Einnahmen in der </a:t>
            </a:r>
            <a:r>
              <a:rPr lang="de-DE" b="1" dirty="0" smtClean="0">
                <a:solidFill>
                  <a:schemeClr val="bg1"/>
                </a:solidFill>
                <a:effectLst>
                  <a:outerShdw blurRad="38100" dist="38100" dir="2700000" algn="tl">
                    <a:srgbClr val="000000">
                      <a:alpha val="43137"/>
                    </a:srgbClr>
                  </a:outerShdw>
                </a:effectLst>
              </a:rPr>
              <a:t>KG“ Beispiele</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49</a:t>
            </a:fld>
            <a:endParaRPr lang="de-DE" altLang="de-DE" dirty="0"/>
          </a:p>
        </p:txBody>
      </p:sp>
      <p:sp>
        <p:nvSpPr>
          <p:cNvPr id="5" name="Rechteck 4"/>
          <p:cNvSpPr/>
          <p:nvPr/>
        </p:nvSpPr>
        <p:spPr bwMode="auto">
          <a:xfrm>
            <a:off x="251519" y="1340767"/>
            <a:ext cx="8640961" cy="5107484"/>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600"/>
              </a:spcAft>
              <a:tabLst>
                <a:tab pos="534988" algn="l"/>
              </a:tabLst>
              <a:defRPr/>
            </a:pPr>
            <a:r>
              <a:rPr lang="de-DE" b="1" u="sng" dirty="0" smtClean="0">
                <a:solidFill>
                  <a:srgbClr val="C00000"/>
                </a:solidFill>
                <a:effectLst>
                  <a:outerShdw blurRad="38100" dist="38100" dir="2700000" algn="tl">
                    <a:srgbClr val="000000">
                      <a:alpha val="43137"/>
                    </a:srgbClr>
                  </a:outerShdw>
                </a:effectLst>
              </a:rPr>
              <a:t>Pfarrfest</a:t>
            </a:r>
            <a:r>
              <a:rPr lang="de-DE" b="1" u="sng" dirty="0">
                <a:solidFill>
                  <a:srgbClr val="C00000"/>
                </a:solidFill>
                <a:effectLst>
                  <a:outerShdw blurRad="38100" dist="38100" dir="2700000" algn="tl">
                    <a:srgbClr val="000000">
                      <a:alpha val="43137"/>
                    </a:srgbClr>
                  </a:outerShdw>
                </a:effectLst>
              </a:rPr>
              <a:t>, Karnevalsfeier, Sommerfest u. Ä. (Bewirtung, Eintrittsgelder) (A 22</a:t>
            </a:r>
            <a:r>
              <a:rPr lang="de-DE" b="1" u="sng" dirty="0" smtClean="0">
                <a:solidFill>
                  <a:srgbClr val="C00000"/>
                </a:solidFill>
                <a:effectLst>
                  <a:outerShdw blurRad="38100" dist="38100" dir="2700000" algn="tl">
                    <a:srgbClr val="000000">
                      <a:alpha val="43137"/>
                    </a:srgbClr>
                  </a:outerShdw>
                </a:effectLst>
              </a:rPr>
              <a:t>) – S. 30 / 31</a:t>
            </a:r>
            <a:endParaRPr lang="de-DE" b="1" u="sng" dirty="0">
              <a:solidFill>
                <a:srgbClr val="C00000"/>
              </a:solidFill>
              <a:effectLst>
                <a:outerShdw blurRad="38100" dist="38100" dir="2700000" algn="tl">
                  <a:srgbClr val="000000">
                    <a:alpha val="43137"/>
                  </a:srgbClr>
                </a:outerShdw>
              </a:effectLst>
            </a:endParaRPr>
          </a:p>
          <a:p>
            <a:pPr marL="285750" indent="-285750">
              <a:spcAft>
                <a:spcPts val="600"/>
              </a:spcAft>
              <a:buFont typeface="Arial" panose="020B0604020202020204" pitchFamily="34" charset="0"/>
              <a:buChar char="•"/>
            </a:pPr>
            <a:r>
              <a:rPr lang="de-DE" b="1" dirty="0" smtClean="0"/>
              <a:t>Veranstaltet </a:t>
            </a:r>
            <a:r>
              <a:rPr lang="de-DE" b="1" dirty="0"/>
              <a:t>die Kirchengemeinde ein Fest oder eine Feier, so sind sämtliche Einnahmen steuerpflichtig (insbesondere Einnahmen aus dem Verkauf von Speisen und Getränken, Eintrittsgelder). </a:t>
            </a:r>
          </a:p>
          <a:p>
            <a:pPr marL="285750" indent="-285750">
              <a:spcAft>
                <a:spcPts val="600"/>
              </a:spcAft>
              <a:buFont typeface="Arial" panose="020B0604020202020204" pitchFamily="34" charset="0"/>
              <a:buChar char="•"/>
            </a:pPr>
            <a:r>
              <a:rPr lang="de-DE" b="1" dirty="0" smtClean="0"/>
              <a:t>Die </a:t>
            </a:r>
            <a:r>
              <a:rPr lang="de-DE" b="1" dirty="0"/>
              <a:t>Steuerpflicht gilt unabhängig davon, ob die Einnahmen für wohltätige Zwecke verwendet werden.</a:t>
            </a:r>
          </a:p>
          <a:p>
            <a:pPr marL="285750" indent="-285750">
              <a:spcAft>
                <a:spcPts val="600"/>
              </a:spcAft>
              <a:buFont typeface="Arial" panose="020B0604020202020204" pitchFamily="34" charset="0"/>
              <a:buChar char="•"/>
            </a:pPr>
            <a:r>
              <a:rPr lang="de-DE" b="1" dirty="0"/>
              <a:t>Die Einnahmen sind in voller Höhe zu erfassen; eine Saldierung mit den Ausgaben des Festes widerspricht den </a:t>
            </a:r>
            <a:r>
              <a:rPr lang="de-DE" b="1" dirty="0" smtClean="0"/>
              <a:t>umsatzsteuerlichen Vorgaben.</a:t>
            </a:r>
            <a:endParaRPr lang="de-DE" b="1" dirty="0"/>
          </a:p>
          <a:p>
            <a:pPr marL="285750" indent="-285750">
              <a:spcAft>
                <a:spcPts val="600"/>
              </a:spcAft>
              <a:buFont typeface="Arial" panose="020B0604020202020204" pitchFamily="34" charset="0"/>
              <a:buChar char="•"/>
            </a:pPr>
            <a:r>
              <a:rPr lang="de-DE" b="1" dirty="0">
                <a:solidFill>
                  <a:srgbClr val="C00000"/>
                </a:solidFill>
                <a:effectLst>
                  <a:outerShdw blurRad="38100" dist="38100" dir="2700000" algn="tl">
                    <a:srgbClr val="000000">
                      <a:alpha val="43137"/>
                    </a:srgbClr>
                  </a:outerShdw>
                </a:effectLst>
              </a:rPr>
              <a:t>Hinweis: Im Vorfeld ist zu klären, ob die Kirchengemeinde selbst oder eine eigenständige Organisation (z. B. kfd, Jugendverband) als Veranstalter auftritt bzw. in Eigenverantwortung die relevanten </a:t>
            </a:r>
            <a:r>
              <a:rPr lang="de-DE" b="1" dirty="0" smtClean="0">
                <a:solidFill>
                  <a:srgbClr val="C00000"/>
                </a:solidFill>
                <a:effectLst>
                  <a:outerShdw blurRad="38100" dist="38100" dir="2700000" algn="tl">
                    <a:srgbClr val="000000">
                      <a:alpha val="43137"/>
                    </a:srgbClr>
                  </a:outerShdw>
                </a:effectLst>
              </a:rPr>
              <a:t>Einnahmen generiert.</a:t>
            </a:r>
            <a:endParaRPr lang="de-DE" b="1" dirty="0">
              <a:solidFill>
                <a:srgbClr val="C00000"/>
              </a:solidFill>
              <a:effectLst>
                <a:outerShdw blurRad="38100" dist="38100" dir="2700000" algn="tl">
                  <a:srgbClr val="000000">
                    <a:alpha val="43137"/>
                  </a:srgbClr>
                </a:outerShdw>
              </a:effectLst>
            </a:endParaRPr>
          </a:p>
          <a:p>
            <a:pPr marL="285750" indent="-285750">
              <a:spcAft>
                <a:spcPts val="600"/>
              </a:spcAft>
              <a:buFont typeface="Arial" panose="020B0604020202020204" pitchFamily="34" charset="0"/>
              <a:buChar char="•"/>
            </a:pPr>
            <a:r>
              <a:rPr lang="de-DE" b="1" dirty="0" smtClean="0"/>
              <a:t>sh. Beispiele auf Seite  30 / 31 der Arbeitshilfe</a:t>
            </a:r>
            <a:endParaRPr lang="de-DE" b="1" dirty="0"/>
          </a:p>
        </p:txBody>
      </p:sp>
    </p:spTree>
    <p:extLst>
      <p:ext uri="{BB962C8B-B14F-4D97-AF65-F5344CB8AC3E}">
        <p14:creationId xmlns:p14="http://schemas.microsoft.com/office/powerpoint/2010/main" val="40802785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1484785"/>
            <a:ext cx="8640961" cy="4963466"/>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72000" rIns="91440" bIns="45720" numCol="1" rtlCol="0" anchor="t" anchorCtr="0" compatLnSpc="1">
            <a:prstTxWarp prst="textNoShape">
              <a:avLst/>
            </a:prstTxWarp>
          </a:bodyPr>
          <a:lstStyle/>
          <a:p>
            <a:pPr marL="355600" indent="-355600">
              <a:spcBef>
                <a:spcPts val="0"/>
              </a:spcBef>
              <a:spcAft>
                <a:spcPts val="1200"/>
              </a:spcAft>
              <a:buClr>
                <a:srgbClr val="C00000"/>
              </a:buClr>
              <a:buFont typeface="Wingdings 3" panose="05040102010807070707" pitchFamily="18" charset="2"/>
              <a:buChar char=""/>
            </a:pPr>
            <a:r>
              <a:rPr lang="de-DE" b="1" dirty="0" smtClean="0">
                <a:effectLst>
                  <a:outerShdw blurRad="38100" dist="38100" dir="2700000" algn="tl">
                    <a:srgbClr val="000000">
                      <a:alpha val="43137"/>
                    </a:srgbClr>
                  </a:outerShdw>
                </a:effectLst>
              </a:rPr>
              <a:t>Auffassung </a:t>
            </a:r>
            <a:r>
              <a:rPr lang="de-DE" b="1" dirty="0">
                <a:effectLst>
                  <a:outerShdw blurRad="38100" dist="38100" dir="2700000" algn="tl">
                    <a:srgbClr val="000000">
                      <a:alpha val="43137"/>
                    </a:srgbClr>
                  </a:outerShdw>
                </a:effectLst>
              </a:rPr>
              <a:t>Finanzverwaltung:</a:t>
            </a:r>
          </a:p>
          <a:p>
            <a:pPr marL="720725" indent="-360363">
              <a:spcBef>
                <a:spcPts val="0"/>
              </a:spcBef>
              <a:spcAft>
                <a:spcPts val="1200"/>
              </a:spcAft>
              <a:buClr>
                <a:srgbClr val="C00000"/>
              </a:buClr>
              <a:buFont typeface="Wingdings 3" panose="05040102010807070707" pitchFamily="18" charset="2"/>
              <a:buChar char=""/>
            </a:pPr>
            <a:r>
              <a:rPr lang="de-DE" b="1" dirty="0">
                <a:effectLst>
                  <a:outerShdw blurRad="38100" dist="38100" dir="2700000" algn="tl">
                    <a:srgbClr val="000000">
                      <a:alpha val="43137"/>
                    </a:srgbClr>
                  </a:outerShdw>
                </a:effectLst>
              </a:rPr>
              <a:t>BgA erst ab einem Umsatz von </a:t>
            </a:r>
            <a:r>
              <a:rPr lang="de-DE" b="1" dirty="0" smtClean="0">
                <a:solidFill>
                  <a:srgbClr val="C00000"/>
                </a:solidFill>
                <a:effectLst>
                  <a:outerShdw blurRad="38100" dist="38100" dir="2700000" algn="tl">
                    <a:srgbClr val="000000">
                      <a:alpha val="43137"/>
                    </a:srgbClr>
                  </a:outerShdw>
                </a:effectLst>
              </a:rPr>
              <a:t>35.000 € </a:t>
            </a:r>
            <a:r>
              <a:rPr lang="de-DE" b="1" dirty="0">
                <a:solidFill>
                  <a:srgbClr val="C00000"/>
                </a:solidFill>
                <a:effectLst>
                  <a:outerShdw blurRad="38100" dist="38100" dir="2700000" algn="tl">
                    <a:srgbClr val="000000">
                      <a:alpha val="43137"/>
                    </a:srgbClr>
                  </a:outerShdw>
                </a:effectLst>
              </a:rPr>
              <a:t>p.a., bezogen auf jeweils gleichartige </a:t>
            </a:r>
            <a:r>
              <a:rPr lang="de-DE" b="1" dirty="0" smtClean="0">
                <a:solidFill>
                  <a:srgbClr val="C00000"/>
                </a:solidFill>
                <a:effectLst>
                  <a:outerShdw blurRad="38100" dist="38100" dir="2700000" algn="tl">
                    <a:srgbClr val="000000">
                      <a:alpha val="43137"/>
                    </a:srgbClr>
                  </a:outerShdw>
                </a:effectLst>
              </a:rPr>
              <a:t>Tätigkeiten</a:t>
            </a:r>
          </a:p>
          <a:p>
            <a:pPr marL="720725" indent="-360363">
              <a:lnSpc>
                <a:spcPts val="2700"/>
              </a:lnSpc>
              <a:spcBef>
                <a:spcPts val="0"/>
              </a:spcBef>
              <a:spcAft>
                <a:spcPts val="300"/>
              </a:spcAft>
              <a:buClr>
                <a:srgbClr val="C00000"/>
              </a:buClr>
              <a:buFont typeface="Wingdings 3" panose="05040102010807070707" pitchFamily="18" charset="2"/>
              <a:buChar char=""/>
              <a:tabLst>
                <a:tab pos="1074738" algn="l"/>
              </a:tabLst>
            </a:pPr>
            <a:r>
              <a:rPr lang="de-DE" b="1" dirty="0" smtClean="0">
                <a:solidFill>
                  <a:srgbClr val="C00000"/>
                </a:solidFill>
                <a:effectLst>
                  <a:outerShdw blurRad="38100" dist="38100" dir="2700000" algn="tl">
                    <a:srgbClr val="000000">
                      <a:alpha val="43137"/>
                    </a:srgbClr>
                  </a:outerShdw>
                </a:effectLst>
              </a:rPr>
              <a:t> </a:t>
            </a: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5</a:t>
            </a:fld>
            <a:endParaRPr lang="de-DE" altLang="de-DE" dirty="0"/>
          </a:p>
        </p:txBody>
      </p:sp>
      <p:sp>
        <p:nvSpPr>
          <p:cNvPr id="12" name="Rechteck 11"/>
          <p:cNvSpPr/>
          <p:nvPr/>
        </p:nvSpPr>
        <p:spPr bwMode="auto">
          <a:xfrm>
            <a:off x="251520" y="685789"/>
            <a:ext cx="8640961" cy="648000"/>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lvl="0" eaLnBrk="1" fontAlgn="auto" hangingPunct="1">
              <a:spcBef>
                <a:spcPts val="0"/>
              </a:spcBef>
              <a:spcAft>
                <a:spcPts val="1200"/>
              </a:spcAft>
            </a:pPr>
            <a:r>
              <a:rPr lang="de-DE" b="1" dirty="0" smtClean="0">
                <a:solidFill>
                  <a:srgbClr val="FFFFFF"/>
                </a:solidFill>
                <a:latin typeface="Arial"/>
              </a:rPr>
              <a:t>Bisherige Rechtslage</a:t>
            </a:r>
            <a:endParaRPr lang="de-DE" b="1" dirty="0">
              <a:solidFill>
                <a:srgbClr val="FFFFFF"/>
              </a:solidFill>
              <a:latin typeface="Arial"/>
            </a:endParaRPr>
          </a:p>
        </p:txBody>
      </p:sp>
      <p:sp>
        <p:nvSpPr>
          <p:cNvPr id="3" name="Rechteck 2"/>
          <p:cNvSpPr/>
          <p:nvPr/>
        </p:nvSpPr>
        <p:spPr>
          <a:xfrm>
            <a:off x="1043608" y="2794742"/>
            <a:ext cx="3672408" cy="57606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dirty="0" smtClean="0"/>
              <a:t>hoheitliche Tätigkeiten</a:t>
            </a:r>
          </a:p>
          <a:p>
            <a:pPr algn="ctr"/>
            <a:r>
              <a:rPr lang="de-DE" sz="1600" dirty="0" smtClean="0"/>
              <a:t>(einschl. Amtshilfe u. Beistandsleistungen)</a:t>
            </a:r>
            <a:endParaRPr lang="de-DE" sz="1600" dirty="0"/>
          </a:p>
        </p:txBody>
      </p:sp>
      <p:sp>
        <p:nvSpPr>
          <p:cNvPr id="6" name="Rechteck 5"/>
          <p:cNvSpPr/>
          <p:nvPr/>
        </p:nvSpPr>
        <p:spPr>
          <a:xfrm>
            <a:off x="1043608" y="3494452"/>
            <a:ext cx="3672408" cy="43204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dirty="0" smtClean="0"/>
              <a:t>Vermögensverwaltung</a:t>
            </a:r>
            <a:endParaRPr lang="de-DE" dirty="0"/>
          </a:p>
        </p:txBody>
      </p:sp>
      <p:sp>
        <p:nvSpPr>
          <p:cNvPr id="8" name="Rechteck 7"/>
          <p:cNvSpPr/>
          <p:nvPr/>
        </p:nvSpPr>
        <p:spPr>
          <a:xfrm>
            <a:off x="1075174" y="4044528"/>
            <a:ext cx="3672408" cy="63259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dirty="0" smtClean="0"/>
              <a:t>geringfügige wirtschaftliche Tätigkeiten (&lt; 35 T € p.a.)</a:t>
            </a:r>
            <a:endParaRPr lang="de-DE" dirty="0"/>
          </a:p>
        </p:txBody>
      </p:sp>
      <p:sp>
        <p:nvSpPr>
          <p:cNvPr id="9" name="Rechteck 8"/>
          <p:cNvSpPr/>
          <p:nvPr/>
        </p:nvSpPr>
        <p:spPr>
          <a:xfrm>
            <a:off x="5796136" y="2794742"/>
            <a:ext cx="2887960" cy="188237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dirty="0" smtClean="0"/>
              <a:t>keine Steuerpflicht</a:t>
            </a:r>
          </a:p>
          <a:p>
            <a:pPr algn="ctr"/>
            <a:endParaRPr lang="de-DE" dirty="0" smtClean="0"/>
          </a:p>
          <a:p>
            <a:pPr algn="ctr"/>
            <a:r>
              <a:rPr lang="de-DE" sz="1600" i="1" dirty="0" smtClean="0"/>
              <a:t>(„nicht steuerbar“)</a:t>
            </a:r>
            <a:endParaRPr lang="de-DE" sz="1600" i="1" dirty="0"/>
          </a:p>
        </p:txBody>
      </p:sp>
      <p:sp>
        <p:nvSpPr>
          <p:cNvPr id="5" name="Pfeil nach rechts 4"/>
          <p:cNvSpPr/>
          <p:nvPr/>
        </p:nvSpPr>
        <p:spPr>
          <a:xfrm>
            <a:off x="4788024" y="2966548"/>
            <a:ext cx="864096" cy="21602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dirty="0"/>
          </a:p>
        </p:txBody>
      </p:sp>
      <p:sp>
        <p:nvSpPr>
          <p:cNvPr id="11" name="Pfeil nach rechts 10"/>
          <p:cNvSpPr/>
          <p:nvPr/>
        </p:nvSpPr>
        <p:spPr>
          <a:xfrm>
            <a:off x="4788024" y="3598585"/>
            <a:ext cx="864096" cy="21602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dirty="0"/>
          </a:p>
        </p:txBody>
      </p:sp>
      <p:sp>
        <p:nvSpPr>
          <p:cNvPr id="13" name="Pfeil nach rechts 12"/>
          <p:cNvSpPr/>
          <p:nvPr/>
        </p:nvSpPr>
        <p:spPr>
          <a:xfrm>
            <a:off x="4791112" y="4221743"/>
            <a:ext cx="864096" cy="21602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dirty="0"/>
          </a:p>
        </p:txBody>
      </p:sp>
      <p:sp>
        <p:nvSpPr>
          <p:cNvPr id="14" name="Rechteck 13"/>
          <p:cNvSpPr/>
          <p:nvPr/>
        </p:nvSpPr>
        <p:spPr>
          <a:xfrm>
            <a:off x="1075174" y="5278869"/>
            <a:ext cx="3672408" cy="632592"/>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de-DE" dirty="0" smtClean="0"/>
              <a:t>BgA </a:t>
            </a:r>
            <a:br>
              <a:rPr lang="de-DE" dirty="0" smtClean="0"/>
            </a:br>
            <a:r>
              <a:rPr lang="de-DE" sz="1600" dirty="0" smtClean="0"/>
              <a:t>(wirtschaftliche Tätigkeiten &gt; 35 T € p.a.)</a:t>
            </a:r>
            <a:endParaRPr lang="de-DE" sz="1600" dirty="0"/>
          </a:p>
        </p:txBody>
      </p:sp>
      <p:sp>
        <p:nvSpPr>
          <p:cNvPr id="15" name="Rechteck 14"/>
          <p:cNvSpPr/>
          <p:nvPr/>
        </p:nvSpPr>
        <p:spPr>
          <a:xfrm>
            <a:off x="5793048" y="5278868"/>
            <a:ext cx="2887960" cy="63259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de-DE" dirty="0" smtClean="0"/>
              <a:t>Steuerpflicht</a:t>
            </a:r>
            <a:endParaRPr lang="de-DE" sz="1600" i="1" dirty="0"/>
          </a:p>
        </p:txBody>
      </p:sp>
      <p:sp>
        <p:nvSpPr>
          <p:cNvPr id="16" name="Pfeil nach rechts 15"/>
          <p:cNvSpPr/>
          <p:nvPr/>
        </p:nvSpPr>
        <p:spPr>
          <a:xfrm>
            <a:off x="4788024" y="5493654"/>
            <a:ext cx="864096" cy="216024"/>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4722086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randombar(horizontal)">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2" dur="500"/>
                                        <p:tgtEl>
                                          <p:spTgt spid="7">
                                            <p:txEl>
                                              <p:pRg st="2" end="2"/>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5"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randombar(vertical)">
                                      <p:cBhvr>
                                        <p:cTn id="40" dur="500"/>
                                        <p:tgtEl>
                                          <p:spTgt spid="5"/>
                                        </p:tgtEl>
                                      </p:cBhvr>
                                    </p:animEffect>
                                  </p:childTnLst>
                                </p:cTn>
                              </p:par>
                              <p:par>
                                <p:cTn id="41" presetID="14" presetClass="entr" presetSubtype="5"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vertical)">
                                      <p:cBhvr>
                                        <p:cTn id="43" dur="500"/>
                                        <p:tgtEl>
                                          <p:spTgt spid="11"/>
                                        </p:tgtEl>
                                      </p:cBhvr>
                                    </p:animEffect>
                                  </p:childTnLst>
                                </p:cTn>
                              </p:par>
                              <p:par>
                                <p:cTn id="44" presetID="14" presetClass="entr" presetSubtype="5"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randombar(vertical)">
                                      <p:cBhvr>
                                        <p:cTn id="46" dur="500"/>
                                        <p:tgtEl>
                                          <p:spTgt spid="13"/>
                                        </p:tgtEl>
                                      </p:cBhvr>
                                    </p:animEffect>
                                  </p:childTnLst>
                                </p:cTn>
                              </p:par>
                              <p:par>
                                <p:cTn id="47" presetID="14" presetClass="entr" presetSubtype="5"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randombar(vertical)">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randombar(horizont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5"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randombar(vertical)">
                                      <p:cBhvr>
                                        <p:cTn id="59" dur="500"/>
                                        <p:tgtEl>
                                          <p:spTgt spid="16"/>
                                        </p:tgtEl>
                                      </p:cBhvr>
                                    </p:animEffect>
                                  </p:childTnLst>
                                </p:cTn>
                              </p:par>
                              <p:par>
                                <p:cTn id="60" presetID="14" presetClass="entr" presetSubtype="5"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randombar(vertical)">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3" grpId="0" animBg="1"/>
      <p:bldP spid="6" grpId="0" animBg="1"/>
      <p:bldP spid="8" grpId="0" animBg="1"/>
      <p:bldP spid="9" grpId="0" animBg="1"/>
      <p:bldP spid="5" grpId="0" animBg="1"/>
      <p:bldP spid="11" grpId="0" animBg="1"/>
      <p:bldP spid="13" grpId="0" animBg="1"/>
      <p:bldP spid="14" grpId="0" animBg="1"/>
      <p:bldP spid="15" grpId="0" animBg="1"/>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Ziff. 4. | S. 19 ff. „ABC </a:t>
            </a:r>
            <a:r>
              <a:rPr lang="de-DE" b="1" dirty="0">
                <a:solidFill>
                  <a:schemeClr val="bg1"/>
                </a:solidFill>
                <a:effectLst>
                  <a:outerShdw blurRad="38100" dist="38100" dir="2700000" algn="tl">
                    <a:srgbClr val="000000">
                      <a:alpha val="43137"/>
                    </a:srgbClr>
                  </a:outerShdw>
                </a:effectLst>
              </a:rPr>
              <a:t>der Tätigkeiten und Einnahmen in der </a:t>
            </a:r>
            <a:r>
              <a:rPr lang="de-DE" b="1" dirty="0" smtClean="0">
                <a:solidFill>
                  <a:schemeClr val="bg1"/>
                </a:solidFill>
                <a:effectLst>
                  <a:outerShdw blurRad="38100" dist="38100" dir="2700000" algn="tl">
                    <a:srgbClr val="000000">
                      <a:alpha val="43137"/>
                    </a:srgbClr>
                  </a:outerShdw>
                </a:effectLst>
              </a:rPr>
              <a:t>KG“ Beispiele</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50</a:t>
            </a:fld>
            <a:endParaRPr lang="de-DE" altLang="de-DE" dirty="0"/>
          </a:p>
        </p:txBody>
      </p:sp>
      <p:sp>
        <p:nvSpPr>
          <p:cNvPr id="5" name="Rechteck 4"/>
          <p:cNvSpPr/>
          <p:nvPr/>
        </p:nvSpPr>
        <p:spPr bwMode="auto">
          <a:xfrm>
            <a:off x="251519" y="1340767"/>
            <a:ext cx="8640961" cy="4032449"/>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600"/>
              </a:spcAft>
              <a:tabLst>
                <a:tab pos="534988" algn="l"/>
              </a:tabLst>
              <a:defRPr/>
            </a:pPr>
            <a:r>
              <a:rPr lang="de-DE" b="1" u="sng" dirty="0" smtClean="0">
                <a:solidFill>
                  <a:srgbClr val="C00000"/>
                </a:solidFill>
                <a:effectLst>
                  <a:outerShdw blurRad="38100" dist="38100" dir="2700000" algn="tl">
                    <a:srgbClr val="000000">
                      <a:alpha val="43137"/>
                    </a:srgbClr>
                  </a:outerShdw>
                </a:effectLst>
              </a:rPr>
              <a:t>Reisen </a:t>
            </a:r>
            <a:r>
              <a:rPr lang="de-DE" b="1" u="sng" dirty="0">
                <a:solidFill>
                  <a:srgbClr val="C00000"/>
                </a:solidFill>
                <a:effectLst>
                  <a:outerShdw blurRad="38100" dist="38100" dir="2700000" algn="tl">
                    <a:srgbClr val="000000">
                      <a:alpha val="43137"/>
                    </a:srgbClr>
                  </a:outerShdw>
                </a:effectLst>
              </a:rPr>
              <a:t>– vereinnahmte Entgelte (A 24</a:t>
            </a:r>
            <a:r>
              <a:rPr lang="de-DE" b="1" u="sng" dirty="0" smtClean="0">
                <a:solidFill>
                  <a:srgbClr val="C00000"/>
                </a:solidFill>
                <a:effectLst>
                  <a:outerShdw blurRad="38100" dist="38100" dir="2700000" algn="tl">
                    <a:srgbClr val="000000">
                      <a:alpha val="43137"/>
                    </a:srgbClr>
                  </a:outerShdw>
                </a:effectLst>
              </a:rPr>
              <a:t>) – S. 31 / 32</a:t>
            </a:r>
            <a:endParaRPr lang="de-DE" b="1" u="sng" dirty="0">
              <a:solidFill>
                <a:srgbClr val="C00000"/>
              </a:solidFill>
              <a:effectLst>
                <a:outerShdw blurRad="38100" dist="38100" dir="2700000" algn="tl">
                  <a:srgbClr val="000000">
                    <a:alpha val="43137"/>
                  </a:srgbClr>
                </a:outerShdw>
              </a:effectLst>
            </a:endParaRPr>
          </a:p>
          <a:p>
            <a:pPr marL="285750" indent="-285750" fontAlgn="auto">
              <a:spcAft>
                <a:spcPts val="600"/>
              </a:spcAft>
              <a:buFont typeface="Arial" panose="020B0604020202020204" pitchFamily="34" charset="0"/>
              <a:buChar char="•"/>
            </a:pPr>
            <a:r>
              <a:rPr lang="de-DE" b="1" dirty="0" smtClean="0"/>
              <a:t>Die </a:t>
            </a:r>
            <a:r>
              <a:rPr lang="de-DE" b="1" dirty="0"/>
              <a:t>Kirchengemeinden führen zum Teil eine Vielzahl von Reisen durch, so z. B. </a:t>
            </a:r>
            <a:r>
              <a:rPr lang="de-DE" b="1" dirty="0">
                <a:solidFill>
                  <a:srgbClr val="C00000"/>
                </a:solidFill>
                <a:effectLst>
                  <a:outerShdw blurRad="38100" dist="38100" dir="2700000" algn="tl">
                    <a:srgbClr val="000000">
                      <a:alpha val="43137"/>
                    </a:srgbClr>
                  </a:outerShdw>
                </a:effectLst>
              </a:rPr>
              <a:t>Messdienerfahrten, Chorreisen, Besinnungstage sowie Kulturreisen ins In- und Ausland</a:t>
            </a:r>
            <a:r>
              <a:rPr lang="de-DE" b="1" dirty="0"/>
              <a:t>. </a:t>
            </a:r>
          </a:p>
          <a:p>
            <a:pPr marL="285750" indent="-285750" fontAlgn="auto">
              <a:spcAft>
                <a:spcPts val="600"/>
              </a:spcAft>
              <a:buFont typeface="Arial" panose="020B0604020202020204" pitchFamily="34" charset="0"/>
              <a:buChar char="•"/>
            </a:pPr>
            <a:r>
              <a:rPr lang="de-DE" b="1" dirty="0"/>
              <a:t>Zunächst ist zu prüfen, ob die Kirchengemeinde tatsächlich als Veranstalter der Reise auftritt oder ob ein anderer selbstständiger Verein oder Verband oder eine Privatperson die Reise organisiert. Veranstalter ist dabei derjenige, der eine Reise durchführt, hierbei die organisatorische Verantwortung übernimmt sowie das unternehmerische Risiko und die Haftung trägt.</a:t>
            </a:r>
          </a:p>
          <a:p>
            <a:pPr marL="285750" indent="-285750" fontAlgn="auto">
              <a:spcAft>
                <a:spcPts val="600"/>
              </a:spcAft>
              <a:buFont typeface="Arial" panose="020B0604020202020204" pitchFamily="34" charset="0"/>
              <a:buChar char="•"/>
            </a:pPr>
            <a:r>
              <a:rPr lang="de-DE" b="1" dirty="0">
                <a:solidFill>
                  <a:srgbClr val="C00000"/>
                </a:solidFill>
                <a:effectLst>
                  <a:outerShdw blurRad="38100" dist="38100" dir="2700000" algn="tl">
                    <a:srgbClr val="000000">
                      <a:alpha val="43137"/>
                    </a:srgbClr>
                  </a:outerShdw>
                </a:effectLst>
              </a:rPr>
              <a:t>Grundsätzlich sind aus steuer- und haftungsrechtlichen Gründen für die Durchführung und Abwicklung von Reiseleistungen externe gewerbliche Anbieter zu bevorzugen</a:t>
            </a:r>
            <a:r>
              <a:rPr lang="de-DE" b="1" dirty="0" smtClean="0">
                <a:solidFill>
                  <a:srgbClr val="C00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8428064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Ziff. 4. | S. 19 ff. „ABC </a:t>
            </a:r>
            <a:r>
              <a:rPr lang="de-DE" b="1" dirty="0">
                <a:solidFill>
                  <a:schemeClr val="bg1"/>
                </a:solidFill>
                <a:effectLst>
                  <a:outerShdw blurRad="38100" dist="38100" dir="2700000" algn="tl">
                    <a:srgbClr val="000000">
                      <a:alpha val="43137"/>
                    </a:srgbClr>
                  </a:outerShdw>
                </a:effectLst>
              </a:rPr>
              <a:t>der Tätigkeiten und Einnahmen in der </a:t>
            </a:r>
            <a:r>
              <a:rPr lang="de-DE" b="1" dirty="0" smtClean="0">
                <a:solidFill>
                  <a:schemeClr val="bg1"/>
                </a:solidFill>
                <a:effectLst>
                  <a:outerShdw blurRad="38100" dist="38100" dir="2700000" algn="tl">
                    <a:srgbClr val="000000">
                      <a:alpha val="43137"/>
                    </a:srgbClr>
                  </a:outerShdw>
                </a:effectLst>
              </a:rPr>
              <a:t>KG“ Beispiele</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51</a:t>
            </a:fld>
            <a:endParaRPr lang="de-DE" altLang="de-DE" dirty="0"/>
          </a:p>
        </p:txBody>
      </p:sp>
      <p:sp>
        <p:nvSpPr>
          <p:cNvPr id="5" name="Rechteck 4"/>
          <p:cNvSpPr/>
          <p:nvPr/>
        </p:nvSpPr>
        <p:spPr bwMode="auto">
          <a:xfrm>
            <a:off x="251519" y="1340767"/>
            <a:ext cx="8640961" cy="5107484"/>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600"/>
              </a:spcAft>
              <a:tabLst>
                <a:tab pos="534988" algn="l"/>
              </a:tabLst>
              <a:defRPr/>
            </a:pPr>
            <a:r>
              <a:rPr lang="de-DE" b="1" u="sng" dirty="0" smtClean="0">
                <a:solidFill>
                  <a:srgbClr val="C00000"/>
                </a:solidFill>
                <a:effectLst>
                  <a:outerShdw blurRad="38100" dist="38100" dir="2700000" algn="tl">
                    <a:srgbClr val="000000">
                      <a:alpha val="43137"/>
                    </a:srgbClr>
                  </a:outerShdw>
                </a:effectLst>
              </a:rPr>
              <a:t>Reisen </a:t>
            </a:r>
            <a:r>
              <a:rPr lang="de-DE" b="1" u="sng" dirty="0">
                <a:solidFill>
                  <a:srgbClr val="C00000"/>
                </a:solidFill>
                <a:effectLst>
                  <a:outerShdw blurRad="38100" dist="38100" dir="2700000" algn="tl">
                    <a:srgbClr val="000000">
                      <a:alpha val="43137"/>
                    </a:srgbClr>
                  </a:outerShdw>
                </a:effectLst>
              </a:rPr>
              <a:t>– vereinnahmte Entgelte (A 24) – S. 31 / 32</a:t>
            </a:r>
          </a:p>
          <a:p>
            <a:pPr marL="285750" indent="-285750" fontAlgn="auto">
              <a:spcAft>
                <a:spcPts val="600"/>
              </a:spcAft>
              <a:buFont typeface="Arial" panose="020B0604020202020204" pitchFamily="34" charset="0"/>
              <a:buChar char="•"/>
            </a:pPr>
            <a:r>
              <a:rPr lang="de-DE" b="1" dirty="0" smtClean="0"/>
              <a:t>Tritt </a:t>
            </a:r>
            <a:r>
              <a:rPr lang="de-DE" b="1" dirty="0"/>
              <a:t>die Kirchengemeinde </a:t>
            </a:r>
            <a:r>
              <a:rPr lang="de-DE" b="1" dirty="0" smtClean="0"/>
              <a:t>als ‚Reiseveranstalter‘ auf, ist zu prüfen, </a:t>
            </a:r>
          </a:p>
          <a:p>
            <a:pPr marL="285750" indent="-285750" fontAlgn="auto">
              <a:spcAft>
                <a:spcPts val="600"/>
              </a:spcAft>
              <a:buFont typeface="Arial" panose="020B0604020202020204" pitchFamily="34" charset="0"/>
              <a:buChar char="•"/>
            </a:pPr>
            <a:r>
              <a:rPr lang="de-DE" b="1" dirty="0" smtClean="0"/>
              <a:t>ob </a:t>
            </a:r>
            <a:r>
              <a:rPr lang="de-DE" b="1" dirty="0"/>
              <a:t>bei der Reise der kirchliche Verkündigungsauftrag im Vordergrund steht (z. B. durch permanente geistliche Begleitung, regelmäßige Gottesdienstbesuche und ähnliche Schwerpunkte) </a:t>
            </a:r>
            <a:endParaRPr lang="de-DE" b="1" dirty="0" smtClean="0"/>
          </a:p>
          <a:p>
            <a:pPr marL="285750" indent="-285750" fontAlgn="auto">
              <a:spcAft>
                <a:spcPts val="600"/>
              </a:spcAft>
              <a:buFont typeface="Arial" panose="020B0604020202020204" pitchFamily="34" charset="0"/>
              <a:buChar char="•"/>
            </a:pPr>
            <a:r>
              <a:rPr lang="de-DE" b="1" dirty="0" smtClean="0"/>
              <a:t>oder </a:t>
            </a:r>
            <a:r>
              <a:rPr lang="de-DE" b="1" dirty="0"/>
              <a:t>ob es sich um bloße Ausflugsfahrten handelt, bei denen die Erholung oder touristische Interessen der Teilnehmer im Vordergrund stehen. Insbesondere bei mehrtägigen Reisen oder Reisen in das Ausland ist regelmäßig davon auszugehen, dass auch diese Interessen eine Rolle spielen (Beispiel: einwöchige Reise der Kirchengemeinde nach Rom mit Papstaudienz). </a:t>
            </a:r>
            <a:r>
              <a:rPr lang="de-DE" b="1" dirty="0">
                <a:solidFill>
                  <a:srgbClr val="C00000"/>
                </a:solidFill>
                <a:effectLst>
                  <a:outerShdw blurRad="38100" dist="38100" dir="2700000" algn="tl">
                    <a:srgbClr val="000000">
                      <a:alpha val="43137"/>
                    </a:srgbClr>
                  </a:outerShdw>
                </a:effectLst>
              </a:rPr>
              <a:t>Dies führt dazu, dass für die Reise insgesamt die Umsatzsteuerpflicht unterstellt werden muss. </a:t>
            </a:r>
            <a:endParaRPr lang="de-DE" b="1" dirty="0" smtClean="0">
              <a:solidFill>
                <a:srgbClr val="C00000"/>
              </a:solidFill>
              <a:effectLst>
                <a:outerShdw blurRad="38100" dist="38100" dir="2700000" algn="tl">
                  <a:srgbClr val="000000">
                    <a:alpha val="43137"/>
                  </a:srgbClr>
                </a:outerShdw>
              </a:effectLst>
            </a:endParaRPr>
          </a:p>
          <a:p>
            <a:pPr marL="285750" indent="-285750" fontAlgn="auto">
              <a:spcAft>
                <a:spcPts val="600"/>
              </a:spcAft>
              <a:buFont typeface="Arial" panose="020B0604020202020204" pitchFamily="34" charset="0"/>
              <a:buChar char="•"/>
            </a:pPr>
            <a:r>
              <a:rPr lang="de-DE" b="1" dirty="0" smtClean="0"/>
              <a:t>Die </a:t>
            </a:r>
            <a:r>
              <a:rPr lang="de-DE" b="1" dirty="0"/>
              <a:t>Kirchengemeinde sollte hinsichtlich der </a:t>
            </a:r>
            <a:r>
              <a:rPr lang="de-DE" b="1" dirty="0" smtClean="0"/>
              <a:t>nicht </a:t>
            </a:r>
            <a:r>
              <a:rPr lang="de-DE" b="1" dirty="0"/>
              <a:t>einfachen Abgrenzung insbesondere dann weitergehende steuerliche Beratung einholen, wenn vielfältige und umfängliche Reiseleistungen erbracht </a:t>
            </a:r>
            <a:r>
              <a:rPr lang="de-DE" b="1" dirty="0" smtClean="0"/>
              <a:t>werden. </a:t>
            </a:r>
          </a:p>
        </p:txBody>
      </p:sp>
    </p:spTree>
    <p:extLst>
      <p:ext uri="{BB962C8B-B14F-4D97-AF65-F5344CB8AC3E}">
        <p14:creationId xmlns:p14="http://schemas.microsoft.com/office/powerpoint/2010/main" val="2674701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Ziff. 4. | S. 19 ff. „ABC </a:t>
            </a:r>
            <a:r>
              <a:rPr lang="de-DE" b="1" dirty="0">
                <a:solidFill>
                  <a:schemeClr val="bg1"/>
                </a:solidFill>
                <a:effectLst>
                  <a:outerShdw blurRad="38100" dist="38100" dir="2700000" algn="tl">
                    <a:srgbClr val="000000">
                      <a:alpha val="43137"/>
                    </a:srgbClr>
                  </a:outerShdw>
                </a:effectLst>
              </a:rPr>
              <a:t>der Tätigkeiten und Einnahmen in der </a:t>
            </a:r>
            <a:r>
              <a:rPr lang="de-DE" b="1" dirty="0" smtClean="0">
                <a:solidFill>
                  <a:schemeClr val="bg1"/>
                </a:solidFill>
                <a:effectLst>
                  <a:outerShdw blurRad="38100" dist="38100" dir="2700000" algn="tl">
                    <a:srgbClr val="000000">
                      <a:alpha val="43137"/>
                    </a:srgbClr>
                  </a:outerShdw>
                </a:effectLst>
              </a:rPr>
              <a:t>KG“ Beispiele</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52</a:t>
            </a:fld>
            <a:endParaRPr lang="de-DE" altLang="de-DE" dirty="0"/>
          </a:p>
        </p:txBody>
      </p:sp>
      <p:sp>
        <p:nvSpPr>
          <p:cNvPr id="5" name="Rechteck 4"/>
          <p:cNvSpPr/>
          <p:nvPr/>
        </p:nvSpPr>
        <p:spPr bwMode="auto">
          <a:xfrm>
            <a:off x="251519" y="1340767"/>
            <a:ext cx="8640961" cy="4968553"/>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600"/>
              </a:spcAft>
              <a:tabLst>
                <a:tab pos="534988" algn="l"/>
              </a:tabLst>
              <a:defRPr/>
            </a:pPr>
            <a:r>
              <a:rPr lang="de-DE" b="1" u="sng" dirty="0" smtClean="0">
                <a:solidFill>
                  <a:srgbClr val="C00000"/>
                </a:solidFill>
                <a:effectLst>
                  <a:outerShdw blurRad="38100" dist="38100" dir="2700000" algn="tl">
                    <a:srgbClr val="000000">
                      <a:alpha val="43137"/>
                    </a:srgbClr>
                  </a:outerShdw>
                </a:effectLst>
              </a:rPr>
              <a:t>Reisen </a:t>
            </a:r>
            <a:r>
              <a:rPr lang="de-DE" b="1" u="sng" dirty="0">
                <a:solidFill>
                  <a:srgbClr val="C00000"/>
                </a:solidFill>
                <a:effectLst>
                  <a:outerShdw blurRad="38100" dist="38100" dir="2700000" algn="tl">
                    <a:srgbClr val="000000">
                      <a:alpha val="43137"/>
                    </a:srgbClr>
                  </a:outerShdw>
                </a:effectLst>
              </a:rPr>
              <a:t>– vereinnahmte Entgelte (A 24) – S. 31 / 32</a:t>
            </a:r>
          </a:p>
          <a:p>
            <a:pPr marL="285750" indent="-285750" fontAlgn="auto">
              <a:spcAft>
                <a:spcPts val="600"/>
              </a:spcAft>
              <a:buFont typeface="Arial" panose="020B0604020202020204" pitchFamily="34" charset="0"/>
              <a:buChar char="•"/>
            </a:pPr>
            <a:r>
              <a:rPr lang="de-DE" b="1" dirty="0" smtClean="0"/>
              <a:t>Außerdem greift bei steuerpflichtigen </a:t>
            </a:r>
            <a:r>
              <a:rPr lang="de-DE" b="1" dirty="0"/>
              <a:t>Reiseleistungen </a:t>
            </a:r>
            <a:r>
              <a:rPr lang="de-DE" b="1" dirty="0" smtClean="0"/>
              <a:t>die sog. </a:t>
            </a:r>
            <a:r>
              <a:rPr lang="de-DE" b="1" dirty="0">
                <a:solidFill>
                  <a:srgbClr val="C00000"/>
                </a:solidFill>
                <a:effectLst>
                  <a:outerShdw blurRad="38100" dist="38100" dir="2700000" algn="tl">
                    <a:srgbClr val="000000">
                      <a:alpha val="43137"/>
                    </a:srgbClr>
                  </a:outerShdw>
                </a:effectLst>
              </a:rPr>
              <a:t>Margenbesteuerung.</a:t>
            </a:r>
          </a:p>
          <a:p>
            <a:pPr marL="285750" indent="-285750" fontAlgn="auto">
              <a:spcAft>
                <a:spcPts val="600"/>
              </a:spcAft>
              <a:buFont typeface="Arial" panose="020B0604020202020204" pitchFamily="34" charset="0"/>
              <a:buChar char="•"/>
            </a:pPr>
            <a:r>
              <a:rPr lang="de-DE" b="1" dirty="0" smtClean="0"/>
              <a:t>Für </a:t>
            </a:r>
            <a:r>
              <a:rPr lang="de-DE" b="1" dirty="0"/>
              <a:t>die Ermittlung der Marge sind die Teilnehmergebühren ggf. zuzüglich der öffentlichen Mittel den Kosten gegenüberzustellen. Nur diese Marge wird dann ggf. der Umsatzsteuer unterworfen. Bei vielen Reisen, die ohne „Gewinnerzielung“ veranstaltet werden, kann diese Marge bei 0,00 EUR liegen. In diesen Fällen würde keine Umsatzsteuer anfallen.</a:t>
            </a:r>
          </a:p>
          <a:p>
            <a:pPr marL="285750" indent="-285750" fontAlgn="auto">
              <a:spcAft>
                <a:spcPts val="600"/>
              </a:spcAft>
              <a:buFont typeface="Arial" panose="020B0604020202020204" pitchFamily="34" charset="0"/>
              <a:buChar char="•"/>
            </a:pPr>
            <a:r>
              <a:rPr lang="de-DE" b="1" dirty="0">
                <a:solidFill>
                  <a:srgbClr val="C00000"/>
                </a:solidFill>
                <a:effectLst>
                  <a:outerShdw blurRad="38100" dist="38100" dir="2700000" algn="tl">
                    <a:srgbClr val="000000">
                      <a:alpha val="43137"/>
                    </a:srgbClr>
                  </a:outerShdw>
                </a:effectLst>
              </a:rPr>
              <a:t>Hinweis: Für die Ermittlung der Kleinunternehmergrenze ist für die Ermittlung des Gesamtumsatzes aber auf die vereinnahmten Entgelte und nicht auf den Differenzbetrag bzw. die v.g. Marge abzustellen.</a:t>
            </a:r>
          </a:p>
          <a:p>
            <a:pPr marL="285750" indent="-285750" fontAlgn="auto">
              <a:spcAft>
                <a:spcPts val="600"/>
              </a:spcAft>
              <a:buFont typeface="Arial" panose="020B0604020202020204" pitchFamily="34" charset="0"/>
              <a:buChar char="•"/>
            </a:pPr>
            <a:r>
              <a:rPr lang="de-DE" b="1" u="sng" dirty="0"/>
              <a:t>Jugendreisen</a:t>
            </a:r>
            <a:r>
              <a:rPr lang="de-DE" b="1" dirty="0"/>
              <a:t>, die durch die Kirchengemeinde durchgeführt werden, sind </a:t>
            </a:r>
            <a:r>
              <a:rPr lang="de-DE" b="1" dirty="0" smtClean="0"/>
              <a:t>steuerfrei. </a:t>
            </a:r>
            <a:endParaRPr lang="de-DE" b="1" dirty="0"/>
          </a:p>
          <a:p>
            <a:pPr marL="285750" indent="-285750" fontAlgn="auto">
              <a:spcAft>
                <a:spcPts val="600"/>
              </a:spcAft>
              <a:buFont typeface="Arial" panose="020B0604020202020204" pitchFamily="34" charset="0"/>
              <a:buChar char="•"/>
            </a:pPr>
            <a:r>
              <a:rPr lang="de-DE" b="1" dirty="0"/>
              <a:t>Auch für reine </a:t>
            </a:r>
            <a:r>
              <a:rPr lang="de-DE" b="1" u="sng" dirty="0"/>
              <a:t>Bildungsreisen</a:t>
            </a:r>
            <a:r>
              <a:rPr lang="de-DE" b="1" dirty="0"/>
              <a:t> kommt eine Steuerbefreiung in Betracht. Hier gelten die o. a. Einschränkungen hinsichtlich der „steuerschädlichen“ freizeitorientierten Bestandteile. </a:t>
            </a:r>
          </a:p>
        </p:txBody>
      </p:sp>
    </p:spTree>
    <p:extLst>
      <p:ext uri="{BB962C8B-B14F-4D97-AF65-F5344CB8AC3E}">
        <p14:creationId xmlns:p14="http://schemas.microsoft.com/office/powerpoint/2010/main" val="26228474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Ziff. 4. | S. 19 ff. „ABC </a:t>
            </a:r>
            <a:r>
              <a:rPr lang="de-DE" b="1" dirty="0">
                <a:solidFill>
                  <a:schemeClr val="bg1"/>
                </a:solidFill>
                <a:effectLst>
                  <a:outerShdw blurRad="38100" dist="38100" dir="2700000" algn="tl">
                    <a:srgbClr val="000000">
                      <a:alpha val="43137"/>
                    </a:srgbClr>
                  </a:outerShdw>
                </a:effectLst>
              </a:rPr>
              <a:t>der Tätigkeiten und Einnahmen in der </a:t>
            </a:r>
            <a:r>
              <a:rPr lang="de-DE" b="1" dirty="0" smtClean="0">
                <a:solidFill>
                  <a:schemeClr val="bg1"/>
                </a:solidFill>
                <a:effectLst>
                  <a:outerShdw blurRad="38100" dist="38100" dir="2700000" algn="tl">
                    <a:srgbClr val="000000">
                      <a:alpha val="43137"/>
                    </a:srgbClr>
                  </a:outerShdw>
                </a:effectLst>
              </a:rPr>
              <a:t>KG“ Beispiele</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53</a:t>
            </a:fld>
            <a:endParaRPr lang="de-DE" altLang="de-DE" dirty="0"/>
          </a:p>
        </p:txBody>
      </p:sp>
      <p:sp>
        <p:nvSpPr>
          <p:cNvPr id="5" name="Rechteck 4"/>
          <p:cNvSpPr/>
          <p:nvPr/>
        </p:nvSpPr>
        <p:spPr bwMode="auto">
          <a:xfrm>
            <a:off x="251519" y="1340767"/>
            <a:ext cx="8640961" cy="4968553"/>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600"/>
              </a:spcAft>
              <a:tabLst>
                <a:tab pos="534988" algn="l"/>
              </a:tabLst>
              <a:defRPr/>
            </a:pPr>
            <a:r>
              <a:rPr lang="de-DE" b="1" u="sng" dirty="0" smtClean="0">
                <a:solidFill>
                  <a:srgbClr val="C00000"/>
                </a:solidFill>
                <a:effectLst>
                  <a:outerShdw blurRad="38100" dist="38100" dir="2700000" algn="tl">
                    <a:srgbClr val="000000">
                      <a:alpha val="43137"/>
                    </a:srgbClr>
                  </a:outerShdw>
                </a:effectLst>
              </a:rPr>
              <a:t>Spende </a:t>
            </a:r>
            <a:r>
              <a:rPr lang="de-DE" b="1" u="sng" dirty="0">
                <a:solidFill>
                  <a:srgbClr val="C00000"/>
                </a:solidFill>
                <a:effectLst>
                  <a:outerShdw blurRad="38100" dist="38100" dir="2700000" algn="tl">
                    <a:srgbClr val="000000">
                      <a:alpha val="43137"/>
                    </a:srgbClr>
                  </a:outerShdw>
                </a:effectLst>
              </a:rPr>
              <a:t>(C 7</a:t>
            </a:r>
            <a:r>
              <a:rPr lang="de-DE" b="1" u="sng" dirty="0" smtClean="0">
                <a:solidFill>
                  <a:srgbClr val="C00000"/>
                </a:solidFill>
                <a:effectLst>
                  <a:outerShdw blurRad="38100" dist="38100" dir="2700000" algn="tl">
                    <a:srgbClr val="000000">
                      <a:alpha val="43137"/>
                    </a:srgbClr>
                  </a:outerShdw>
                </a:effectLst>
              </a:rPr>
              <a:t>) – S. 33</a:t>
            </a:r>
            <a:endParaRPr lang="de-DE" b="1" u="sng" dirty="0">
              <a:solidFill>
                <a:srgbClr val="C00000"/>
              </a:solidFill>
              <a:effectLst>
                <a:outerShdw blurRad="38100" dist="38100" dir="2700000" algn="tl">
                  <a:srgbClr val="000000">
                    <a:alpha val="43137"/>
                  </a:srgbClr>
                </a:outerShdw>
              </a:effectLst>
            </a:endParaRPr>
          </a:p>
          <a:p>
            <a:pPr marL="285750" indent="-285750">
              <a:spcAft>
                <a:spcPts val="600"/>
              </a:spcAft>
              <a:buFont typeface="Arial" panose="020B0604020202020204" pitchFamily="34" charset="0"/>
              <a:buChar char="•"/>
            </a:pPr>
            <a:r>
              <a:rPr lang="de-DE" b="1" dirty="0" smtClean="0"/>
              <a:t>Auch </a:t>
            </a:r>
            <a:r>
              <a:rPr lang="de-DE" b="1" dirty="0"/>
              <a:t>wenn eine Gegenleistung freiwillig erbracht wird, kann ein umsatzsteuerbares Entgelt </a:t>
            </a:r>
            <a:r>
              <a:rPr lang="de-DE" b="1" dirty="0" smtClean="0"/>
              <a:t>vorliegen.</a:t>
            </a:r>
          </a:p>
          <a:p>
            <a:pPr marL="285750" indent="-285750">
              <a:spcAft>
                <a:spcPts val="600"/>
              </a:spcAft>
              <a:buFont typeface="Arial" panose="020B0604020202020204" pitchFamily="34" charset="0"/>
              <a:buChar char="•"/>
            </a:pPr>
            <a:r>
              <a:rPr lang="de-DE" b="1" dirty="0" smtClean="0">
                <a:solidFill>
                  <a:srgbClr val="C00000"/>
                </a:solidFill>
                <a:effectLst>
                  <a:outerShdw blurRad="38100" dist="38100" dir="2700000" algn="tl">
                    <a:srgbClr val="000000">
                      <a:alpha val="43137"/>
                    </a:srgbClr>
                  </a:outerShdw>
                </a:effectLst>
              </a:rPr>
              <a:t>Die Begriffe „freiwillige Spende“ oder „Obolus“ führen nicht automatisch dazu, dass die Einnahmen nicht steuerpflichtig sind.</a:t>
            </a:r>
            <a:endParaRPr lang="de-DE" b="1" dirty="0">
              <a:solidFill>
                <a:srgbClr val="C00000"/>
              </a:solidFill>
              <a:effectLst>
                <a:outerShdw blurRad="38100" dist="38100" dir="2700000" algn="tl">
                  <a:srgbClr val="000000">
                    <a:alpha val="43137"/>
                  </a:srgbClr>
                </a:outerShdw>
              </a:effectLst>
            </a:endParaRPr>
          </a:p>
          <a:p>
            <a:pPr marL="285750" indent="-285750">
              <a:spcAft>
                <a:spcPts val="600"/>
              </a:spcAft>
              <a:buFont typeface="Arial" panose="020B0604020202020204" pitchFamily="34" charset="0"/>
              <a:buChar char="•"/>
            </a:pPr>
            <a:r>
              <a:rPr lang="de-DE" b="1" dirty="0" smtClean="0"/>
              <a:t>Eine </a:t>
            </a:r>
            <a:r>
              <a:rPr lang="de-DE" b="1" dirty="0"/>
              <a:t>Geldzuwendung darf nur dann als Spende gewertet werden, </a:t>
            </a:r>
            <a:r>
              <a:rPr lang="de-DE" b="1" i="1" dirty="0">
                <a:solidFill>
                  <a:srgbClr val="C00000"/>
                </a:solidFill>
                <a:effectLst>
                  <a:outerShdw blurRad="38100" dist="38100" dir="2700000" algn="tl">
                    <a:srgbClr val="000000">
                      <a:alpha val="43137"/>
                    </a:srgbClr>
                  </a:outerShdw>
                </a:effectLst>
              </a:rPr>
              <a:t>wenn diese vollkommen freiwillig, ohne jegliche Leistungsverbindlichkeit und ohne die Erwartung eines besonderen (Nutzungs-)Vorteils gegeben </a:t>
            </a:r>
            <a:r>
              <a:rPr lang="de-DE" b="1" i="1" dirty="0" smtClean="0">
                <a:solidFill>
                  <a:srgbClr val="C00000"/>
                </a:solidFill>
                <a:effectLst>
                  <a:outerShdw blurRad="38100" dist="38100" dir="2700000" algn="tl">
                    <a:srgbClr val="000000">
                      <a:alpha val="43137"/>
                    </a:srgbClr>
                  </a:outerShdw>
                </a:effectLst>
              </a:rPr>
              <a:t>wird</a:t>
            </a:r>
            <a:r>
              <a:rPr lang="de-DE" b="1" dirty="0" smtClean="0"/>
              <a:t>.</a:t>
            </a:r>
          </a:p>
          <a:p>
            <a:pPr marL="285750" indent="-285750">
              <a:spcAft>
                <a:spcPts val="600"/>
              </a:spcAft>
              <a:buFont typeface="Arial" panose="020B0604020202020204" pitchFamily="34" charset="0"/>
              <a:buChar char="•"/>
            </a:pPr>
            <a:r>
              <a:rPr lang="de-DE" b="1" dirty="0" smtClean="0"/>
              <a:t>„Eintrittsspenden“ werden i d. R. als nicht freiwillige Gegenleistung gewertet. Bei kirchlichen Veranstaltungen (z. B. Konzert in der Kirche) wird vielfach eine „Spende“ bzw. „freiwillige Spende“ erbeten. Die Erbringung der Leistung (Konzert) steht hierbei jedoch in einem unmittelbaren Zusammenhang mit der Gegenleistung („Spende“). Die Gegenleistung unterliegt in diesem Fall der Umsatzsteuer.</a:t>
            </a:r>
            <a:endParaRPr lang="de-DE" b="1" dirty="0"/>
          </a:p>
        </p:txBody>
      </p:sp>
    </p:spTree>
    <p:extLst>
      <p:ext uri="{BB962C8B-B14F-4D97-AF65-F5344CB8AC3E}">
        <p14:creationId xmlns:p14="http://schemas.microsoft.com/office/powerpoint/2010/main" val="36753796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Ziff. 4. | S. 19 ff. „ABC </a:t>
            </a:r>
            <a:r>
              <a:rPr lang="de-DE" b="1" dirty="0">
                <a:solidFill>
                  <a:schemeClr val="bg1"/>
                </a:solidFill>
                <a:effectLst>
                  <a:outerShdw blurRad="38100" dist="38100" dir="2700000" algn="tl">
                    <a:srgbClr val="000000">
                      <a:alpha val="43137"/>
                    </a:srgbClr>
                  </a:outerShdw>
                </a:effectLst>
              </a:rPr>
              <a:t>der Tätigkeiten und Einnahmen in der </a:t>
            </a:r>
            <a:r>
              <a:rPr lang="de-DE" b="1" dirty="0" smtClean="0">
                <a:solidFill>
                  <a:schemeClr val="bg1"/>
                </a:solidFill>
                <a:effectLst>
                  <a:outerShdw blurRad="38100" dist="38100" dir="2700000" algn="tl">
                    <a:srgbClr val="000000">
                      <a:alpha val="43137"/>
                    </a:srgbClr>
                  </a:outerShdw>
                </a:effectLst>
              </a:rPr>
              <a:t>KG“ Beispiele</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54</a:t>
            </a:fld>
            <a:endParaRPr lang="de-DE" altLang="de-DE" dirty="0"/>
          </a:p>
        </p:txBody>
      </p:sp>
      <p:sp>
        <p:nvSpPr>
          <p:cNvPr id="5" name="Rechteck 4"/>
          <p:cNvSpPr/>
          <p:nvPr/>
        </p:nvSpPr>
        <p:spPr bwMode="auto">
          <a:xfrm>
            <a:off x="251519" y="1340767"/>
            <a:ext cx="8640961" cy="4968553"/>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600"/>
              </a:spcAft>
              <a:tabLst>
                <a:tab pos="534988" algn="l"/>
              </a:tabLst>
              <a:defRPr/>
            </a:pPr>
            <a:r>
              <a:rPr lang="de-DE" b="1" u="sng" dirty="0" smtClean="0">
                <a:solidFill>
                  <a:srgbClr val="C00000"/>
                </a:solidFill>
                <a:effectLst>
                  <a:outerShdw blurRad="38100" dist="38100" dir="2700000" algn="tl">
                    <a:srgbClr val="000000">
                      <a:alpha val="43137"/>
                    </a:srgbClr>
                  </a:outerShdw>
                </a:effectLst>
              </a:rPr>
              <a:t>Vermietungen </a:t>
            </a:r>
            <a:r>
              <a:rPr lang="de-DE" b="1" u="sng" dirty="0">
                <a:solidFill>
                  <a:srgbClr val="C00000"/>
                </a:solidFill>
                <a:effectLst>
                  <a:outerShdw blurRad="38100" dist="38100" dir="2700000" algn="tl">
                    <a:srgbClr val="000000">
                      <a:alpha val="43137"/>
                    </a:srgbClr>
                  </a:outerShdw>
                </a:effectLst>
              </a:rPr>
              <a:t>und Verpachtungen (A 30, B 11</a:t>
            </a:r>
            <a:r>
              <a:rPr lang="de-DE" b="1" u="sng" dirty="0" smtClean="0">
                <a:solidFill>
                  <a:srgbClr val="C00000"/>
                </a:solidFill>
                <a:effectLst>
                  <a:outerShdw blurRad="38100" dist="38100" dir="2700000" algn="tl">
                    <a:srgbClr val="000000">
                      <a:alpha val="43137"/>
                    </a:srgbClr>
                  </a:outerShdw>
                </a:effectLst>
              </a:rPr>
              <a:t>) – S. 36-40</a:t>
            </a:r>
            <a:endParaRPr lang="de-DE" b="1" u="sng" dirty="0">
              <a:solidFill>
                <a:srgbClr val="C00000"/>
              </a:solidFill>
              <a:effectLst>
                <a:outerShdw blurRad="38100" dist="38100" dir="2700000" algn="tl">
                  <a:srgbClr val="000000">
                    <a:alpha val="43137"/>
                  </a:srgbClr>
                </a:outerShdw>
              </a:effectLst>
            </a:endParaRPr>
          </a:p>
          <a:p>
            <a:pPr marL="285750" indent="-285750">
              <a:spcAft>
                <a:spcPts val="600"/>
              </a:spcAft>
              <a:buFont typeface="Arial" panose="020B0604020202020204" pitchFamily="34" charset="0"/>
              <a:buChar char="•"/>
            </a:pPr>
            <a:r>
              <a:rPr lang="de-DE" b="1" dirty="0" smtClean="0"/>
              <a:t>Vermietungen </a:t>
            </a:r>
            <a:r>
              <a:rPr lang="de-DE" b="1" dirty="0"/>
              <a:t>und Verpachtungen unbeweglichen Vermögens waren nach der bisherigen Rechtslage im Rahmen der Vermögensverwaltung grundsätzlich nicht steuerbar. Nach </a:t>
            </a:r>
            <a:r>
              <a:rPr lang="de-DE" b="1" dirty="0" smtClean="0"/>
              <a:t>der Verschärfung </a:t>
            </a:r>
            <a:r>
              <a:rPr lang="de-DE" b="1" dirty="0"/>
              <a:t>der </a:t>
            </a:r>
            <a:r>
              <a:rPr lang="de-DE" b="1" dirty="0" smtClean="0"/>
              <a:t>Umsatzbe-steuerung </a:t>
            </a:r>
            <a:r>
              <a:rPr lang="de-DE" b="1" dirty="0"/>
              <a:t>für die jPdöR entfällt nunmehr diese generelle Regelung. </a:t>
            </a:r>
          </a:p>
          <a:p>
            <a:pPr marL="285750" indent="-285750">
              <a:spcAft>
                <a:spcPts val="600"/>
              </a:spcAft>
              <a:buFont typeface="Arial" panose="020B0604020202020204" pitchFamily="34" charset="0"/>
              <a:buChar char="•"/>
            </a:pPr>
            <a:r>
              <a:rPr lang="de-DE" b="1" dirty="0"/>
              <a:t>Eine Vielzahl von Vermietungs- und Verpachtungsumsätzen bleiben allerdings aufgrund der allgemeingültigen Befreiungsvorschrift in § 4 Nr. 12 des Umsatzsteuergesetzes auch weiterhin von der Umsatzsteuerpflicht ausgenommen.</a:t>
            </a:r>
          </a:p>
          <a:p>
            <a:pPr marL="285750" indent="-285750">
              <a:spcAft>
                <a:spcPts val="600"/>
              </a:spcAft>
              <a:buFont typeface="Arial" panose="020B0604020202020204" pitchFamily="34" charset="0"/>
              <a:buChar char="•"/>
            </a:pPr>
            <a:r>
              <a:rPr lang="de-DE" b="1" dirty="0" smtClean="0"/>
              <a:t>Je nach der konkreten </a:t>
            </a:r>
            <a:r>
              <a:rPr lang="de-DE" b="1" dirty="0"/>
              <a:t>Ausgestaltung der Grundstücks- und Gebäudeüberlassungen, möglicher </a:t>
            </a:r>
            <a:r>
              <a:rPr lang="de-DE" b="1" dirty="0" smtClean="0"/>
              <a:t>Nebenleistungen </a:t>
            </a:r>
            <a:r>
              <a:rPr lang="de-DE" b="1" dirty="0"/>
              <a:t>usw., können </a:t>
            </a:r>
            <a:r>
              <a:rPr lang="de-DE" b="1" dirty="0" smtClean="0"/>
              <a:t>steuerpflichtige </a:t>
            </a:r>
            <a:r>
              <a:rPr lang="de-DE" b="1" dirty="0"/>
              <a:t>Einnahmen (</a:t>
            </a:r>
            <a:r>
              <a:rPr lang="de-DE" b="1" dirty="0">
                <a:solidFill>
                  <a:srgbClr val="C00000"/>
                </a:solidFill>
                <a:effectLst>
                  <a:outerShdw blurRad="38100" dist="38100" dir="2700000" algn="tl">
                    <a:srgbClr val="000000">
                      <a:alpha val="43137"/>
                    </a:srgbClr>
                  </a:outerShdw>
                </a:effectLst>
              </a:rPr>
              <a:t>Checkliste A 30</a:t>
            </a:r>
            <a:r>
              <a:rPr lang="de-DE" b="1" dirty="0"/>
              <a:t>) oder steuerfreie Einnahmen (</a:t>
            </a:r>
            <a:r>
              <a:rPr lang="de-DE" b="1" dirty="0">
                <a:solidFill>
                  <a:srgbClr val="C00000"/>
                </a:solidFill>
                <a:effectLst>
                  <a:outerShdw blurRad="38100" dist="38100" dir="2700000" algn="tl">
                    <a:srgbClr val="000000">
                      <a:alpha val="43137"/>
                    </a:srgbClr>
                  </a:outerShdw>
                </a:effectLst>
              </a:rPr>
              <a:t>Checkliste B 11</a:t>
            </a:r>
            <a:r>
              <a:rPr lang="de-DE" b="1" dirty="0"/>
              <a:t>) erzielt werden. </a:t>
            </a:r>
            <a:endParaRPr lang="de-DE" b="1" dirty="0" smtClean="0"/>
          </a:p>
          <a:p>
            <a:pPr marL="285750" indent="-285750">
              <a:spcAft>
                <a:spcPts val="600"/>
              </a:spcAft>
              <a:buFont typeface="Arial" panose="020B0604020202020204" pitchFamily="34" charset="0"/>
              <a:buChar char="•"/>
            </a:pPr>
            <a:r>
              <a:rPr lang="de-DE" b="1" dirty="0" smtClean="0">
                <a:solidFill>
                  <a:srgbClr val="C00000"/>
                </a:solidFill>
                <a:effectLst>
                  <a:outerShdw blurRad="38100" dist="38100" dir="2700000" algn="tl">
                    <a:srgbClr val="000000">
                      <a:alpha val="43137"/>
                    </a:srgbClr>
                  </a:outerShdw>
                </a:effectLst>
              </a:rPr>
              <a:t>vgl. umfängliche Tabelle in der Arbeitshilfe (S. 37 ff) mit div. Variationen</a:t>
            </a:r>
            <a:endParaRPr lang="de-DE"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81153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513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Ziff. 4. | S. 19 ff. „ABC </a:t>
            </a:r>
            <a:r>
              <a:rPr lang="de-DE" b="1" dirty="0">
                <a:solidFill>
                  <a:schemeClr val="bg1"/>
                </a:solidFill>
                <a:effectLst>
                  <a:outerShdw blurRad="38100" dist="38100" dir="2700000" algn="tl">
                    <a:srgbClr val="000000">
                      <a:alpha val="43137"/>
                    </a:srgbClr>
                  </a:outerShdw>
                </a:effectLst>
              </a:rPr>
              <a:t>der Tätigkeiten und Einnahmen in der </a:t>
            </a:r>
            <a:r>
              <a:rPr lang="de-DE" b="1" dirty="0" smtClean="0">
                <a:solidFill>
                  <a:schemeClr val="bg1"/>
                </a:solidFill>
                <a:effectLst>
                  <a:outerShdw blurRad="38100" dist="38100" dir="2700000" algn="tl">
                    <a:srgbClr val="000000">
                      <a:alpha val="43137"/>
                    </a:srgbClr>
                  </a:outerShdw>
                </a:effectLst>
              </a:rPr>
              <a:t>KG“ Beispiele</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55</a:t>
            </a:fld>
            <a:endParaRPr lang="de-DE" altLang="de-DE" dirty="0"/>
          </a:p>
        </p:txBody>
      </p:sp>
      <p:sp>
        <p:nvSpPr>
          <p:cNvPr id="5" name="Rechteck 4"/>
          <p:cNvSpPr/>
          <p:nvPr/>
        </p:nvSpPr>
        <p:spPr bwMode="auto">
          <a:xfrm>
            <a:off x="251519" y="1340767"/>
            <a:ext cx="8640961" cy="5107484"/>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600"/>
              </a:spcAft>
              <a:tabLst>
                <a:tab pos="534988" algn="l"/>
              </a:tabLst>
              <a:defRPr/>
            </a:pPr>
            <a:r>
              <a:rPr lang="de-DE" b="1" u="sng" dirty="0" smtClean="0">
                <a:solidFill>
                  <a:srgbClr val="C00000"/>
                </a:solidFill>
                <a:effectLst>
                  <a:outerShdw blurRad="38100" dist="38100" dir="2700000" algn="tl">
                    <a:srgbClr val="000000">
                      <a:alpha val="43137"/>
                    </a:srgbClr>
                  </a:outerShdw>
                </a:effectLst>
              </a:rPr>
              <a:t>Vermietungen </a:t>
            </a:r>
            <a:r>
              <a:rPr lang="de-DE" b="1" u="sng" dirty="0">
                <a:solidFill>
                  <a:srgbClr val="C00000"/>
                </a:solidFill>
                <a:effectLst>
                  <a:outerShdw blurRad="38100" dist="38100" dir="2700000" algn="tl">
                    <a:srgbClr val="000000">
                      <a:alpha val="43137"/>
                    </a:srgbClr>
                  </a:outerShdw>
                </a:effectLst>
              </a:rPr>
              <a:t>und Verpachtungen (A 30, B 11)</a:t>
            </a:r>
          </a:p>
          <a:p>
            <a:pPr lvl="0">
              <a:spcBef>
                <a:spcPts val="0"/>
              </a:spcBef>
              <a:spcAft>
                <a:spcPts val="600"/>
              </a:spcAft>
            </a:pPr>
            <a:r>
              <a:rPr lang="de-DE" b="1" u="sng" dirty="0" smtClean="0">
                <a:solidFill>
                  <a:srgbClr val="C00000"/>
                </a:solidFill>
                <a:effectLst>
                  <a:outerShdw blurRad="38100" dist="38100" dir="2700000" algn="tl">
                    <a:srgbClr val="000000">
                      <a:alpha val="43137"/>
                    </a:srgbClr>
                  </a:outerShdw>
                </a:effectLst>
              </a:rPr>
              <a:t>Sonderfall: Kurzfristige </a:t>
            </a:r>
            <a:r>
              <a:rPr lang="de-DE" b="1" u="sng" dirty="0">
                <a:solidFill>
                  <a:srgbClr val="C00000"/>
                </a:solidFill>
                <a:effectLst>
                  <a:outerShdw blurRad="38100" dist="38100" dir="2700000" algn="tl">
                    <a:srgbClr val="000000">
                      <a:alpha val="43137"/>
                    </a:srgbClr>
                  </a:outerShdw>
                </a:effectLst>
              </a:rPr>
              <a:t>Vermietungen von Räumen für private Veranstaltungen und </a:t>
            </a:r>
            <a:r>
              <a:rPr lang="de-DE" b="1" u="sng" dirty="0" smtClean="0">
                <a:solidFill>
                  <a:srgbClr val="C00000"/>
                </a:solidFill>
                <a:effectLst>
                  <a:outerShdw blurRad="38100" dist="38100" dir="2700000" algn="tl">
                    <a:srgbClr val="000000">
                      <a:alpha val="43137"/>
                    </a:srgbClr>
                  </a:outerShdw>
                </a:effectLst>
              </a:rPr>
              <a:t>Feiern – S. 40 / 41</a:t>
            </a:r>
            <a:endParaRPr lang="de-DE" b="1" u="sng" dirty="0">
              <a:solidFill>
                <a:srgbClr val="C00000"/>
              </a:solidFill>
              <a:effectLst>
                <a:outerShdw blurRad="38100" dist="38100" dir="2700000" algn="tl">
                  <a:srgbClr val="000000">
                    <a:alpha val="43137"/>
                  </a:srgbClr>
                </a:outerShdw>
              </a:effectLst>
            </a:endParaRPr>
          </a:p>
          <a:p>
            <a:pPr marL="285750" indent="-285750">
              <a:spcBef>
                <a:spcPts val="0"/>
              </a:spcBef>
              <a:spcAft>
                <a:spcPts val="600"/>
              </a:spcAft>
              <a:buFont typeface="Arial" panose="020B0604020202020204" pitchFamily="34" charset="0"/>
              <a:buChar char="•"/>
            </a:pPr>
            <a:r>
              <a:rPr lang="de-DE" b="1" dirty="0" smtClean="0"/>
              <a:t>in </a:t>
            </a:r>
            <a:r>
              <a:rPr lang="de-DE" b="1" dirty="0"/>
              <a:t>jedem Fall </a:t>
            </a:r>
            <a:r>
              <a:rPr lang="de-DE" b="1" dirty="0" smtClean="0"/>
              <a:t>schriftlichen </a:t>
            </a:r>
            <a:r>
              <a:rPr lang="de-DE" b="1" dirty="0"/>
              <a:t>Mietvertrag mit Nutzungsordnung </a:t>
            </a:r>
            <a:r>
              <a:rPr lang="de-DE" b="1" dirty="0" smtClean="0"/>
              <a:t>abschließen</a:t>
            </a:r>
          </a:p>
          <a:p>
            <a:pPr marL="285750" indent="-285750">
              <a:spcBef>
                <a:spcPts val="0"/>
              </a:spcBef>
              <a:spcAft>
                <a:spcPts val="600"/>
              </a:spcAft>
              <a:buFont typeface="Arial" panose="020B0604020202020204" pitchFamily="34" charset="0"/>
              <a:buChar char="•"/>
            </a:pPr>
            <a:r>
              <a:rPr lang="de-DE" b="1" dirty="0" smtClean="0">
                <a:solidFill>
                  <a:srgbClr val="C00000"/>
                </a:solidFill>
                <a:effectLst>
                  <a:outerShdw blurRad="38100" dist="38100" dir="2700000" algn="tl">
                    <a:srgbClr val="000000">
                      <a:alpha val="43137"/>
                    </a:srgbClr>
                  </a:outerShdw>
                </a:effectLst>
              </a:rPr>
              <a:t>Hinweis</a:t>
            </a:r>
            <a:r>
              <a:rPr lang="de-DE" b="1" dirty="0">
                <a:solidFill>
                  <a:srgbClr val="C00000"/>
                </a:solidFill>
                <a:effectLst>
                  <a:outerShdw blurRad="38100" dist="38100" dir="2700000" algn="tl">
                    <a:srgbClr val="000000">
                      <a:alpha val="43137"/>
                    </a:srgbClr>
                  </a:outerShdw>
                </a:effectLst>
              </a:rPr>
              <a:t>: </a:t>
            </a:r>
            <a:r>
              <a:rPr lang="de-DE" b="1" dirty="0" smtClean="0">
                <a:solidFill>
                  <a:srgbClr val="C00000"/>
                </a:solidFill>
                <a:effectLst>
                  <a:outerShdw blurRad="38100" dist="38100" dir="2700000" algn="tl">
                    <a:srgbClr val="000000">
                      <a:alpha val="43137"/>
                    </a:srgbClr>
                  </a:outerShdw>
                </a:effectLst>
              </a:rPr>
              <a:t>EGV beabsichtigt, Mustervertrag bereitzustellen</a:t>
            </a:r>
          </a:p>
          <a:p>
            <a:pPr marL="285750" indent="-285750">
              <a:spcBef>
                <a:spcPts val="0"/>
              </a:spcBef>
              <a:spcAft>
                <a:spcPts val="600"/>
              </a:spcAft>
              <a:buFont typeface="Arial" panose="020B0604020202020204" pitchFamily="34" charset="0"/>
              <a:buChar char="•"/>
            </a:pPr>
            <a:r>
              <a:rPr lang="de-DE" b="1" dirty="0" smtClean="0"/>
              <a:t>Ob </a:t>
            </a:r>
            <a:r>
              <a:rPr lang="de-DE" b="1" dirty="0"/>
              <a:t>die vereinbarten Entgelte bei kurzfristigen Raumvermietungen für private Veranstaltungen und Feiern umsatzsteuerpflichtig sind, entscheidet sich nach dem Umfang der vereinbarten Leistungen.</a:t>
            </a:r>
          </a:p>
          <a:p>
            <a:pPr marL="285750" indent="-285750">
              <a:spcBef>
                <a:spcPts val="0"/>
              </a:spcBef>
              <a:spcAft>
                <a:spcPts val="600"/>
              </a:spcAft>
              <a:buFont typeface="Arial" panose="020B0604020202020204" pitchFamily="34" charset="0"/>
              <a:buChar char="•"/>
            </a:pPr>
            <a:r>
              <a:rPr lang="de-DE" b="1" u="sng" dirty="0">
                <a:solidFill>
                  <a:srgbClr val="C00000"/>
                </a:solidFill>
                <a:effectLst>
                  <a:outerShdw blurRad="38100" dist="38100" dir="2700000" algn="tl">
                    <a:srgbClr val="000000">
                      <a:alpha val="43137"/>
                    </a:srgbClr>
                  </a:outerShdw>
                </a:effectLst>
              </a:rPr>
              <a:t>Steuerfrei</a:t>
            </a:r>
            <a:r>
              <a:rPr lang="de-DE" b="1" dirty="0"/>
              <a:t> bleiben die Raumvermietung einschließlich der Bereitstellung von Tischen und Stühlen, die Be- und Entstuhlung, die Reinigung, Betriebskosten und der Hausmeistereinsatz.</a:t>
            </a:r>
          </a:p>
          <a:p>
            <a:pPr marL="285750" indent="-285750">
              <a:spcBef>
                <a:spcPts val="0"/>
              </a:spcBef>
              <a:spcAft>
                <a:spcPts val="600"/>
              </a:spcAft>
              <a:buFont typeface="Arial" panose="020B0604020202020204" pitchFamily="34" charset="0"/>
              <a:buChar char="•"/>
            </a:pPr>
            <a:r>
              <a:rPr lang="de-DE" b="1" dirty="0" smtClean="0"/>
              <a:t>Weitergehende Leistungen, </a:t>
            </a:r>
            <a:r>
              <a:rPr lang="de-DE" b="1" dirty="0"/>
              <a:t>wie z. B. die Überlassung von </a:t>
            </a:r>
            <a:r>
              <a:rPr lang="de-DE" b="1" dirty="0" smtClean="0"/>
              <a:t>Betriebs-vorrichtungen </a:t>
            </a:r>
            <a:r>
              <a:rPr lang="de-DE" b="1" dirty="0"/>
              <a:t>(Schanktheke, Küche, Geschirr), sind </a:t>
            </a:r>
            <a:r>
              <a:rPr lang="de-DE" b="1" u="sng">
                <a:solidFill>
                  <a:srgbClr val="C00000"/>
                </a:solidFill>
                <a:effectLst>
                  <a:outerShdw blurRad="38100" dist="38100" dir="2700000" algn="tl">
                    <a:srgbClr val="000000">
                      <a:alpha val="43137"/>
                    </a:srgbClr>
                  </a:outerShdw>
                </a:effectLst>
              </a:rPr>
              <a:t>steuerpflichtig</a:t>
            </a:r>
            <a:r>
              <a:rPr lang="de-DE" b="1" smtClean="0"/>
              <a:t>.</a:t>
            </a:r>
            <a:endParaRPr lang="de-DE" b="1" dirty="0" smtClean="0"/>
          </a:p>
        </p:txBody>
      </p:sp>
    </p:spTree>
    <p:extLst>
      <p:ext uri="{BB962C8B-B14F-4D97-AF65-F5344CB8AC3E}">
        <p14:creationId xmlns:p14="http://schemas.microsoft.com/office/powerpoint/2010/main" val="12137886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randombar(horizontal)">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648072"/>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108000" rIns="91440" bIns="45720" numCol="1" rtlCol="0" anchor="t" anchorCtr="0" compatLnSpc="1">
            <a:prstTxWarp prst="textNoShape">
              <a:avLst/>
            </a:prstTxWarp>
          </a:bodyPr>
          <a:lstStyle/>
          <a:p>
            <a:pPr lvl="0" algn="ctr"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Datenerfassung für die steuerliche Bestandsaufnahme</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56</a:t>
            </a:fld>
            <a:endParaRPr lang="de-DE" altLang="de-DE" dirty="0"/>
          </a:p>
        </p:txBody>
      </p:sp>
      <p:graphicFrame>
        <p:nvGraphicFramePr>
          <p:cNvPr id="4" name="Tabelle 3"/>
          <p:cNvGraphicFramePr>
            <a:graphicFrameLocks noGrp="1"/>
          </p:cNvGraphicFramePr>
          <p:nvPr>
            <p:extLst/>
          </p:nvPr>
        </p:nvGraphicFramePr>
        <p:xfrm>
          <a:off x="270102" y="1772816"/>
          <a:ext cx="8622378" cy="3924003"/>
        </p:xfrm>
        <a:graphic>
          <a:graphicData uri="http://schemas.openxmlformats.org/drawingml/2006/table">
            <a:tbl>
              <a:tblPr>
                <a:tableStyleId>{5C22544A-7EE6-4342-B048-85BDC9FD1C3A}</a:tableStyleId>
              </a:tblPr>
              <a:tblGrid>
                <a:gridCol w="808348"/>
                <a:gridCol w="7814030"/>
              </a:tblGrid>
              <a:tr h="360405">
                <a:tc>
                  <a:txBody>
                    <a:bodyPr/>
                    <a:lstStyle/>
                    <a:p>
                      <a:pPr algn="ctr" fontAlgn="t">
                        <a:spcAft>
                          <a:spcPts val="600"/>
                        </a:spcAft>
                      </a:pPr>
                      <a:r>
                        <a:rPr lang="de-DE" sz="1800" b="1" u="none" strike="noStrike" dirty="0">
                          <a:effectLst/>
                          <a:latin typeface="Arial" panose="020B0604020202020204" pitchFamily="34" charset="0"/>
                          <a:cs typeface="Arial" panose="020B0604020202020204" pitchFamily="34" charset="0"/>
                        </a:rPr>
                        <a:t>1.</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bg1">
                        <a:lumMod val="95000"/>
                      </a:schemeClr>
                    </a:solidFill>
                  </a:tcPr>
                </a:tc>
                <a:tc>
                  <a:txBody>
                    <a:bodyPr/>
                    <a:lstStyle/>
                    <a:p>
                      <a:pPr algn="l" fontAlgn="t">
                        <a:spcAft>
                          <a:spcPts val="600"/>
                        </a:spcAft>
                      </a:pPr>
                      <a:r>
                        <a:rPr lang="de-DE" sz="1800" b="1" u="none" strike="noStrike" dirty="0">
                          <a:effectLst/>
                          <a:latin typeface="Arial" panose="020B0604020202020204" pitchFamily="34" charset="0"/>
                          <a:cs typeface="Arial" panose="020B0604020202020204" pitchFamily="34" charset="0"/>
                        </a:rPr>
                        <a:t>Deckblatt der Kirchengemeinde (Allgemeine Daten)</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bg1">
                        <a:lumMod val="95000"/>
                      </a:schemeClr>
                    </a:solidFill>
                  </a:tcPr>
                </a:tc>
              </a:tr>
              <a:tr h="360405">
                <a:tc>
                  <a:txBody>
                    <a:bodyPr/>
                    <a:lstStyle/>
                    <a:p>
                      <a:pPr algn="ctr" fontAlgn="t">
                        <a:spcAft>
                          <a:spcPts val="600"/>
                        </a:spcAft>
                      </a:pPr>
                      <a:r>
                        <a:rPr lang="de-DE" sz="1800" b="1" u="none" strike="noStrike" dirty="0">
                          <a:effectLst/>
                          <a:latin typeface="Arial" panose="020B0604020202020204" pitchFamily="34" charset="0"/>
                          <a:cs typeface="Arial" panose="020B0604020202020204" pitchFamily="34" charset="0"/>
                        </a:rPr>
                        <a:t>2.</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bg1">
                        <a:lumMod val="95000"/>
                      </a:schemeClr>
                    </a:solidFill>
                  </a:tcPr>
                </a:tc>
                <a:tc>
                  <a:txBody>
                    <a:bodyPr/>
                    <a:lstStyle/>
                    <a:p>
                      <a:pPr algn="l" fontAlgn="t">
                        <a:spcAft>
                          <a:spcPts val="600"/>
                        </a:spcAft>
                      </a:pPr>
                      <a:r>
                        <a:rPr lang="de-DE" sz="1800" b="1" u="none" strike="noStrike" dirty="0">
                          <a:effectLst/>
                          <a:latin typeface="Arial" panose="020B0604020202020204" pitchFamily="34" charset="0"/>
                          <a:cs typeface="Arial" panose="020B0604020202020204" pitchFamily="34" charset="0"/>
                        </a:rPr>
                        <a:t>Optionserklärung gem. § 27 Abs. 22 UStG</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bg1">
                        <a:lumMod val="95000"/>
                      </a:schemeClr>
                    </a:solidFill>
                  </a:tcPr>
                </a:tc>
              </a:tr>
              <a:tr h="360405">
                <a:tc>
                  <a:txBody>
                    <a:bodyPr/>
                    <a:lstStyle/>
                    <a:p>
                      <a:pPr algn="ctr" fontAlgn="t">
                        <a:spcAft>
                          <a:spcPts val="600"/>
                        </a:spcAft>
                      </a:pPr>
                      <a:r>
                        <a:rPr lang="de-DE" sz="1800" b="1" u="none" strike="noStrike" dirty="0">
                          <a:effectLst/>
                          <a:latin typeface="Arial" panose="020B0604020202020204" pitchFamily="34" charset="0"/>
                          <a:cs typeface="Arial" panose="020B0604020202020204" pitchFamily="34" charset="0"/>
                        </a:rPr>
                        <a:t>3.</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bg1">
                        <a:lumMod val="95000"/>
                      </a:schemeClr>
                    </a:solidFill>
                  </a:tcPr>
                </a:tc>
                <a:tc>
                  <a:txBody>
                    <a:bodyPr/>
                    <a:lstStyle/>
                    <a:p>
                      <a:pPr algn="l" fontAlgn="t">
                        <a:spcAft>
                          <a:spcPts val="600"/>
                        </a:spcAft>
                      </a:pPr>
                      <a:r>
                        <a:rPr lang="de-DE" sz="1800" b="1" u="none" strike="noStrike" dirty="0">
                          <a:effectLst/>
                          <a:latin typeface="Arial" panose="020B0604020202020204" pitchFamily="34" charset="0"/>
                          <a:cs typeface="Arial" panose="020B0604020202020204" pitchFamily="34" charset="0"/>
                        </a:rPr>
                        <a:t>Übersicht über die Sondervermögen</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bg1">
                        <a:lumMod val="95000"/>
                      </a:schemeClr>
                    </a:solidFill>
                  </a:tcPr>
                </a:tc>
              </a:tr>
              <a:tr h="680358">
                <a:tc>
                  <a:txBody>
                    <a:bodyPr/>
                    <a:lstStyle/>
                    <a:p>
                      <a:pPr algn="ctr" fontAlgn="t">
                        <a:spcAft>
                          <a:spcPts val="600"/>
                        </a:spcAft>
                      </a:pPr>
                      <a:r>
                        <a:rPr lang="de-DE" sz="1800" b="1" u="none" strike="noStrike" dirty="0">
                          <a:effectLst/>
                          <a:latin typeface="Arial" panose="020B0604020202020204" pitchFamily="34" charset="0"/>
                          <a:cs typeface="Arial" panose="020B0604020202020204" pitchFamily="34" charset="0"/>
                        </a:rPr>
                        <a:t>4.</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bg1">
                        <a:lumMod val="95000"/>
                      </a:schemeClr>
                    </a:solidFill>
                  </a:tcPr>
                </a:tc>
                <a:tc>
                  <a:txBody>
                    <a:bodyPr/>
                    <a:lstStyle/>
                    <a:p>
                      <a:pPr algn="l" fontAlgn="t">
                        <a:spcAft>
                          <a:spcPts val="600"/>
                        </a:spcAft>
                      </a:pPr>
                      <a:r>
                        <a:rPr lang="de-DE" sz="1800" b="1" u="none" strike="noStrike" dirty="0">
                          <a:effectLst/>
                          <a:latin typeface="Arial" panose="020B0604020202020204" pitchFamily="34" charset="0"/>
                          <a:cs typeface="Arial" panose="020B0604020202020204" pitchFamily="34" charset="0"/>
                        </a:rPr>
                        <a:t>Übersicht Kirchliche Vereine, Gruppierungen und Verbände auf kirchengemeindlicher Ebene</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bg1">
                        <a:lumMod val="95000"/>
                      </a:schemeClr>
                    </a:solidFill>
                  </a:tcPr>
                </a:tc>
              </a:tr>
              <a:tr h="360405">
                <a:tc>
                  <a:txBody>
                    <a:bodyPr/>
                    <a:lstStyle/>
                    <a:p>
                      <a:pPr algn="ctr" fontAlgn="t">
                        <a:spcAft>
                          <a:spcPts val="600"/>
                        </a:spcAft>
                      </a:pPr>
                      <a:r>
                        <a:rPr lang="de-DE" sz="1800" b="1" u="none" strike="noStrike" dirty="0">
                          <a:effectLst/>
                          <a:latin typeface="Arial" panose="020B0604020202020204" pitchFamily="34" charset="0"/>
                          <a:cs typeface="Arial" panose="020B0604020202020204" pitchFamily="34" charset="0"/>
                        </a:rPr>
                        <a:t> </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bg1">
                        <a:lumMod val="95000"/>
                      </a:schemeClr>
                    </a:solidFill>
                  </a:tcPr>
                </a:tc>
                <a:tc>
                  <a:txBody>
                    <a:bodyPr/>
                    <a:lstStyle/>
                    <a:p>
                      <a:pPr algn="l" fontAlgn="t">
                        <a:spcAft>
                          <a:spcPts val="600"/>
                        </a:spcAft>
                      </a:pPr>
                      <a:r>
                        <a:rPr lang="de-DE" sz="1800" b="1" u="none" strike="noStrike" dirty="0">
                          <a:effectLst/>
                          <a:latin typeface="Arial" panose="020B0604020202020204" pitchFamily="34" charset="0"/>
                          <a:cs typeface="Arial" panose="020B0604020202020204" pitchFamily="34" charset="0"/>
                        </a:rPr>
                        <a:t>a) rechtlich selbstständig</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bg1">
                        <a:lumMod val="95000"/>
                      </a:schemeClr>
                    </a:solidFill>
                  </a:tcPr>
                </a:tc>
              </a:tr>
              <a:tr h="360405">
                <a:tc>
                  <a:txBody>
                    <a:bodyPr/>
                    <a:lstStyle/>
                    <a:p>
                      <a:pPr algn="ctr" fontAlgn="t">
                        <a:spcAft>
                          <a:spcPts val="600"/>
                        </a:spcAft>
                      </a:pPr>
                      <a:r>
                        <a:rPr lang="de-DE" sz="1800" b="1" u="none" strike="noStrike" dirty="0">
                          <a:effectLst/>
                          <a:latin typeface="Arial" panose="020B0604020202020204" pitchFamily="34" charset="0"/>
                          <a:cs typeface="Arial" panose="020B0604020202020204" pitchFamily="34" charset="0"/>
                        </a:rPr>
                        <a:t> </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bg1">
                        <a:lumMod val="95000"/>
                      </a:schemeClr>
                    </a:solidFill>
                  </a:tcPr>
                </a:tc>
                <a:tc>
                  <a:txBody>
                    <a:bodyPr/>
                    <a:lstStyle/>
                    <a:p>
                      <a:pPr algn="l" fontAlgn="t">
                        <a:spcAft>
                          <a:spcPts val="600"/>
                        </a:spcAft>
                      </a:pPr>
                      <a:r>
                        <a:rPr lang="de-DE" sz="1800" b="1" u="none" strike="noStrike" dirty="0">
                          <a:effectLst/>
                          <a:latin typeface="Arial" panose="020B0604020202020204" pitchFamily="34" charset="0"/>
                          <a:cs typeface="Arial" panose="020B0604020202020204" pitchFamily="34" charset="0"/>
                        </a:rPr>
                        <a:t>b) rechtlich unselbstständig</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bg1">
                        <a:lumMod val="95000"/>
                      </a:schemeClr>
                    </a:solidFill>
                  </a:tcPr>
                </a:tc>
              </a:tr>
              <a:tr h="360405">
                <a:tc>
                  <a:txBody>
                    <a:bodyPr/>
                    <a:lstStyle/>
                    <a:p>
                      <a:pPr algn="ctr" fontAlgn="t">
                        <a:spcAft>
                          <a:spcPts val="600"/>
                        </a:spcAft>
                      </a:pPr>
                      <a:r>
                        <a:rPr lang="de-DE" sz="1800" b="1" u="none" strike="noStrike" dirty="0">
                          <a:effectLst/>
                          <a:latin typeface="Arial" panose="020B0604020202020204" pitchFamily="34" charset="0"/>
                          <a:cs typeface="Arial" panose="020B0604020202020204" pitchFamily="34" charset="0"/>
                        </a:rPr>
                        <a:t>5.</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bg1">
                        <a:lumMod val="95000"/>
                      </a:schemeClr>
                    </a:solidFill>
                  </a:tcPr>
                </a:tc>
                <a:tc>
                  <a:txBody>
                    <a:bodyPr/>
                    <a:lstStyle/>
                    <a:p>
                      <a:pPr algn="l" fontAlgn="t">
                        <a:spcAft>
                          <a:spcPts val="600"/>
                        </a:spcAft>
                      </a:pPr>
                      <a:r>
                        <a:rPr lang="de-DE" sz="1800" b="1" u="none" strike="noStrike" dirty="0">
                          <a:effectLst/>
                          <a:latin typeface="Arial" panose="020B0604020202020204" pitchFamily="34" charset="0"/>
                          <a:cs typeface="Arial" panose="020B0604020202020204" pitchFamily="34" charset="0"/>
                        </a:rPr>
                        <a:t>Checkliste "steuerpflichtige Einnahmen"</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bg1">
                        <a:lumMod val="95000"/>
                      </a:schemeClr>
                    </a:solidFill>
                  </a:tcPr>
                </a:tc>
              </a:tr>
              <a:tr h="360405">
                <a:tc>
                  <a:txBody>
                    <a:bodyPr/>
                    <a:lstStyle/>
                    <a:p>
                      <a:pPr algn="ctr" fontAlgn="t">
                        <a:spcAft>
                          <a:spcPts val="600"/>
                        </a:spcAft>
                      </a:pPr>
                      <a:r>
                        <a:rPr lang="de-DE" sz="1800" b="1" u="none" strike="noStrike" dirty="0">
                          <a:effectLst/>
                          <a:latin typeface="Arial" panose="020B0604020202020204" pitchFamily="34" charset="0"/>
                          <a:cs typeface="Arial" panose="020B0604020202020204" pitchFamily="34" charset="0"/>
                        </a:rPr>
                        <a:t>6.</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bg1">
                        <a:lumMod val="95000"/>
                      </a:schemeClr>
                    </a:solidFill>
                  </a:tcPr>
                </a:tc>
                <a:tc>
                  <a:txBody>
                    <a:bodyPr/>
                    <a:lstStyle/>
                    <a:p>
                      <a:pPr algn="l" fontAlgn="t">
                        <a:spcAft>
                          <a:spcPts val="600"/>
                        </a:spcAft>
                      </a:pPr>
                      <a:r>
                        <a:rPr lang="de-DE" sz="1800" b="1" u="none" strike="noStrike" dirty="0">
                          <a:effectLst/>
                          <a:latin typeface="Arial" panose="020B0604020202020204" pitchFamily="34" charset="0"/>
                          <a:cs typeface="Arial" panose="020B0604020202020204" pitchFamily="34" charset="0"/>
                        </a:rPr>
                        <a:t>Checkliste "steuerfreie Einnahmen"</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bg1">
                        <a:lumMod val="95000"/>
                      </a:schemeClr>
                    </a:solidFill>
                  </a:tcPr>
                </a:tc>
              </a:tr>
              <a:tr h="360405">
                <a:tc>
                  <a:txBody>
                    <a:bodyPr/>
                    <a:lstStyle/>
                    <a:p>
                      <a:pPr algn="ctr" fontAlgn="t">
                        <a:spcAft>
                          <a:spcPts val="600"/>
                        </a:spcAft>
                      </a:pPr>
                      <a:r>
                        <a:rPr lang="de-DE" sz="1800" b="1" u="none" strike="noStrike" dirty="0">
                          <a:effectLst/>
                          <a:latin typeface="Arial" panose="020B0604020202020204" pitchFamily="34" charset="0"/>
                          <a:cs typeface="Arial" panose="020B0604020202020204" pitchFamily="34" charset="0"/>
                        </a:rPr>
                        <a:t>7.</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bg1">
                        <a:lumMod val="95000"/>
                      </a:schemeClr>
                    </a:solidFill>
                  </a:tcPr>
                </a:tc>
                <a:tc>
                  <a:txBody>
                    <a:bodyPr/>
                    <a:lstStyle/>
                    <a:p>
                      <a:pPr algn="l" fontAlgn="t">
                        <a:spcAft>
                          <a:spcPts val="600"/>
                        </a:spcAft>
                      </a:pPr>
                      <a:r>
                        <a:rPr lang="de-DE" sz="1800" b="1" u="none" strike="noStrike" dirty="0">
                          <a:effectLst/>
                          <a:latin typeface="Arial" panose="020B0604020202020204" pitchFamily="34" charset="0"/>
                          <a:cs typeface="Arial" panose="020B0604020202020204" pitchFamily="34" charset="0"/>
                        </a:rPr>
                        <a:t>Checkliste "nicht steuerbare Einnahmen"</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bg1">
                        <a:lumMod val="95000"/>
                      </a:schemeClr>
                    </a:solidFill>
                  </a:tcPr>
                </a:tc>
              </a:tr>
              <a:tr h="360405">
                <a:tc>
                  <a:txBody>
                    <a:bodyPr/>
                    <a:lstStyle/>
                    <a:p>
                      <a:pPr algn="ctr" fontAlgn="t">
                        <a:spcAft>
                          <a:spcPts val="600"/>
                        </a:spcAft>
                      </a:pPr>
                      <a:r>
                        <a:rPr lang="de-DE" sz="1800" b="1" u="none" strike="noStrike" dirty="0">
                          <a:effectLst/>
                          <a:latin typeface="Arial" panose="020B0604020202020204" pitchFamily="34" charset="0"/>
                          <a:cs typeface="Arial" panose="020B0604020202020204" pitchFamily="34" charset="0"/>
                        </a:rPr>
                        <a:t>8.</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bg1">
                        <a:lumMod val="95000"/>
                      </a:schemeClr>
                    </a:solidFill>
                  </a:tcPr>
                </a:tc>
                <a:tc>
                  <a:txBody>
                    <a:bodyPr/>
                    <a:lstStyle/>
                    <a:p>
                      <a:pPr algn="l" fontAlgn="t">
                        <a:spcAft>
                          <a:spcPts val="600"/>
                        </a:spcAft>
                      </a:pPr>
                      <a:r>
                        <a:rPr lang="de-DE" sz="1800" b="1" u="none" strike="noStrike" dirty="0">
                          <a:effectLst/>
                          <a:latin typeface="Arial" panose="020B0604020202020204" pitchFamily="34" charset="0"/>
                          <a:cs typeface="Arial" panose="020B0604020202020204" pitchFamily="34" charset="0"/>
                        </a:rPr>
                        <a:t>Vollständigkeitserklärung</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bg1">
                        <a:lumMod val="95000"/>
                      </a:schemeClr>
                    </a:solidFill>
                  </a:tcPr>
                </a:tc>
              </a:tr>
            </a:tbl>
          </a:graphicData>
        </a:graphic>
      </p:graphicFrame>
    </p:spTree>
    <p:extLst>
      <p:ext uri="{BB962C8B-B14F-4D97-AF65-F5344CB8AC3E}">
        <p14:creationId xmlns:p14="http://schemas.microsoft.com/office/powerpoint/2010/main" val="851147184"/>
      </p:ext>
    </p:extLst>
  </p:cSld>
  <p:clrMapOvr>
    <a:masterClrMapping/>
  </p:clrMapOvr>
  <p:transition spd="med">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57</a:t>
            </a:fld>
            <a:endParaRPr lang="de-DE" altLang="de-DE" dirty="0"/>
          </a:p>
        </p:txBody>
      </p:sp>
      <p:sp>
        <p:nvSpPr>
          <p:cNvPr id="5" name="Rechteck 4"/>
          <p:cNvSpPr/>
          <p:nvPr/>
        </p:nvSpPr>
        <p:spPr bwMode="auto">
          <a:xfrm>
            <a:off x="251519" y="1412776"/>
            <a:ext cx="8640961" cy="4464496"/>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a:spcBef>
                <a:spcPts val="0"/>
              </a:spcBef>
              <a:spcAft>
                <a:spcPts val="600"/>
              </a:spcAft>
            </a:pPr>
            <a:r>
              <a:rPr lang="de-DE" b="1" u="sng" dirty="0" smtClean="0">
                <a:effectLst>
                  <a:outerShdw blurRad="38100" dist="38100" dir="2700000" algn="tl">
                    <a:srgbClr val="000000">
                      <a:alpha val="43137"/>
                    </a:srgbClr>
                  </a:outerShdw>
                </a:effectLst>
              </a:rPr>
              <a:t>Hinweis:</a:t>
            </a:r>
          </a:p>
          <a:p>
            <a:pPr marL="285750" indent="-285750">
              <a:spcBef>
                <a:spcPts val="0"/>
              </a:spcBef>
              <a:spcAft>
                <a:spcPts val="600"/>
              </a:spcAft>
              <a:buFont typeface="Arial" panose="020B0604020202020204" pitchFamily="34" charset="0"/>
              <a:buChar char="•"/>
            </a:pPr>
            <a:r>
              <a:rPr lang="de-DE" b="1" dirty="0" smtClean="0"/>
              <a:t>Die </a:t>
            </a:r>
            <a:r>
              <a:rPr lang="de-DE" b="1" dirty="0"/>
              <a:t>jeweils aktuelle Fassung der Unterlagen zur Datenerfassung steht als Download über </a:t>
            </a:r>
            <a:r>
              <a:rPr lang="de-DE" b="1" dirty="0" smtClean="0"/>
              <a:t>das Online-Angebot „</a:t>
            </a:r>
            <a:r>
              <a:rPr lang="de-DE" b="1" dirty="0"/>
              <a:t>Verwaltungshandbuch für Pastorale Räume</a:t>
            </a:r>
            <a:r>
              <a:rPr lang="de-DE" b="1"/>
              <a:t>“ </a:t>
            </a:r>
            <a:r>
              <a:rPr lang="de-DE" b="1" smtClean="0"/>
              <a:t>(</a:t>
            </a:r>
            <a:r>
              <a:rPr lang="de-DE" b="1" smtClean="0">
                <a:hlinkClick r:id="rId3"/>
              </a:rPr>
              <a:t>www.verwaltung-erzbistum-paderborn.de</a:t>
            </a:r>
            <a:r>
              <a:rPr lang="de-DE" b="1" smtClean="0"/>
              <a:t>) </a:t>
            </a:r>
            <a:r>
              <a:rPr lang="de-DE" b="1" dirty="0"/>
              <a:t>zur Verfügung. </a:t>
            </a:r>
            <a:endParaRPr lang="de-DE" b="1" dirty="0" smtClean="0"/>
          </a:p>
          <a:p>
            <a:pPr marL="285750" indent="-285750" fontAlgn="b">
              <a:spcBef>
                <a:spcPts val="0"/>
              </a:spcBef>
              <a:spcAft>
                <a:spcPts val="600"/>
              </a:spcAft>
              <a:buFont typeface="Arial" panose="020B0604020202020204" pitchFamily="34" charset="0"/>
              <a:buChar char="•"/>
            </a:pPr>
            <a:r>
              <a:rPr lang="de-DE" b="1" dirty="0">
                <a:solidFill>
                  <a:srgbClr val="C00000"/>
                </a:solidFill>
                <a:effectLst>
                  <a:outerShdw blurRad="38100" dist="38100" dir="2700000" algn="tl">
                    <a:srgbClr val="000000">
                      <a:alpha val="43137"/>
                    </a:srgbClr>
                  </a:outerShdw>
                </a:effectLst>
              </a:rPr>
              <a:t>Die Online-Fassung der Unterlagen im Excel-Format ermöglicht es, die Datenerfassung direkt am PC vorzunehmen</a:t>
            </a:r>
            <a:r>
              <a:rPr lang="de-DE" b="1" dirty="0" smtClean="0">
                <a:solidFill>
                  <a:srgbClr val="C00000"/>
                </a:solidFill>
                <a:effectLst>
                  <a:outerShdw blurRad="38100" dist="38100" dir="2700000" algn="tl">
                    <a:srgbClr val="000000">
                      <a:alpha val="43137"/>
                    </a:srgbClr>
                  </a:outerShdw>
                </a:effectLst>
              </a:rPr>
              <a:t>.</a:t>
            </a:r>
          </a:p>
          <a:p>
            <a:pPr marL="285750" indent="-285750" fontAlgn="b">
              <a:spcBef>
                <a:spcPts val="0"/>
              </a:spcBef>
              <a:spcAft>
                <a:spcPts val="600"/>
              </a:spcAft>
              <a:buFont typeface="Arial" panose="020B0604020202020204" pitchFamily="34" charset="0"/>
              <a:buChar char="•"/>
            </a:pPr>
            <a:r>
              <a:rPr lang="de-DE" b="1" dirty="0" smtClean="0">
                <a:solidFill>
                  <a:srgbClr val="C00000"/>
                </a:solidFill>
                <a:effectLst>
                  <a:outerShdw blurRad="38100" dist="38100" dir="2700000" algn="tl">
                    <a:srgbClr val="000000">
                      <a:alpha val="43137"/>
                    </a:srgbClr>
                  </a:outerShdw>
                </a:effectLst>
              </a:rPr>
              <a:t>Update Juli 2018 (Formatierungen optimiert)</a:t>
            </a:r>
          </a:p>
          <a:p>
            <a:pPr marL="285750" indent="-285750" fontAlgn="b">
              <a:spcBef>
                <a:spcPts val="0"/>
              </a:spcBef>
              <a:spcAft>
                <a:spcPts val="600"/>
              </a:spcAft>
              <a:buFont typeface="Arial" panose="020B0604020202020204" pitchFamily="34" charset="0"/>
              <a:buChar char="•"/>
            </a:pPr>
            <a:r>
              <a:rPr lang="de-DE" b="1" dirty="0" smtClean="0"/>
              <a:t>Ggf. gesonderte Datenerfassung für rechtlich selbständige Vermögensmassen erstellen</a:t>
            </a:r>
          </a:p>
        </p:txBody>
      </p:sp>
      <p:sp>
        <p:nvSpPr>
          <p:cNvPr id="6" name="Rechteck 5"/>
          <p:cNvSpPr/>
          <p:nvPr/>
        </p:nvSpPr>
        <p:spPr bwMode="auto">
          <a:xfrm>
            <a:off x="251519" y="620688"/>
            <a:ext cx="8640961" cy="648072"/>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108000" rIns="91440" bIns="45720" numCol="1" rtlCol="0" anchor="t" anchorCtr="0" compatLnSpc="1">
            <a:prstTxWarp prst="textNoShape">
              <a:avLst/>
            </a:prstTxWarp>
          </a:bodyPr>
          <a:lstStyle/>
          <a:p>
            <a:pPr lvl="0" algn="ctr"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Datenerfassung für die steuerliche Bestandsaufnahme</a:t>
            </a:r>
            <a:endParaRPr lang="de-DE"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20754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58</a:t>
            </a:fld>
            <a:endParaRPr lang="de-DE" altLang="de-DE" dirty="0"/>
          </a:p>
        </p:txBody>
      </p:sp>
      <p:sp>
        <p:nvSpPr>
          <p:cNvPr id="5" name="Rechteck 4"/>
          <p:cNvSpPr/>
          <p:nvPr/>
        </p:nvSpPr>
        <p:spPr bwMode="auto">
          <a:xfrm>
            <a:off x="251519" y="1556792"/>
            <a:ext cx="8640961" cy="4464496"/>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fontAlgn="b">
              <a:spcBef>
                <a:spcPts val="0"/>
              </a:spcBef>
              <a:spcAft>
                <a:spcPts val="600"/>
              </a:spcAft>
            </a:pPr>
            <a:r>
              <a:rPr lang="de-DE" b="1" u="sng" dirty="0" smtClean="0">
                <a:effectLst>
                  <a:outerShdw blurRad="38100" dist="38100" dir="2700000" algn="tl">
                    <a:srgbClr val="000000">
                      <a:alpha val="43137"/>
                    </a:srgbClr>
                  </a:outerShdw>
                </a:effectLst>
              </a:rPr>
              <a:t>Datenerfassung in </a:t>
            </a:r>
            <a:r>
              <a:rPr lang="de-DE" b="1" u="sng" dirty="0">
                <a:effectLst>
                  <a:outerShdw blurRad="38100" dist="38100" dir="2700000" algn="tl">
                    <a:srgbClr val="000000">
                      <a:alpha val="43137"/>
                    </a:srgbClr>
                  </a:outerShdw>
                </a:effectLst>
              </a:rPr>
              <a:t>„fusionierten“ Gemeinden: </a:t>
            </a:r>
            <a:endParaRPr lang="de-DE" b="1" u="sng" dirty="0" smtClean="0">
              <a:effectLst>
                <a:outerShdw blurRad="38100" dist="38100" dir="2700000" algn="tl">
                  <a:srgbClr val="000000">
                    <a:alpha val="43137"/>
                  </a:srgbClr>
                </a:outerShdw>
              </a:effectLst>
            </a:endParaRPr>
          </a:p>
          <a:p>
            <a:pPr marL="285750" indent="-285750" fontAlgn="b">
              <a:spcBef>
                <a:spcPts val="0"/>
              </a:spcBef>
              <a:spcAft>
                <a:spcPts val="600"/>
              </a:spcAft>
              <a:buFont typeface="Arial" panose="020B0604020202020204" pitchFamily="34" charset="0"/>
              <a:buChar char="•"/>
            </a:pPr>
            <a:r>
              <a:rPr lang="de-DE" b="1" dirty="0" smtClean="0"/>
              <a:t>Im </a:t>
            </a:r>
            <a:r>
              <a:rPr lang="de-DE" b="1" dirty="0"/>
              <a:t>Bereich von fusionierten Gemeinden sollte die Datenerfassung mit allen relevanten Ansprechpartnern aus den bisherigen Kirchengemeinden koordiniert werden. </a:t>
            </a:r>
            <a:endParaRPr lang="de-DE" b="1" dirty="0" smtClean="0"/>
          </a:p>
          <a:p>
            <a:pPr marL="285750" indent="-285750" fontAlgn="b">
              <a:spcBef>
                <a:spcPts val="0"/>
              </a:spcBef>
              <a:spcAft>
                <a:spcPts val="600"/>
              </a:spcAft>
              <a:buFont typeface="Arial" panose="020B0604020202020204" pitchFamily="34" charset="0"/>
              <a:buChar char="•"/>
            </a:pPr>
            <a:r>
              <a:rPr lang="de-DE" b="1" dirty="0" smtClean="0"/>
              <a:t>Ggf</a:t>
            </a:r>
            <a:r>
              <a:rPr lang="de-DE" b="1" dirty="0"/>
              <a:t>. sind zunächst Detailaufstellungen in den unselbstständigen „Kirchengemeinden“ zu erarbeiten und diese sodann in einem 2. Schritt zu einer Gesamtübersicht für die Kirchengemeinde als jPdöR zu </a:t>
            </a:r>
            <a:r>
              <a:rPr lang="de-DE" b="1" dirty="0" smtClean="0"/>
              <a:t>bündeln.</a:t>
            </a:r>
          </a:p>
          <a:p>
            <a:pPr fontAlgn="b">
              <a:spcBef>
                <a:spcPts val="0"/>
              </a:spcBef>
              <a:spcAft>
                <a:spcPts val="600"/>
              </a:spcAft>
            </a:pPr>
            <a:r>
              <a:rPr lang="de-DE" b="1" u="sng" dirty="0" smtClean="0">
                <a:effectLst>
                  <a:outerShdw blurRad="38100" dist="38100" dir="2700000" algn="tl">
                    <a:srgbClr val="000000">
                      <a:alpha val="43137"/>
                    </a:srgbClr>
                  </a:outerShdw>
                </a:effectLst>
              </a:rPr>
              <a:t>Anlagen beifügen:</a:t>
            </a:r>
          </a:p>
          <a:p>
            <a:pPr marL="285750" indent="-285750" fontAlgn="b">
              <a:spcBef>
                <a:spcPts val="0"/>
              </a:spcBef>
              <a:spcAft>
                <a:spcPts val="600"/>
              </a:spcAft>
              <a:buFont typeface="Arial" panose="020B0604020202020204" pitchFamily="34" charset="0"/>
              <a:buChar char="•"/>
            </a:pPr>
            <a:r>
              <a:rPr lang="de-DE" b="1" dirty="0" smtClean="0"/>
              <a:t>Sofern </a:t>
            </a:r>
            <a:r>
              <a:rPr lang="de-DE" b="1" dirty="0"/>
              <a:t>erforderlich, sollten neben den allgemeinen Informationen und Checklisten weitergehende </a:t>
            </a:r>
            <a:r>
              <a:rPr lang="de-DE" b="1" dirty="0" smtClean="0"/>
              <a:t>Dokumente zusammengetragen </a:t>
            </a:r>
            <a:r>
              <a:rPr lang="de-DE" b="1" dirty="0"/>
              <a:t>und vorgehalten werden, da diese für eine sich anschließende Beurteilung ggf. von Bedeutung sein </a:t>
            </a:r>
            <a:r>
              <a:rPr lang="de-DE" b="1" dirty="0" smtClean="0"/>
              <a:t>können.</a:t>
            </a:r>
          </a:p>
          <a:p>
            <a:pPr marL="285750" indent="-285750" fontAlgn="b">
              <a:spcBef>
                <a:spcPts val="0"/>
              </a:spcBef>
              <a:spcAft>
                <a:spcPts val="600"/>
              </a:spcAft>
              <a:buFont typeface="Arial" panose="020B0604020202020204" pitchFamily="34" charset="0"/>
              <a:buChar char="•"/>
            </a:pPr>
            <a:r>
              <a:rPr lang="de-DE" b="1" dirty="0"/>
              <a:t>Beispiele: Abrechnung Pfarrfest, Musterverträge über kurzfristige Vermietungen im Pfarrheim, …</a:t>
            </a:r>
          </a:p>
        </p:txBody>
      </p:sp>
      <p:sp>
        <p:nvSpPr>
          <p:cNvPr id="7" name="Rechteck 6"/>
          <p:cNvSpPr/>
          <p:nvPr/>
        </p:nvSpPr>
        <p:spPr bwMode="auto">
          <a:xfrm>
            <a:off x="251519" y="620688"/>
            <a:ext cx="8640961" cy="648072"/>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108000" rIns="91440" bIns="45720" numCol="1" rtlCol="0" anchor="t" anchorCtr="0" compatLnSpc="1">
            <a:prstTxWarp prst="textNoShape">
              <a:avLst/>
            </a:prstTxWarp>
          </a:bodyPr>
          <a:lstStyle/>
          <a:p>
            <a:pPr lvl="0" algn="ctr"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Datenerfassung für die steuerliche Bestandsaufnahme</a:t>
            </a:r>
            <a:endParaRPr lang="de-DE"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26207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59</a:t>
            </a:fld>
            <a:endParaRPr lang="de-DE" altLang="de-DE" dirty="0"/>
          </a:p>
        </p:txBody>
      </p:sp>
      <p:sp>
        <p:nvSpPr>
          <p:cNvPr id="5" name="Rechteck 4"/>
          <p:cNvSpPr/>
          <p:nvPr/>
        </p:nvSpPr>
        <p:spPr bwMode="auto">
          <a:xfrm>
            <a:off x="251519" y="1556791"/>
            <a:ext cx="8640961" cy="4891459"/>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fontAlgn="b">
              <a:spcBef>
                <a:spcPts val="0"/>
              </a:spcBef>
              <a:spcAft>
                <a:spcPts val="1200"/>
              </a:spcAft>
            </a:pPr>
            <a:r>
              <a:rPr lang="de-DE" b="1" dirty="0" smtClean="0">
                <a:solidFill>
                  <a:srgbClr val="C00000"/>
                </a:solidFill>
                <a:effectLst>
                  <a:outerShdw blurRad="38100" dist="38100" dir="2700000" algn="tl">
                    <a:srgbClr val="000000">
                      <a:alpha val="43137"/>
                    </a:srgbClr>
                  </a:outerShdw>
                </a:effectLst>
              </a:rPr>
              <a:t>Datenblätter im Detail</a:t>
            </a:r>
          </a:p>
          <a:p>
            <a:pPr marL="342900" indent="-342900" fontAlgn="b">
              <a:spcBef>
                <a:spcPts val="0"/>
              </a:spcBef>
              <a:spcAft>
                <a:spcPts val="0"/>
              </a:spcAft>
              <a:buFont typeface="+mj-lt"/>
              <a:buAutoNum type="arabicPeriod"/>
            </a:pPr>
            <a:r>
              <a:rPr lang="de-DE" b="1" u="sng" dirty="0" smtClean="0">
                <a:latin typeface="Arial Black" panose="020B0A04020102020204" pitchFamily="34" charset="0"/>
              </a:rPr>
              <a:t>Deckblatt </a:t>
            </a:r>
            <a:r>
              <a:rPr lang="de-DE" b="1" u="sng" dirty="0">
                <a:latin typeface="Arial Black" panose="020B0A04020102020204" pitchFamily="34" charset="0"/>
              </a:rPr>
              <a:t>der Kirchengemeinde (Allgemeine Daten</a:t>
            </a:r>
            <a:r>
              <a:rPr lang="de-DE" b="1" u="sng" dirty="0" smtClean="0">
                <a:latin typeface="Arial Black" panose="020B0A04020102020204" pitchFamily="34" charset="0"/>
              </a:rPr>
              <a:t>) </a:t>
            </a:r>
          </a:p>
          <a:p>
            <a:pPr marL="357188" indent="-357188">
              <a:spcBef>
                <a:spcPts val="0"/>
              </a:spcBef>
              <a:spcAft>
                <a:spcPts val="1200"/>
              </a:spcAft>
              <a:buFont typeface="Arial" panose="020B0604020202020204" pitchFamily="34" charset="0"/>
              <a:buChar char="•"/>
            </a:pPr>
            <a:r>
              <a:rPr lang="de-DE" b="1" dirty="0" smtClean="0"/>
              <a:t>Erfassung allgemeiner Infos (Anschriften, Tel.Nrn., etc.) der KG</a:t>
            </a:r>
          </a:p>
          <a:p>
            <a:pPr marL="342900" indent="-342900" fontAlgn="b">
              <a:spcBef>
                <a:spcPts val="0"/>
              </a:spcBef>
              <a:spcAft>
                <a:spcPts val="0"/>
              </a:spcAft>
              <a:buFont typeface="+mj-lt"/>
              <a:buAutoNum type="arabicPeriod" startAt="2"/>
            </a:pPr>
            <a:r>
              <a:rPr lang="de-DE" b="1" u="sng" dirty="0">
                <a:latin typeface="Arial Black" panose="020B0A04020102020204" pitchFamily="34" charset="0"/>
              </a:rPr>
              <a:t>Optionserklärung gem. § 27 Abs. 22 UStG</a:t>
            </a:r>
          </a:p>
          <a:p>
            <a:pPr marL="357188" indent="-357188">
              <a:spcAft>
                <a:spcPts val="1200"/>
              </a:spcAft>
              <a:buFont typeface="Arial" panose="020B0604020202020204" pitchFamily="34" charset="0"/>
              <a:buChar char="•"/>
            </a:pPr>
            <a:r>
              <a:rPr lang="de-DE" b="1" dirty="0" smtClean="0"/>
              <a:t>Erklärungen in Ablichtungen den Unterlagen beifügen</a:t>
            </a:r>
          </a:p>
          <a:p>
            <a:pPr marL="342900" indent="-342900" fontAlgn="b">
              <a:spcBef>
                <a:spcPts val="0"/>
              </a:spcBef>
              <a:spcAft>
                <a:spcPts val="0"/>
              </a:spcAft>
              <a:buFont typeface="+mj-lt"/>
              <a:buAutoNum type="arabicPeriod" startAt="3"/>
            </a:pPr>
            <a:r>
              <a:rPr lang="de-DE" b="1" u="sng" dirty="0">
                <a:latin typeface="Arial Black" panose="020B0A04020102020204" pitchFamily="34" charset="0"/>
              </a:rPr>
              <a:t>Übersicht über die Sondervermögen </a:t>
            </a:r>
          </a:p>
          <a:p>
            <a:pPr marL="357188" indent="-357188">
              <a:spcAft>
                <a:spcPts val="1200"/>
              </a:spcAft>
              <a:buFont typeface="Arial" panose="020B0604020202020204" pitchFamily="34" charset="0"/>
              <a:buChar char="•"/>
            </a:pPr>
            <a:r>
              <a:rPr lang="de-DE" b="1" dirty="0" smtClean="0"/>
              <a:t>Erfassung größerer </a:t>
            </a:r>
            <a:r>
              <a:rPr lang="de-DE" b="1" dirty="0"/>
              <a:t>Einrichtungen, Tätigkeitsbereiche u. Ä</a:t>
            </a:r>
            <a:r>
              <a:rPr lang="de-DE" b="1" dirty="0" smtClean="0"/>
              <a:t>., </a:t>
            </a:r>
            <a:r>
              <a:rPr lang="de-DE" b="1" dirty="0"/>
              <a:t>die </a:t>
            </a:r>
            <a:r>
              <a:rPr lang="de-DE" b="1" dirty="0" smtClean="0"/>
              <a:t>entweder nach </a:t>
            </a:r>
            <a:r>
              <a:rPr lang="de-DE" b="1" dirty="0"/>
              <a:t>bisheriger Rechtslage als sog. BgAs steuerpflichtig agieren oder aber über eine eigene Verwaltung oder einen eigenen Haushalt </a:t>
            </a:r>
            <a:r>
              <a:rPr lang="de-DE" b="1" dirty="0" smtClean="0"/>
              <a:t>verfügen</a:t>
            </a:r>
          </a:p>
          <a:p>
            <a:pPr marL="342900" indent="-342900" fontAlgn="b">
              <a:spcBef>
                <a:spcPts val="0"/>
              </a:spcBef>
              <a:spcAft>
                <a:spcPts val="0"/>
              </a:spcAft>
              <a:buFont typeface="+mj-lt"/>
              <a:buAutoNum type="arabicPeriod" startAt="4"/>
            </a:pPr>
            <a:r>
              <a:rPr lang="de-DE" b="1" u="sng" dirty="0">
                <a:latin typeface="Arial Black" panose="020B0A04020102020204" pitchFamily="34" charset="0"/>
              </a:rPr>
              <a:t>Übersicht Kirchliche Vereine, Gruppierungen und Verbände auf kirchengemeindlicher Ebene (rechtlich selbstständig / rechtlich unselbstständig)</a:t>
            </a:r>
          </a:p>
          <a:p>
            <a:pPr marL="361950" indent="-361950">
              <a:buFont typeface="Arial" panose="020B0604020202020204" pitchFamily="34" charset="0"/>
              <a:buChar char="•"/>
            </a:pPr>
            <a:r>
              <a:rPr lang="de-DE" b="1" dirty="0" smtClean="0"/>
              <a:t>Erfassung sämtlicher im Bereich </a:t>
            </a:r>
            <a:r>
              <a:rPr lang="de-DE" b="1" dirty="0"/>
              <a:t>der Ortskirchengemeinde </a:t>
            </a:r>
            <a:r>
              <a:rPr lang="de-DE" b="1" dirty="0" smtClean="0"/>
              <a:t>agierender kirchlicher </a:t>
            </a:r>
            <a:r>
              <a:rPr lang="de-DE" b="1" dirty="0"/>
              <a:t>Vereine, Gruppierungen und Verbände </a:t>
            </a:r>
            <a:r>
              <a:rPr lang="de-DE" b="1" dirty="0" smtClean="0"/>
              <a:t>(</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Details sh. Anmerkungen zur Arbeitshilfe</a:t>
            </a:r>
            <a:r>
              <a:rPr lang="de-DE" b="1" dirty="0" smtClean="0"/>
              <a:t>)</a:t>
            </a:r>
            <a:endParaRPr lang="de-DE" b="1" dirty="0">
              <a:effectLst>
                <a:outerShdw blurRad="38100" dist="38100" dir="2700000" algn="tl">
                  <a:srgbClr val="000000">
                    <a:alpha val="43137"/>
                  </a:srgbClr>
                </a:outerShdw>
              </a:effectLst>
            </a:endParaRPr>
          </a:p>
        </p:txBody>
      </p:sp>
      <p:sp>
        <p:nvSpPr>
          <p:cNvPr id="7" name="Rechteck 6"/>
          <p:cNvSpPr/>
          <p:nvPr/>
        </p:nvSpPr>
        <p:spPr bwMode="auto">
          <a:xfrm>
            <a:off x="251519" y="620688"/>
            <a:ext cx="8640961" cy="648072"/>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108000" rIns="91440" bIns="45720" numCol="1" rtlCol="0" anchor="t" anchorCtr="0" compatLnSpc="1">
            <a:prstTxWarp prst="textNoShape">
              <a:avLst/>
            </a:prstTxWarp>
          </a:bodyPr>
          <a:lstStyle/>
          <a:p>
            <a:pPr lvl="0" algn="ctr"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Datenerfassung für die steuerliche Bestandsaufnahme</a:t>
            </a:r>
            <a:endParaRPr lang="de-DE"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17420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5" dur="500"/>
                                        <p:tgtEl>
                                          <p:spTgt spid="5">
                                            <p:txEl>
                                              <p:pRg st="3" end="3"/>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3" dur="500"/>
                                        <p:tgtEl>
                                          <p:spTgt spid="5">
                                            <p:txEl>
                                              <p:pRg st="5" end="5"/>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6" dur="500"/>
                                        <p:tgtEl>
                                          <p:spTgt spid="5">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randombar(horizontal)">
                                      <p:cBhvr>
                                        <p:cTn id="41" dur="500"/>
                                        <p:tgtEl>
                                          <p:spTgt spid="5">
                                            <p:txEl>
                                              <p:pRg st="7" end="7"/>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animEffect transition="in" filter="randombar(horizontal)">
                                      <p:cBhvr>
                                        <p:cTn id="44"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6</a:t>
            </a:fld>
            <a:endParaRPr lang="de-DE" altLang="de-DE" dirty="0"/>
          </a:p>
        </p:txBody>
      </p:sp>
      <p:sp>
        <p:nvSpPr>
          <p:cNvPr id="10" name="Rechteck 9"/>
          <p:cNvSpPr/>
          <p:nvPr/>
        </p:nvSpPr>
        <p:spPr bwMode="auto">
          <a:xfrm>
            <a:off x="251519" y="1291451"/>
            <a:ext cx="8640961" cy="1102729"/>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285750" lvl="0" indent="-285750" eaLnBrk="1" fontAlgn="auto" hangingPunct="1">
              <a:lnSpc>
                <a:spcPts val="2500"/>
              </a:lnSpc>
              <a:spcBef>
                <a:spcPts val="0"/>
              </a:spcBef>
              <a:spcAft>
                <a:spcPts val="300"/>
              </a:spcAft>
              <a:buFont typeface="Wingdings" panose="05000000000000000000" pitchFamily="2" charset="2"/>
              <a:buChar char="§"/>
              <a:tabLst>
                <a:tab pos="534988" algn="l"/>
              </a:tabLst>
              <a:defRPr/>
            </a:pPr>
            <a:r>
              <a:rPr lang="de-DE" b="1" dirty="0"/>
              <a:t>Der bisher für die Umsatzbesteuerung der öffentlichen Hand maßgebende </a:t>
            </a:r>
            <a:r>
              <a:rPr lang="de-DE" b="1" dirty="0" smtClean="0"/>
              <a:t/>
            </a:r>
            <a:br>
              <a:rPr lang="de-DE" b="1" dirty="0" smtClean="0"/>
            </a:br>
            <a:r>
              <a:rPr lang="de-DE" b="1" dirty="0" smtClean="0">
                <a:solidFill>
                  <a:srgbClr val="C00000"/>
                </a:solidFill>
                <a:effectLst>
                  <a:outerShdw blurRad="38100" dist="38100" dir="2700000" algn="tl">
                    <a:srgbClr val="000000">
                      <a:alpha val="43137"/>
                    </a:srgbClr>
                  </a:outerShdw>
                </a:effectLst>
              </a:rPr>
              <a:t>§ </a:t>
            </a:r>
            <a:r>
              <a:rPr lang="de-DE" b="1" dirty="0">
                <a:solidFill>
                  <a:srgbClr val="C00000"/>
                </a:solidFill>
                <a:effectLst>
                  <a:outerShdw blurRad="38100" dist="38100" dir="2700000" algn="tl">
                    <a:srgbClr val="000000">
                      <a:alpha val="43137"/>
                    </a:srgbClr>
                  </a:outerShdw>
                </a:effectLst>
              </a:rPr>
              <a:t>2 Abs. 3 UStG </a:t>
            </a:r>
            <a:r>
              <a:rPr lang="de-DE" b="1" dirty="0" smtClean="0"/>
              <a:t>wurde </a:t>
            </a:r>
            <a:r>
              <a:rPr lang="de-DE" b="1" dirty="0" smtClean="0">
                <a:solidFill>
                  <a:srgbClr val="C00000"/>
                </a:solidFill>
                <a:effectLst>
                  <a:outerShdw blurRad="38100" dist="38100" dir="2700000" algn="tl">
                    <a:srgbClr val="000000">
                      <a:alpha val="43137"/>
                    </a:srgbClr>
                  </a:outerShdw>
                </a:effectLst>
              </a:rPr>
              <a:t>gestrichen</a:t>
            </a:r>
            <a:endParaRPr lang="de-DE" b="1" dirty="0">
              <a:solidFill>
                <a:srgbClr val="C00000"/>
              </a:solidFill>
              <a:effectLst>
                <a:outerShdw blurRad="38100" dist="38100" dir="2700000" algn="tl">
                  <a:srgbClr val="000000">
                    <a:alpha val="43137"/>
                  </a:srgbClr>
                </a:outerShdw>
              </a:effectLst>
            </a:endParaRPr>
          </a:p>
          <a:p>
            <a:pPr marL="285750" lvl="0" indent="-285750" eaLnBrk="1" fontAlgn="auto" hangingPunct="1">
              <a:lnSpc>
                <a:spcPts val="2500"/>
              </a:lnSpc>
              <a:spcBef>
                <a:spcPts val="0"/>
              </a:spcBef>
              <a:spcAft>
                <a:spcPts val="0"/>
              </a:spcAft>
              <a:buFont typeface="Wingdings" panose="05000000000000000000" pitchFamily="2" charset="2"/>
              <a:buChar char="§"/>
              <a:tabLst>
                <a:tab pos="534988" algn="l"/>
              </a:tabLst>
              <a:defRPr/>
            </a:pPr>
            <a:r>
              <a:rPr lang="de-DE" b="1" dirty="0"/>
              <a:t>und durch den </a:t>
            </a:r>
            <a:r>
              <a:rPr lang="de-DE" b="1" dirty="0">
                <a:solidFill>
                  <a:srgbClr val="C00000"/>
                </a:solidFill>
                <a:effectLst>
                  <a:outerShdw blurRad="38100" dist="38100" dir="2700000" algn="tl">
                    <a:srgbClr val="000000">
                      <a:alpha val="43137"/>
                    </a:srgbClr>
                  </a:outerShdw>
                </a:effectLst>
              </a:rPr>
              <a:t>neuen § 2 b UStG </a:t>
            </a:r>
            <a:r>
              <a:rPr lang="de-DE" b="1" dirty="0"/>
              <a:t>ersetzt.</a:t>
            </a:r>
          </a:p>
        </p:txBody>
      </p:sp>
      <p:sp>
        <p:nvSpPr>
          <p:cNvPr id="11" name="Rechteck 10"/>
          <p:cNvSpPr/>
          <p:nvPr/>
        </p:nvSpPr>
        <p:spPr bwMode="auto">
          <a:xfrm>
            <a:off x="251519" y="548680"/>
            <a:ext cx="8640961" cy="648000"/>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1200"/>
              </a:spcAft>
            </a:pPr>
            <a:r>
              <a:rPr lang="de-DE" altLang="de-DE" b="1" dirty="0" smtClean="0">
                <a:solidFill>
                  <a:schemeClr val="bg1"/>
                </a:solidFill>
              </a:rPr>
              <a:t>Mit Steueränderungsgesetz 2015 v. 2.11.2015 wurde ein umfassender Systemwechsel beschlossen</a:t>
            </a:r>
            <a:r>
              <a:rPr lang="de-DE" b="1" dirty="0" smtClean="0">
                <a:solidFill>
                  <a:srgbClr val="FFFFFF"/>
                </a:solidFill>
                <a:latin typeface="Arial"/>
              </a:rPr>
              <a:t>:</a:t>
            </a:r>
            <a:endParaRPr lang="de-DE" b="1" dirty="0">
              <a:solidFill>
                <a:srgbClr val="FFFFFF"/>
              </a:solidFill>
              <a:latin typeface="Arial"/>
            </a:endParaRPr>
          </a:p>
        </p:txBody>
      </p:sp>
      <p:sp>
        <p:nvSpPr>
          <p:cNvPr id="13" name="Rechteck 12"/>
          <p:cNvSpPr/>
          <p:nvPr/>
        </p:nvSpPr>
        <p:spPr bwMode="auto">
          <a:xfrm>
            <a:off x="251520" y="3346146"/>
            <a:ext cx="8640961" cy="2944434"/>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285750" lvl="0" indent="-285750" eaLnBrk="1" fontAlgn="auto" hangingPunct="1">
              <a:lnSpc>
                <a:spcPts val="2500"/>
              </a:lnSpc>
              <a:spcBef>
                <a:spcPts val="0"/>
              </a:spcBef>
              <a:spcAft>
                <a:spcPts val="300"/>
              </a:spcAft>
              <a:buFont typeface="Wingdings" panose="05000000000000000000" pitchFamily="2" charset="2"/>
              <a:buChar char="§"/>
              <a:tabLst>
                <a:tab pos="534988" algn="l"/>
              </a:tabLst>
              <a:defRPr/>
            </a:pPr>
            <a:r>
              <a:rPr lang="de-DE" b="1" dirty="0" smtClean="0"/>
              <a:t>§ </a:t>
            </a:r>
            <a:r>
              <a:rPr lang="de-DE" b="1" dirty="0"/>
              <a:t>2 b UStG n. F. befasst sich nur noch mit der Frage der Steuerbarkeit von </a:t>
            </a:r>
            <a:r>
              <a:rPr lang="de-DE" b="1" dirty="0" smtClean="0"/>
              <a:t>Tätigkeiten im </a:t>
            </a:r>
            <a:r>
              <a:rPr lang="de-DE" b="1" dirty="0"/>
              <a:t>Rahmen der sog. „</a:t>
            </a:r>
            <a:r>
              <a:rPr lang="de-DE" b="1" dirty="0">
                <a:solidFill>
                  <a:srgbClr val="C00000"/>
                </a:solidFill>
                <a:effectLst>
                  <a:outerShdw blurRad="38100" dist="38100" dir="2700000" algn="tl">
                    <a:srgbClr val="000000">
                      <a:alpha val="43137"/>
                    </a:srgbClr>
                  </a:outerShdw>
                </a:effectLst>
              </a:rPr>
              <a:t>öffentlichen Gewalt</a:t>
            </a:r>
            <a:r>
              <a:rPr lang="de-DE" b="1" dirty="0" smtClean="0"/>
              <a:t>“.</a:t>
            </a:r>
          </a:p>
          <a:p>
            <a:pPr marL="285750" lvl="0" indent="-285750" eaLnBrk="1" fontAlgn="auto" hangingPunct="1">
              <a:lnSpc>
                <a:spcPts val="2500"/>
              </a:lnSpc>
              <a:spcBef>
                <a:spcPts val="0"/>
              </a:spcBef>
              <a:spcAft>
                <a:spcPts val="300"/>
              </a:spcAft>
              <a:buFont typeface="Wingdings" panose="05000000000000000000" pitchFamily="2" charset="2"/>
              <a:buChar char="§"/>
              <a:tabLst>
                <a:tab pos="534988" algn="l"/>
              </a:tabLst>
              <a:defRPr/>
            </a:pPr>
            <a:r>
              <a:rPr lang="de-DE" b="1" dirty="0" smtClean="0"/>
              <a:t>Für </a:t>
            </a:r>
            <a:r>
              <a:rPr lang="de-DE" b="1" dirty="0" smtClean="0">
                <a:solidFill>
                  <a:srgbClr val="C00000"/>
                </a:solidFill>
                <a:effectLst>
                  <a:outerShdw blurRad="38100" dist="38100" dir="2700000" algn="tl">
                    <a:srgbClr val="000000">
                      <a:alpha val="43137"/>
                    </a:srgbClr>
                  </a:outerShdw>
                </a:effectLst>
              </a:rPr>
              <a:t>privatrechtliche </a:t>
            </a:r>
            <a:r>
              <a:rPr lang="de-DE" b="1" dirty="0">
                <a:solidFill>
                  <a:srgbClr val="C00000"/>
                </a:solidFill>
                <a:effectLst>
                  <a:outerShdw blurRad="38100" dist="38100" dir="2700000" algn="tl">
                    <a:srgbClr val="000000">
                      <a:alpha val="43137"/>
                    </a:srgbClr>
                  </a:outerShdw>
                </a:effectLst>
              </a:rPr>
              <a:t>Betätigungen </a:t>
            </a:r>
            <a:r>
              <a:rPr lang="de-DE" b="1" dirty="0"/>
              <a:t>gelten </a:t>
            </a:r>
            <a:r>
              <a:rPr lang="de-DE" b="1" dirty="0" smtClean="0"/>
              <a:t>uneingeschränkt </a:t>
            </a:r>
            <a:r>
              <a:rPr lang="de-DE" b="1" dirty="0"/>
              <a:t>die </a:t>
            </a:r>
            <a:r>
              <a:rPr lang="de-DE" b="1" dirty="0">
                <a:solidFill>
                  <a:srgbClr val="C00000"/>
                </a:solidFill>
                <a:effectLst>
                  <a:outerShdw blurRad="38100" dist="38100" dir="2700000" algn="tl">
                    <a:srgbClr val="000000">
                      <a:alpha val="43137"/>
                    </a:srgbClr>
                  </a:outerShdw>
                </a:effectLst>
              </a:rPr>
              <a:t>allgemeinen Regelungen des UStG</a:t>
            </a:r>
            <a:r>
              <a:rPr lang="de-DE" b="1" dirty="0"/>
              <a:t>:</a:t>
            </a:r>
          </a:p>
          <a:p>
            <a:pPr marL="541338" lvl="0" indent="-274638" eaLnBrk="1" fontAlgn="auto" hangingPunct="1">
              <a:lnSpc>
                <a:spcPts val="2500"/>
              </a:lnSpc>
              <a:spcBef>
                <a:spcPts val="0"/>
              </a:spcBef>
              <a:spcAft>
                <a:spcPts val="300"/>
              </a:spcAft>
              <a:defRPr/>
            </a:pPr>
            <a:r>
              <a:rPr lang="de-DE" b="1" dirty="0" smtClean="0"/>
              <a:t>-	Begriff </a:t>
            </a:r>
            <a:r>
              <a:rPr lang="de-DE" b="1" dirty="0"/>
              <a:t>der </a:t>
            </a:r>
            <a:r>
              <a:rPr lang="de-DE" b="1" dirty="0">
                <a:solidFill>
                  <a:srgbClr val="C00000"/>
                </a:solidFill>
                <a:effectLst>
                  <a:outerShdw blurRad="38100" dist="38100" dir="2700000" algn="tl">
                    <a:srgbClr val="000000">
                      <a:alpha val="43137"/>
                    </a:srgbClr>
                  </a:outerShdw>
                </a:effectLst>
              </a:rPr>
              <a:t>Vermögensverwaltung</a:t>
            </a:r>
            <a:r>
              <a:rPr lang="de-DE" b="1" dirty="0"/>
              <a:t> irrelevant</a:t>
            </a:r>
          </a:p>
          <a:p>
            <a:pPr marL="541338" lvl="0" indent="-274638" eaLnBrk="1" fontAlgn="auto" hangingPunct="1">
              <a:lnSpc>
                <a:spcPts val="2500"/>
              </a:lnSpc>
              <a:spcBef>
                <a:spcPts val="0"/>
              </a:spcBef>
              <a:spcAft>
                <a:spcPts val="300"/>
              </a:spcAft>
              <a:tabLst>
                <a:tab pos="534988" algn="l"/>
              </a:tabLst>
              <a:defRPr/>
            </a:pPr>
            <a:r>
              <a:rPr lang="de-DE" b="1" dirty="0" smtClean="0"/>
              <a:t>-	Begriff </a:t>
            </a:r>
            <a:r>
              <a:rPr lang="de-DE" b="1" dirty="0">
                <a:solidFill>
                  <a:srgbClr val="C00000"/>
                </a:solidFill>
                <a:effectLst>
                  <a:outerShdw blurRad="38100" dist="38100" dir="2700000" algn="tl">
                    <a:srgbClr val="000000">
                      <a:alpha val="43137"/>
                    </a:srgbClr>
                  </a:outerShdw>
                </a:effectLst>
              </a:rPr>
              <a:t>Betrieb gewerblicher Art </a:t>
            </a:r>
            <a:r>
              <a:rPr lang="de-DE" b="1" dirty="0"/>
              <a:t>irrelevant</a:t>
            </a:r>
          </a:p>
          <a:p>
            <a:pPr marL="552450" lvl="0" indent="-285750" eaLnBrk="1" fontAlgn="auto" hangingPunct="1">
              <a:lnSpc>
                <a:spcPts val="2500"/>
              </a:lnSpc>
              <a:spcBef>
                <a:spcPts val="0"/>
              </a:spcBef>
              <a:spcAft>
                <a:spcPts val="300"/>
              </a:spcAft>
              <a:buFontTx/>
              <a:buChar char="-"/>
              <a:tabLst>
                <a:tab pos="534988" algn="l"/>
              </a:tabLst>
              <a:defRPr/>
            </a:pPr>
            <a:r>
              <a:rPr lang="de-DE" b="1" dirty="0" smtClean="0">
                <a:solidFill>
                  <a:srgbClr val="C00000"/>
                </a:solidFill>
                <a:effectLst>
                  <a:outerShdw blurRad="38100" dist="38100" dir="2700000" algn="tl">
                    <a:srgbClr val="000000">
                      <a:alpha val="43137"/>
                    </a:srgbClr>
                  </a:outerShdw>
                </a:effectLst>
              </a:rPr>
              <a:t>Aufgriffsgrenze</a:t>
            </a:r>
            <a:r>
              <a:rPr lang="de-DE" b="1" dirty="0" smtClean="0"/>
              <a:t> </a:t>
            </a:r>
            <a:r>
              <a:rPr lang="de-DE" b="1" dirty="0"/>
              <a:t>des BgA in Höhe von </a:t>
            </a:r>
            <a:r>
              <a:rPr lang="de-DE" b="1" dirty="0">
                <a:solidFill>
                  <a:srgbClr val="C00000"/>
                </a:solidFill>
                <a:effectLst>
                  <a:outerShdw blurRad="38100" dist="38100" dir="2700000" algn="tl">
                    <a:srgbClr val="000000">
                      <a:alpha val="43137"/>
                    </a:srgbClr>
                  </a:outerShdw>
                </a:effectLst>
              </a:rPr>
              <a:t>35.000 EUR </a:t>
            </a:r>
            <a:r>
              <a:rPr lang="de-DE" b="1" dirty="0" smtClean="0"/>
              <a:t>irrelevant</a:t>
            </a:r>
            <a:endParaRPr lang="de-DE" sz="1700" b="1" dirty="0"/>
          </a:p>
          <a:p>
            <a:pPr marL="285750" indent="-285750" eaLnBrk="1" fontAlgn="auto" hangingPunct="1">
              <a:lnSpc>
                <a:spcPts val="2500"/>
              </a:lnSpc>
              <a:spcBef>
                <a:spcPts val="0"/>
              </a:spcBef>
              <a:spcAft>
                <a:spcPts val="300"/>
              </a:spcAft>
              <a:buFont typeface="Wingdings" panose="05000000000000000000" pitchFamily="2" charset="2"/>
              <a:buChar char="§"/>
              <a:tabLst>
                <a:tab pos="534988" algn="l"/>
              </a:tabLst>
              <a:defRPr/>
            </a:pPr>
            <a:r>
              <a:rPr lang="de-DE" b="1" dirty="0" smtClean="0">
                <a:effectLst>
                  <a:outerShdw blurRad="38100" dist="38100" dir="2700000" algn="tl">
                    <a:srgbClr val="000000">
                      <a:alpha val="43137"/>
                    </a:srgbClr>
                  </a:outerShdw>
                </a:effectLst>
              </a:rPr>
              <a:t>§ </a:t>
            </a:r>
            <a:r>
              <a:rPr lang="de-DE" b="1" dirty="0">
                <a:effectLst>
                  <a:outerShdw blurRad="38100" dist="38100" dir="2700000" algn="tl">
                    <a:srgbClr val="000000">
                      <a:alpha val="43137"/>
                    </a:srgbClr>
                  </a:outerShdw>
                </a:effectLst>
              </a:rPr>
              <a:t>27 Abs. 22 UStG n. F</a:t>
            </a:r>
            <a:r>
              <a:rPr lang="de-DE" b="1" dirty="0" smtClean="0">
                <a:effectLst>
                  <a:outerShdw blurRad="38100" dist="38100" dir="2700000" algn="tl">
                    <a:srgbClr val="000000">
                      <a:alpha val="43137"/>
                    </a:srgbClr>
                  </a:outerShdw>
                </a:effectLst>
              </a:rPr>
              <a:t>.: </a:t>
            </a:r>
            <a:r>
              <a:rPr lang="de-DE" b="1" dirty="0" smtClean="0">
                <a:solidFill>
                  <a:srgbClr val="C00000"/>
                </a:solidFill>
                <a:effectLst>
                  <a:outerShdw blurRad="38100" dist="38100" dir="2700000" algn="tl">
                    <a:srgbClr val="000000">
                      <a:alpha val="43137"/>
                    </a:srgbClr>
                  </a:outerShdw>
                </a:effectLst>
              </a:rPr>
              <a:t>Anwendung ‚altes‘ Recht </a:t>
            </a:r>
            <a:r>
              <a:rPr lang="de-DE" b="1" dirty="0">
                <a:solidFill>
                  <a:srgbClr val="C00000"/>
                </a:solidFill>
                <a:effectLst>
                  <a:outerShdw blurRad="38100" dist="38100" dir="2700000" algn="tl">
                    <a:srgbClr val="000000">
                      <a:alpha val="43137"/>
                    </a:srgbClr>
                  </a:outerShdw>
                </a:effectLst>
              </a:rPr>
              <a:t>bis Ende </a:t>
            </a:r>
            <a:r>
              <a:rPr lang="de-DE" b="1" dirty="0" smtClean="0">
                <a:solidFill>
                  <a:srgbClr val="C00000"/>
                </a:solidFill>
                <a:effectLst>
                  <a:outerShdw blurRad="38100" dist="38100" dir="2700000" algn="tl">
                    <a:srgbClr val="000000">
                      <a:alpha val="43137"/>
                    </a:srgbClr>
                  </a:outerShdw>
                </a:effectLst>
              </a:rPr>
              <a:t>2020 möglich</a:t>
            </a:r>
            <a:endParaRPr lang="de-DE" b="1" dirty="0" smtClean="0"/>
          </a:p>
        </p:txBody>
      </p:sp>
      <p:sp>
        <p:nvSpPr>
          <p:cNvPr id="14" name="Rechteck 13"/>
          <p:cNvSpPr/>
          <p:nvPr/>
        </p:nvSpPr>
        <p:spPr bwMode="auto">
          <a:xfrm>
            <a:off x="251520" y="2581675"/>
            <a:ext cx="8640961" cy="648000"/>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lvl="0" eaLnBrk="1" fontAlgn="auto" hangingPunct="1">
              <a:spcBef>
                <a:spcPts val="0"/>
              </a:spcBef>
              <a:spcAft>
                <a:spcPts val="1200"/>
              </a:spcAft>
            </a:pPr>
            <a:r>
              <a:rPr lang="de-DE" b="1" dirty="0" smtClean="0">
                <a:solidFill>
                  <a:srgbClr val="FFFFFF"/>
                </a:solidFill>
                <a:latin typeface="Arial"/>
              </a:rPr>
              <a:t>Eckpunkte der neuen Rechtslage:</a:t>
            </a:r>
            <a:endParaRPr lang="de-DE" b="1" dirty="0">
              <a:solidFill>
                <a:srgbClr val="FFFFFF"/>
              </a:solidFill>
              <a:latin typeface="Arial"/>
            </a:endParaRPr>
          </a:p>
        </p:txBody>
      </p:sp>
    </p:spTree>
    <p:extLst>
      <p:ext uri="{BB962C8B-B14F-4D97-AF65-F5344CB8AC3E}">
        <p14:creationId xmlns:p14="http://schemas.microsoft.com/office/powerpoint/2010/main" val="24306839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randombar(horizontal)">
                                      <p:cBhvr>
                                        <p:cTn id="12" dur="500"/>
                                        <p:tgtEl>
                                          <p:spTgt spid="10">
                                            <p:bg/>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5" dur="500"/>
                                        <p:tgtEl>
                                          <p:spTgt spid="10">
                                            <p:txEl>
                                              <p:pRg st="0" end="0"/>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3">
                                            <p:bg/>
                                          </p:spTgt>
                                        </p:tgtEl>
                                        <p:attrNameLst>
                                          <p:attrName>style.visibility</p:attrName>
                                        </p:attrNameLst>
                                      </p:cBhvr>
                                      <p:to>
                                        <p:strVal val="visible"/>
                                      </p:to>
                                    </p:set>
                                    <p:animEffect transition="in" filter="randombar(horizontal)">
                                      <p:cBhvr>
                                        <p:cTn id="28" dur="500"/>
                                        <p:tgtEl>
                                          <p:spTgt spid="13">
                                            <p:bg/>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38" dur="500"/>
                                        <p:tgtEl>
                                          <p:spTgt spid="1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43" dur="500"/>
                                        <p:tgtEl>
                                          <p:spTgt spid="1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48" dur="500"/>
                                        <p:tgtEl>
                                          <p:spTgt spid="1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53" dur="500"/>
                                        <p:tgtEl>
                                          <p:spTgt spid="1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3">
                                            <p:txEl>
                                              <p:pRg st="5" end="5"/>
                                            </p:txEl>
                                          </p:spTgt>
                                        </p:tgtEl>
                                        <p:attrNameLst>
                                          <p:attrName>style.visibility</p:attrName>
                                        </p:attrNameLst>
                                      </p:cBhvr>
                                      <p:to>
                                        <p:strVal val="visible"/>
                                      </p:to>
                                    </p:set>
                                    <p:animEffect transition="in" filter="randombar(horizontal)">
                                      <p:cBhvr>
                                        <p:cTn id="58"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animBg="1"/>
      <p:bldP spid="13" grpId="0" build="p" animBg="1"/>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60</a:t>
            </a:fld>
            <a:endParaRPr lang="de-DE" altLang="de-DE" dirty="0"/>
          </a:p>
        </p:txBody>
      </p:sp>
      <p:sp>
        <p:nvSpPr>
          <p:cNvPr id="5" name="Rechteck 4"/>
          <p:cNvSpPr/>
          <p:nvPr/>
        </p:nvSpPr>
        <p:spPr bwMode="auto">
          <a:xfrm>
            <a:off x="251519" y="1556791"/>
            <a:ext cx="8640961" cy="4752529"/>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fontAlgn="b">
              <a:spcBef>
                <a:spcPts val="0"/>
              </a:spcBef>
              <a:spcAft>
                <a:spcPts val="1200"/>
              </a:spcAft>
            </a:pPr>
            <a:r>
              <a:rPr lang="de-DE" b="1" dirty="0" smtClean="0">
                <a:solidFill>
                  <a:srgbClr val="C00000"/>
                </a:solidFill>
                <a:effectLst>
                  <a:outerShdw blurRad="38100" dist="38100" dir="2700000" algn="tl">
                    <a:srgbClr val="000000">
                      <a:alpha val="43137"/>
                    </a:srgbClr>
                  </a:outerShdw>
                </a:effectLst>
              </a:rPr>
              <a:t>Datenblätter im Detail</a:t>
            </a:r>
          </a:p>
          <a:p>
            <a:pPr marL="342900" indent="-342900" fontAlgn="b">
              <a:spcBef>
                <a:spcPts val="0"/>
              </a:spcBef>
              <a:spcAft>
                <a:spcPts val="1200"/>
              </a:spcAft>
              <a:buFont typeface="+mj-lt"/>
              <a:buAutoNum type="arabicPeriod" startAt="5"/>
            </a:pPr>
            <a:r>
              <a:rPr lang="de-DE" b="1" u="sng" dirty="0" smtClean="0">
                <a:latin typeface="Arial Black" panose="020B0A04020102020204" pitchFamily="34" charset="0"/>
              </a:rPr>
              <a:t>Checkliste „steuerpflichtige Einnahmen“ ( A )</a:t>
            </a:r>
          </a:p>
          <a:p>
            <a:pPr marL="342900" indent="-342900" fontAlgn="b">
              <a:spcBef>
                <a:spcPts val="0"/>
              </a:spcBef>
              <a:spcAft>
                <a:spcPts val="1200"/>
              </a:spcAft>
              <a:buFont typeface="+mj-lt"/>
              <a:buAutoNum type="arabicPeriod" startAt="5"/>
            </a:pPr>
            <a:r>
              <a:rPr lang="de-DE" b="1" u="sng" dirty="0">
                <a:latin typeface="Arial Black" panose="020B0A04020102020204" pitchFamily="34" charset="0"/>
              </a:rPr>
              <a:t>Checkliste „</a:t>
            </a:r>
            <a:r>
              <a:rPr lang="de-DE" b="1" u="sng" dirty="0" smtClean="0">
                <a:latin typeface="Arial Black" panose="020B0A04020102020204" pitchFamily="34" charset="0"/>
              </a:rPr>
              <a:t>steuerfreie Einnahmen“ ( B )</a:t>
            </a:r>
          </a:p>
          <a:p>
            <a:pPr marL="342900" indent="-342900" fontAlgn="b">
              <a:spcBef>
                <a:spcPts val="0"/>
              </a:spcBef>
              <a:spcAft>
                <a:spcPts val="1800"/>
              </a:spcAft>
              <a:buFont typeface="+mj-lt"/>
              <a:buAutoNum type="arabicPeriod" startAt="5"/>
            </a:pPr>
            <a:r>
              <a:rPr lang="de-DE" b="1" u="sng" dirty="0" smtClean="0">
                <a:latin typeface="Arial Black" panose="020B0A04020102020204" pitchFamily="34" charset="0"/>
              </a:rPr>
              <a:t>Checkliste „nicht steuerbare Einnahmen“ ( C )</a:t>
            </a:r>
          </a:p>
          <a:p>
            <a:pPr marL="360363" indent="-360363" fontAlgn="b">
              <a:spcBef>
                <a:spcPts val="0"/>
              </a:spcBef>
              <a:spcAft>
                <a:spcPts val="1200"/>
              </a:spcAft>
              <a:buFont typeface="Wingdings" panose="05000000000000000000" pitchFamily="2" charset="2"/>
              <a:buChar char="Ø"/>
            </a:pP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Zum Aufbau der Listen (Spalten A – I) sh. im Detail: Arbeitshilfe Ziff. 3 | S. 16 ff.</a:t>
            </a:r>
          </a:p>
          <a:p>
            <a:pPr marL="360363" indent="-360363" fontAlgn="b">
              <a:spcBef>
                <a:spcPts val="0"/>
              </a:spcBef>
              <a:spcAft>
                <a:spcPts val="1200"/>
              </a:spcAft>
              <a:buFont typeface="Wingdings" panose="05000000000000000000" pitchFamily="2" charset="2"/>
              <a:buChar char="Ø"/>
            </a:pP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Zur Bedeutung und Unterscheidung steuerbare / nicht steuer-bare Einnahmen – vgl. S. 16 in der Arbeitshilfe (für evtl. Abgabe USt.-Erklärungen sind nur steuerbare Einnahmen = A u. B zu berücksichtigen)</a:t>
            </a:r>
          </a:p>
          <a:p>
            <a:pPr marL="285750" indent="-285750" fontAlgn="b">
              <a:spcBef>
                <a:spcPts val="0"/>
              </a:spcBef>
              <a:spcAft>
                <a:spcPts val="1200"/>
              </a:spcAft>
              <a:buFont typeface="Wingdings" panose="05000000000000000000" pitchFamily="2" charset="2"/>
              <a:buChar char="Ø"/>
            </a:pPr>
            <a:endPar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a:p>
            <a:pPr marL="285750" indent="-285750" fontAlgn="b">
              <a:spcBef>
                <a:spcPts val="0"/>
              </a:spcBef>
              <a:spcAft>
                <a:spcPts val="1200"/>
              </a:spcAft>
              <a:buFont typeface="Wingdings" panose="05000000000000000000" pitchFamily="2" charset="2"/>
              <a:buChar char="Ø"/>
            </a:pPr>
            <a:endPar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p:txBody>
      </p:sp>
      <p:sp>
        <p:nvSpPr>
          <p:cNvPr id="7" name="Rechteck 6"/>
          <p:cNvSpPr/>
          <p:nvPr/>
        </p:nvSpPr>
        <p:spPr bwMode="auto">
          <a:xfrm>
            <a:off x="251519" y="620688"/>
            <a:ext cx="8640961" cy="648072"/>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108000" rIns="91440" bIns="45720" numCol="1" rtlCol="0" anchor="t" anchorCtr="0" compatLnSpc="1">
            <a:prstTxWarp prst="textNoShape">
              <a:avLst/>
            </a:prstTxWarp>
          </a:bodyPr>
          <a:lstStyle/>
          <a:p>
            <a:pPr lvl="0" algn="ctr"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Datenerfassung für die steuerliche Bestandsaufnahme</a:t>
            </a:r>
            <a:endParaRPr lang="de-DE"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54057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61</a:t>
            </a:fld>
            <a:endParaRPr lang="de-DE" altLang="de-DE" dirty="0"/>
          </a:p>
        </p:txBody>
      </p:sp>
      <p:sp>
        <p:nvSpPr>
          <p:cNvPr id="5" name="Rechteck 4"/>
          <p:cNvSpPr/>
          <p:nvPr/>
        </p:nvSpPr>
        <p:spPr bwMode="auto">
          <a:xfrm>
            <a:off x="251519" y="1556791"/>
            <a:ext cx="8640961" cy="4891459"/>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fontAlgn="b">
              <a:spcBef>
                <a:spcPts val="0"/>
              </a:spcBef>
              <a:spcAft>
                <a:spcPts val="1200"/>
              </a:spcAft>
            </a:pPr>
            <a:r>
              <a:rPr lang="de-DE" b="1" dirty="0" smtClean="0">
                <a:solidFill>
                  <a:srgbClr val="C00000"/>
                </a:solidFill>
                <a:effectLst>
                  <a:outerShdw blurRad="38100" dist="38100" dir="2700000" algn="tl">
                    <a:srgbClr val="000000">
                      <a:alpha val="43137"/>
                    </a:srgbClr>
                  </a:outerShdw>
                </a:effectLst>
              </a:rPr>
              <a:t>Datenblätter im Detail</a:t>
            </a:r>
          </a:p>
          <a:p>
            <a:pPr marL="342900" indent="-342900" fontAlgn="b">
              <a:spcBef>
                <a:spcPts val="0"/>
              </a:spcBef>
              <a:spcAft>
                <a:spcPts val="0"/>
              </a:spcAft>
              <a:buFont typeface="+mj-lt"/>
              <a:buAutoNum type="arabicPeriod" startAt="5"/>
            </a:pPr>
            <a:r>
              <a:rPr lang="de-DE" b="1" u="sng" dirty="0" smtClean="0">
                <a:latin typeface="Arial Black" panose="020B0A04020102020204" pitchFamily="34" charset="0"/>
              </a:rPr>
              <a:t>Checkliste „steuerpflichtige Einnahmen“ ( A )</a:t>
            </a:r>
          </a:p>
          <a:p>
            <a:pPr marL="342900" indent="-342900" fontAlgn="b">
              <a:spcBef>
                <a:spcPts val="0"/>
              </a:spcBef>
              <a:spcAft>
                <a:spcPts val="0"/>
              </a:spcAft>
              <a:buFont typeface="+mj-lt"/>
              <a:buAutoNum type="arabicPeriod" startAt="5"/>
            </a:pPr>
            <a:r>
              <a:rPr lang="de-DE" b="1" u="sng" dirty="0">
                <a:latin typeface="Arial Black" panose="020B0A04020102020204" pitchFamily="34" charset="0"/>
              </a:rPr>
              <a:t>Checkliste „</a:t>
            </a:r>
            <a:r>
              <a:rPr lang="de-DE" b="1" u="sng" dirty="0" smtClean="0">
                <a:latin typeface="Arial Black" panose="020B0A04020102020204" pitchFamily="34" charset="0"/>
              </a:rPr>
              <a:t>steuerfreie Einnahmen“ ( B )</a:t>
            </a:r>
          </a:p>
          <a:p>
            <a:pPr marL="342900" indent="-342900" fontAlgn="b">
              <a:spcBef>
                <a:spcPts val="0"/>
              </a:spcBef>
              <a:spcAft>
                <a:spcPts val="1200"/>
              </a:spcAft>
              <a:buFont typeface="+mj-lt"/>
              <a:buAutoNum type="arabicPeriod" startAt="5"/>
            </a:pPr>
            <a:r>
              <a:rPr lang="de-DE" b="1" u="sng" dirty="0" smtClean="0">
                <a:latin typeface="Arial Black" panose="020B0A04020102020204" pitchFamily="34" charset="0"/>
              </a:rPr>
              <a:t>Checkliste „nicht steuerbare Einnahmen“ ( C )</a:t>
            </a:r>
          </a:p>
          <a:p>
            <a:pPr marL="360363" lvl="1" indent="-360363" fontAlgn="b">
              <a:spcBef>
                <a:spcPts val="0"/>
              </a:spcBef>
              <a:spcAft>
                <a:spcPts val="600"/>
              </a:spcAft>
              <a:buFont typeface="Wingdings" panose="05000000000000000000" pitchFamily="2" charset="2"/>
              <a:buChar char="Ø"/>
            </a:pP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Vorläufige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Klassifizierung von Tätigkeiten bei bestehendem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Klärungsbedarf mit Finanzverwaltung (vorsorglich zunächst steuerbarem Bereich A / B zugeordnet;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sym typeface="Wingdings 3" panose="05040102010807070707" pitchFamily="18" charset="2"/>
              </a:rPr>
              <a:t> farbl. hervor-gehobene Hinweise in Arbeitshilfe</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t>
            </a:r>
          </a:p>
          <a:p>
            <a:pPr marL="360363" lvl="1" indent="-360363" fontAlgn="b">
              <a:spcBef>
                <a:spcPts val="0"/>
              </a:spcBef>
              <a:spcAft>
                <a:spcPts val="600"/>
              </a:spcAft>
              <a:buFont typeface="Wingdings" panose="05000000000000000000" pitchFamily="2" charset="2"/>
              <a:buChar char="Ø"/>
            </a:pP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Spalte B</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„vorhanden (ja/nein</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(komplett durchgehen; ggf.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Nein“-Kreuz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setzen)</a:t>
            </a:r>
          </a:p>
          <a:p>
            <a:pPr marL="360363" lvl="1" indent="-360363" fontAlgn="b">
              <a:spcBef>
                <a:spcPts val="0"/>
              </a:spcBef>
              <a:spcAft>
                <a:spcPts val="600"/>
              </a:spcAft>
              <a:buFont typeface="Wingdings" panose="05000000000000000000" pitchFamily="2" charset="2"/>
              <a:buChar char="Ø"/>
            </a:pP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Spalte C: Brutto-Einnahmen erfassen, nicht Gewinn, o.ä.</a:t>
            </a:r>
          </a:p>
          <a:p>
            <a:pPr marL="360363" lvl="1" indent="-360363" fontAlgn="b">
              <a:spcBef>
                <a:spcPts val="0"/>
              </a:spcBef>
              <a:spcAft>
                <a:spcPts val="600"/>
              </a:spcAft>
              <a:buFont typeface="Wingdings" panose="05000000000000000000" pitchFamily="2" charset="2"/>
              <a:buChar char="Ø"/>
            </a:pP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Spalte E: ggf. zunächst geschätzte Einnahmen erfassen, bis 2021 konkret erfassen</a:t>
            </a:r>
          </a:p>
          <a:p>
            <a:pPr marL="360363" lvl="1" indent="-360363" fontAlgn="b">
              <a:spcBef>
                <a:spcPts val="0"/>
              </a:spcBef>
              <a:spcAft>
                <a:spcPts val="600"/>
              </a:spcAft>
              <a:buFont typeface="Wingdings" panose="05000000000000000000" pitchFamily="2" charset="2"/>
              <a:buChar char="Ø"/>
            </a:pP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Spalte F: gemeint ist die „offizielle“ FiBu des Gemeinde-verbandes</a:t>
            </a:r>
            <a:endPar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a:p>
            <a:pPr marL="285750" lvl="1" indent="-285750" fontAlgn="b">
              <a:spcBef>
                <a:spcPts val="0"/>
              </a:spcBef>
              <a:spcAft>
                <a:spcPts val="600"/>
              </a:spcAft>
              <a:buFont typeface="Wingdings" panose="05000000000000000000" pitchFamily="2" charset="2"/>
              <a:buChar char="Ø"/>
            </a:pPr>
            <a:endPar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a:p>
            <a:pPr marL="285750" indent="-285750" fontAlgn="b">
              <a:spcBef>
                <a:spcPts val="0"/>
              </a:spcBef>
              <a:spcAft>
                <a:spcPts val="1200"/>
              </a:spcAft>
              <a:buFont typeface="Wingdings" panose="05000000000000000000" pitchFamily="2" charset="2"/>
              <a:buChar char="Ø"/>
            </a:pPr>
            <a:endPar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a:p>
            <a:pPr marL="285750" indent="-285750" fontAlgn="b">
              <a:spcBef>
                <a:spcPts val="0"/>
              </a:spcBef>
              <a:spcAft>
                <a:spcPts val="1200"/>
              </a:spcAft>
              <a:buFont typeface="Wingdings" panose="05000000000000000000" pitchFamily="2" charset="2"/>
              <a:buChar char="Ø"/>
            </a:pPr>
            <a:endPar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p:txBody>
      </p:sp>
      <p:sp>
        <p:nvSpPr>
          <p:cNvPr id="7" name="Rechteck 6"/>
          <p:cNvSpPr/>
          <p:nvPr/>
        </p:nvSpPr>
        <p:spPr bwMode="auto">
          <a:xfrm>
            <a:off x="251519" y="620688"/>
            <a:ext cx="8640961" cy="648072"/>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108000" rIns="91440" bIns="45720" numCol="1" rtlCol="0" anchor="t" anchorCtr="0" compatLnSpc="1">
            <a:prstTxWarp prst="textNoShape">
              <a:avLst/>
            </a:prstTxWarp>
          </a:bodyPr>
          <a:lstStyle/>
          <a:p>
            <a:pPr lvl="0" algn="ctr"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Datenerfassung für die steuerliche Bestandsaufnahme</a:t>
            </a:r>
            <a:endParaRPr lang="de-DE"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14779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randombar(horizontal)">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randombar(horizontal)">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randombar(horizontal)">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62</a:t>
            </a:fld>
            <a:endParaRPr lang="de-DE" altLang="de-DE" dirty="0"/>
          </a:p>
        </p:txBody>
      </p:sp>
      <p:sp>
        <p:nvSpPr>
          <p:cNvPr id="5" name="Rechteck 4"/>
          <p:cNvSpPr/>
          <p:nvPr/>
        </p:nvSpPr>
        <p:spPr bwMode="auto">
          <a:xfrm>
            <a:off x="251519" y="1556791"/>
            <a:ext cx="8640961" cy="4752529"/>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fontAlgn="b">
              <a:spcBef>
                <a:spcPts val="0"/>
              </a:spcBef>
              <a:spcAft>
                <a:spcPts val="1200"/>
              </a:spcAft>
            </a:pPr>
            <a:r>
              <a:rPr lang="de-DE" b="1" dirty="0" smtClean="0">
                <a:solidFill>
                  <a:srgbClr val="C00000"/>
                </a:solidFill>
                <a:effectLst>
                  <a:outerShdw blurRad="38100" dist="38100" dir="2700000" algn="tl">
                    <a:srgbClr val="000000">
                      <a:alpha val="43137"/>
                    </a:srgbClr>
                  </a:outerShdw>
                </a:effectLst>
              </a:rPr>
              <a:t>Datenblätter im Detail</a:t>
            </a:r>
          </a:p>
          <a:p>
            <a:pPr marL="342900" indent="-342900" fontAlgn="b">
              <a:spcBef>
                <a:spcPts val="0"/>
              </a:spcBef>
              <a:spcAft>
                <a:spcPts val="1200"/>
              </a:spcAft>
              <a:buFont typeface="+mj-lt"/>
              <a:buAutoNum type="arabicPeriod" startAt="8"/>
            </a:pPr>
            <a:r>
              <a:rPr lang="de-DE" b="1" u="sng" dirty="0" smtClean="0">
                <a:latin typeface="Arial Black" panose="020B0A04020102020204" pitchFamily="34" charset="0"/>
              </a:rPr>
              <a:t>Vollständigkeitserklärung</a:t>
            </a:r>
          </a:p>
          <a:p>
            <a:pPr marL="360363" indent="-360363" fontAlgn="b">
              <a:spcBef>
                <a:spcPts val="0"/>
              </a:spcBef>
              <a:spcAft>
                <a:spcPts val="1200"/>
              </a:spcAft>
              <a:buFont typeface="Wingdings" panose="05000000000000000000" pitchFamily="2" charset="2"/>
              <a:buChar char="Ø"/>
            </a:pP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Nach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Abschluss der Bestandsaufnahme ist die Vollständigkeit der Angaben durch den Kirchenvorstand zu dokumentieren</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t>
            </a:r>
          </a:p>
          <a:p>
            <a:pPr marL="360363" indent="-360363" fontAlgn="b">
              <a:spcBef>
                <a:spcPts val="0"/>
              </a:spcBef>
              <a:spcAft>
                <a:spcPts val="1200"/>
              </a:spcAft>
              <a:buFont typeface="Wingdings" panose="05000000000000000000" pitchFamily="2" charset="2"/>
              <a:buChar char="Ø"/>
            </a:pP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Als gesetzlicher Vertreter der Kirchengemeinde ist der Kirchenvorstand letztendlich für die </a:t>
            </a:r>
            <a:r>
              <a:rPr lang="de-DE" b="1" u="sng"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vollständige Erfassung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sämtlicher Vermögensgegenstände, z. B. Barkassen,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Buch-haltungen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oder Abrechnungen der Kirchengemeinde verantwortlich. </a:t>
            </a:r>
            <a:endPar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a:p>
            <a:pPr marL="360363" indent="-360363" fontAlgn="b">
              <a:spcBef>
                <a:spcPts val="0"/>
              </a:spcBef>
              <a:spcAft>
                <a:spcPts val="1200"/>
              </a:spcAft>
              <a:buFont typeface="Wingdings" panose="05000000000000000000" pitchFamily="2" charset="2"/>
              <a:buChar char="Ø"/>
            </a:pP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Auch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der Steuerberater ist darauf angewiesen, dass ihm alle relevanten Sachverhalte für seine steuerliche Bewertung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mitgeteilt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werden. </a:t>
            </a:r>
            <a:endPar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a:p>
            <a:pPr marL="360363" indent="-360363" fontAlgn="b">
              <a:spcBef>
                <a:spcPts val="0"/>
              </a:spcBef>
              <a:spcAft>
                <a:spcPts val="1200"/>
              </a:spcAft>
              <a:buFont typeface="Wingdings" panose="05000000000000000000" pitchFamily="2" charset="2"/>
              <a:buChar char="Ø"/>
            </a:pPr>
            <a:r>
              <a:rPr lang="de-DE" b="1" u="sng"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Nur </a:t>
            </a:r>
            <a:r>
              <a:rPr lang="de-DE" b="1" u="sng"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auf diese Vollständigkeit bezieht sich die </a:t>
            </a:r>
            <a:r>
              <a:rPr lang="de-DE" b="1" u="sng"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ent-sprechende </a:t>
            </a:r>
            <a:r>
              <a:rPr lang="de-DE" b="1" u="sng"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Formulierung der </a:t>
            </a:r>
            <a:r>
              <a:rPr lang="de-DE" b="1" u="sng"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Vollständigkeitserklärung.</a:t>
            </a:r>
            <a:endParaRPr lang="de-DE" b="1" u="sng"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p:txBody>
      </p:sp>
      <p:sp>
        <p:nvSpPr>
          <p:cNvPr id="7" name="Rechteck 6"/>
          <p:cNvSpPr/>
          <p:nvPr/>
        </p:nvSpPr>
        <p:spPr bwMode="auto">
          <a:xfrm>
            <a:off x="251519" y="620688"/>
            <a:ext cx="8640961" cy="648072"/>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108000" rIns="91440" bIns="45720" numCol="1" rtlCol="0" anchor="t" anchorCtr="0" compatLnSpc="1">
            <a:prstTxWarp prst="textNoShape">
              <a:avLst/>
            </a:prstTxWarp>
          </a:bodyPr>
          <a:lstStyle/>
          <a:p>
            <a:pPr lvl="0" algn="ctr"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Datenerfassung für die steuerliche Bestandsaufnahme</a:t>
            </a:r>
            <a:endParaRPr lang="de-DE"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83488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63</a:t>
            </a:fld>
            <a:endParaRPr lang="de-DE" altLang="de-DE" dirty="0"/>
          </a:p>
        </p:txBody>
      </p:sp>
      <p:sp>
        <p:nvSpPr>
          <p:cNvPr id="5" name="Rechteck 4"/>
          <p:cNvSpPr/>
          <p:nvPr/>
        </p:nvSpPr>
        <p:spPr bwMode="auto">
          <a:xfrm>
            <a:off x="251519" y="1556791"/>
            <a:ext cx="8640961" cy="4464497"/>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fontAlgn="b">
              <a:spcBef>
                <a:spcPts val="0"/>
              </a:spcBef>
              <a:spcAft>
                <a:spcPts val="1200"/>
              </a:spcAft>
            </a:pPr>
            <a:r>
              <a:rPr lang="de-DE" b="1" dirty="0" smtClean="0">
                <a:solidFill>
                  <a:srgbClr val="C00000"/>
                </a:solidFill>
                <a:effectLst>
                  <a:outerShdw blurRad="38100" dist="38100" dir="2700000" algn="tl">
                    <a:srgbClr val="000000">
                      <a:alpha val="43137"/>
                    </a:srgbClr>
                  </a:outerShdw>
                </a:effectLst>
              </a:rPr>
              <a:t>Datenblätter im Detail</a:t>
            </a:r>
          </a:p>
          <a:p>
            <a:pPr marL="342900" indent="-342900" fontAlgn="b">
              <a:spcBef>
                <a:spcPts val="0"/>
              </a:spcBef>
              <a:spcAft>
                <a:spcPts val="1200"/>
              </a:spcAft>
              <a:buFont typeface="+mj-lt"/>
              <a:buAutoNum type="arabicPeriod" startAt="8"/>
            </a:pPr>
            <a:r>
              <a:rPr lang="de-DE" b="1" u="sng" dirty="0" smtClean="0">
                <a:latin typeface="Arial Black" panose="020B0A04020102020204" pitchFamily="34" charset="0"/>
              </a:rPr>
              <a:t>Vollständigkeitserklärung</a:t>
            </a:r>
          </a:p>
          <a:p>
            <a:pPr marL="360363" indent="-360363" fontAlgn="b">
              <a:spcBef>
                <a:spcPts val="0"/>
              </a:spcBef>
              <a:spcAft>
                <a:spcPts val="1200"/>
              </a:spcAft>
              <a:buFont typeface="Wingdings" panose="05000000000000000000" pitchFamily="2" charset="2"/>
              <a:buChar char="Ø"/>
            </a:pP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Die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steuerliche Bewertung als solche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sollte i.d.R. einem Experten, insbesondere eben einem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mandatierten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Steuer-berater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überlassen werden. </a:t>
            </a:r>
            <a:endPar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a:p>
            <a:pPr marL="360363" indent="-360363" fontAlgn="b">
              <a:spcBef>
                <a:spcPts val="0"/>
              </a:spcBef>
              <a:spcAft>
                <a:spcPts val="1200"/>
              </a:spcAft>
              <a:buFont typeface="Wingdings" panose="05000000000000000000" pitchFamily="2" charset="2"/>
              <a:buChar char="Ø"/>
            </a:pP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Die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Obliegenheiten und Verantwortlichkeiten im Verhältnis Kirchengemeinde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sym typeface="Wingdings 3" panose="05040102010807070707" pitchFamily="18" charset="2"/>
              </a:rPr>
              <a:t></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Steuerberater ergeben sich aus den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Auf-tragsbedingungen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sym typeface="Wingdings" panose="05000000000000000000" pitchFamily="2" charset="2"/>
              </a:rPr>
              <a:t></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sym typeface="Wingdings 3" panose="05040102010807070707" pitchFamily="18" charset="2"/>
              </a:rPr>
              <a:t> </a:t>
            </a:r>
            <a:r>
              <a:rPr lang="de-DE" b="1" i="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sym typeface="Wingdings 3" panose="05040102010807070707" pitchFamily="18" charset="2"/>
              </a:rPr>
              <a:t>„A</a:t>
            </a:r>
            <a:r>
              <a:rPr lang="de-DE" b="1" i="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llg. </a:t>
            </a:r>
            <a:r>
              <a:rPr lang="de-DE" b="1" i="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Auftragsbedingungen für Steuerberater, </a:t>
            </a:r>
            <a:r>
              <a:rPr lang="de-DE" b="1" i="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November </a:t>
            </a:r>
            <a:r>
              <a:rPr lang="de-DE" b="1" i="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2016</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sym typeface="Wingdings 3" panose="05040102010807070707" pitchFamily="18" charset="2"/>
              </a:rPr>
              <a:t>)</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t>
            </a:r>
          </a:p>
          <a:p>
            <a:pPr marL="360363" indent="-360363" fontAlgn="b">
              <a:spcBef>
                <a:spcPts val="0"/>
              </a:spcBef>
              <a:spcAft>
                <a:spcPts val="1200"/>
              </a:spcAft>
              <a:buFont typeface="Wingdings" panose="05000000000000000000" pitchFamily="2" charset="2"/>
              <a:buChar char="Ø"/>
            </a:pP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Gem</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Ziff. 4 der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Förderrichtlinien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setzt die Gewährung des Zuschusses für den Steuerberater voraus, dass der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KV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die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vollständigen Bestandsaufnahme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in der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Kirchengemeinde </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einschließlich aller Teilaufgaben </a:t>
            </a:r>
            <a:r>
              <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bestätigt</a:t>
            </a:r>
            <a:r>
              <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endPar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p:txBody>
      </p:sp>
      <p:sp>
        <p:nvSpPr>
          <p:cNvPr id="7" name="Rechteck 6"/>
          <p:cNvSpPr/>
          <p:nvPr/>
        </p:nvSpPr>
        <p:spPr bwMode="auto">
          <a:xfrm>
            <a:off x="251519" y="620688"/>
            <a:ext cx="8640961" cy="648072"/>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108000" rIns="91440" bIns="45720" numCol="1" rtlCol="0" anchor="t" anchorCtr="0" compatLnSpc="1">
            <a:prstTxWarp prst="textNoShape">
              <a:avLst/>
            </a:prstTxWarp>
          </a:bodyPr>
          <a:lstStyle/>
          <a:p>
            <a:pPr lvl="0" algn="ctr"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Datenerfassung für die steuerliche Bestandsaufnahme</a:t>
            </a:r>
            <a:endParaRPr lang="de-DE"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56954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1477877"/>
            <a:ext cx="8640961" cy="4399395"/>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864000" rIns="91440" bIns="0" numCol="1" rtlCol="0" anchor="t" anchorCtr="0" compatLnSpc="1">
            <a:prstTxWarp prst="textNoShape">
              <a:avLst/>
            </a:prstTxWarp>
          </a:bodyPr>
          <a:lstStyle/>
          <a:p>
            <a:pPr marL="719138" lvl="0" indent="-719138" eaLnBrk="1" fontAlgn="auto" hangingPunct="1">
              <a:lnSpc>
                <a:spcPts val="3500"/>
              </a:lnSpc>
              <a:spcBef>
                <a:spcPts val="1200"/>
              </a:spcBef>
              <a:spcAft>
                <a:spcPts val="2400"/>
              </a:spcAft>
              <a:buSzPct val="200000"/>
              <a:buFont typeface="Wingdings" panose="05000000000000000000" pitchFamily="2" charset="2"/>
              <a:buChar char="§"/>
              <a:defRPr/>
            </a:pPr>
            <a:r>
              <a:rPr lang="de-DE" sz="5400" b="1" dirty="0" smtClean="0">
                <a:solidFill>
                  <a:srgbClr val="FFFFFF"/>
                </a:solidFill>
              </a:rPr>
              <a:t>Pause</a:t>
            </a: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64</a:t>
            </a:fld>
            <a:endParaRPr lang="de-DE" altLang="de-DE" dirty="0"/>
          </a:p>
        </p:txBody>
      </p:sp>
      <p:sp>
        <p:nvSpPr>
          <p:cNvPr id="12" name="Rechteck 11"/>
          <p:cNvSpPr/>
          <p:nvPr/>
        </p:nvSpPr>
        <p:spPr bwMode="auto">
          <a:xfrm>
            <a:off x="251520" y="685789"/>
            <a:ext cx="8640961" cy="648000"/>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lvl="0" eaLnBrk="1" fontAlgn="auto" hangingPunct="1">
              <a:spcBef>
                <a:spcPts val="0"/>
              </a:spcBef>
              <a:spcAft>
                <a:spcPts val="1200"/>
              </a:spcAft>
            </a:pPr>
            <a:r>
              <a:rPr lang="de-DE" sz="2400" b="1" dirty="0" smtClean="0">
                <a:solidFill>
                  <a:srgbClr val="FFFFFF"/>
                </a:solidFill>
                <a:latin typeface="Arial"/>
              </a:rPr>
              <a:t>Agenda</a:t>
            </a:r>
            <a:endParaRPr lang="de-DE" sz="2400" b="1" dirty="0">
              <a:solidFill>
                <a:srgbClr val="FFFFFF"/>
              </a:solidFill>
              <a:latin typeface="Arial"/>
            </a:endParaRPr>
          </a:p>
        </p:txBody>
      </p:sp>
    </p:spTree>
    <p:extLst>
      <p:ext uri="{BB962C8B-B14F-4D97-AF65-F5344CB8AC3E}">
        <p14:creationId xmlns:p14="http://schemas.microsoft.com/office/powerpoint/2010/main" val="2880405041"/>
      </p:ext>
    </p:extLst>
  </p:cSld>
  <p:clrMapOvr>
    <a:masterClrMapping/>
  </p:clrMapOvr>
  <p:transition spd="med">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1477877"/>
            <a:ext cx="8640961" cy="4399395"/>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324000" rIns="91440" bIns="0" numCol="1" rtlCol="0" anchor="t" anchorCtr="0" compatLnSpc="1">
            <a:prstTxWarp prst="textNoShape">
              <a:avLst/>
            </a:prstTxWarp>
          </a:bodyPr>
          <a:lstStyle/>
          <a:p>
            <a:pPr marL="719138" lvl="0" indent="-719138" eaLnBrk="1" fontAlgn="auto" hangingPunct="1">
              <a:lnSpc>
                <a:spcPts val="3500"/>
              </a:lnSpc>
              <a:spcBef>
                <a:spcPts val="1200"/>
              </a:spcBef>
              <a:spcAft>
                <a:spcPts val="2400"/>
              </a:spcAft>
              <a:buSzPct val="200000"/>
              <a:buFont typeface="Wingdings" panose="05000000000000000000" pitchFamily="2" charset="2"/>
              <a:buChar char="§"/>
              <a:defRPr/>
            </a:pPr>
            <a:r>
              <a:rPr lang="de-DE" sz="2400" b="1" dirty="0" smtClean="0"/>
              <a:t>Ablauf der Bestandsaufnahme</a:t>
            </a:r>
            <a:endParaRPr lang="de-DE" sz="2400" b="1" dirty="0" smtClean="0">
              <a:solidFill>
                <a:schemeClr val="bg1">
                  <a:lumMod val="75000"/>
                </a:schemeClr>
              </a:solidFill>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65</a:t>
            </a:fld>
            <a:endParaRPr lang="de-DE" altLang="de-DE" dirty="0"/>
          </a:p>
        </p:txBody>
      </p:sp>
      <p:sp>
        <p:nvSpPr>
          <p:cNvPr id="12" name="Rechteck 11"/>
          <p:cNvSpPr/>
          <p:nvPr/>
        </p:nvSpPr>
        <p:spPr bwMode="auto">
          <a:xfrm>
            <a:off x="251520" y="685789"/>
            <a:ext cx="8640961" cy="648000"/>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lvl="0" eaLnBrk="1" fontAlgn="auto" hangingPunct="1">
              <a:spcBef>
                <a:spcPts val="0"/>
              </a:spcBef>
              <a:spcAft>
                <a:spcPts val="1200"/>
              </a:spcAft>
            </a:pPr>
            <a:r>
              <a:rPr lang="de-DE" sz="2400" b="1" dirty="0" smtClean="0">
                <a:solidFill>
                  <a:srgbClr val="FFFFFF"/>
                </a:solidFill>
                <a:latin typeface="Arial"/>
              </a:rPr>
              <a:t>Agenda</a:t>
            </a:r>
            <a:endParaRPr lang="de-DE" sz="2400" b="1" dirty="0">
              <a:solidFill>
                <a:srgbClr val="FFFFFF"/>
              </a:solidFill>
              <a:latin typeface="Arial"/>
            </a:endParaRPr>
          </a:p>
        </p:txBody>
      </p:sp>
      <p:sp>
        <p:nvSpPr>
          <p:cNvPr id="5" name="Textfeld 4"/>
          <p:cNvSpPr txBox="1"/>
          <p:nvPr/>
        </p:nvSpPr>
        <p:spPr>
          <a:xfrm>
            <a:off x="6130300" y="5509064"/>
            <a:ext cx="2699792" cy="338554"/>
          </a:xfrm>
          <a:prstGeom prst="rect">
            <a:avLst/>
          </a:prstGeom>
          <a:solidFill>
            <a:schemeClr val="bg1"/>
          </a:solidFill>
        </p:spPr>
        <p:txBody>
          <a:bodyPr wrap="square" rtlCol="0">
            <a:spAutoFit/>
          </a:bodyPr>
          <a:lstStyle/>
          <a:p>
            <a:r>
              <a:rPr lang="de-DE" sz="1600" i="1" dirty="0" smtClean="0">
                <a:solidFill>
                  <a:srgbClr val="C00000"/>
                </a:solidFill>
                <a:latin typeface="Arial Black" panose="020B0A04020102020204" pitchFamily="34" charset="0"/>
              </a:rPr>
              <a:t>zurück zur Agenda</a:t>
            </a:r>
            <a:endParaRPr lang="de-DE" sz="1600" i="1" dirty="0">
              <a:solidFill>
                <a:srgbClr val="C00000"/>
              </a:solidFill>
              <a:latin typeface="Arial Black" panose="020B0A04020102020204" pitchFamily="34" charset="0"/>
            </a:endParaRPr>
          </a:p>
        </p:txBody>
      </p:sp>
      <p:sp>
        <p:nvSpPr>
          <p:cNvPr id="6" name="Interaktive Schaltfläche: Zurück oder Vorherige(r) 5">
            <a:hlinkClick r:id="rId3" action="ppaction://hlinksldjump" highlightClick="1"/>
          </p:cNvPr>
          <p:cNvSpPr/>
          <p:nvPr/>
        </p:nvSpPr>
        <p:spPr>
          <a:xfrm>
            <a:off x="6514243" y="5007551"/>
            <a:ext cx="1368152" cy="432048"/>
          </a:xfrm>
          <a:prstGeom prst="actionButtonBackPrevious">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7334950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936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sz="2000" b="1" dirty="0" smtClean="0">
                <a:solidFill>
                  <a:schemeClr val="bg1"/>
                </a:solidFill>
                <a:effectLst>
                  <a:outerShdw blurRad="38100" dist="38100" dir="2700000" algn="tl">
                    <a:srgbClr val="000000">
                      <a:alpha val="43137"/>
                    </a:srgbClr>
                  </a:outerShdw>
                </a:effectLst>
              </a:rPr>
              <a:t>Unterstützung Bestandsaufnahme durch EGV</a:t>
            </a:r>
          </a:p>
          <a:p>
            <a:pPr marL="357188" lvl="0" indent="-357188" eaLnBrk="1" fontAlgn="auto" hangingPunct="1">
              <a:lnSpc>
                <a:spcPts val="2500"/>
              </a:lnSpc>
              <a:spcBef>
                <a:spcPts val="0"/>
              </a:spcBef>
              <a:spcAft>
                <a:spcPts val="600"/>
              </a:spcAft>
              <a:tabLst>
                <a:tab pos="357188" algn="l"/>
              </a:tabLst>
              <a:defRPr/>
            </a:pPr>
            <a:r>
              <a:rPr lang="de-DE" sz="2000" b="1" dirty="0" smtClean="0">
                <a:solidFill>
                  <a:schemeClr val="bg1"/>
                </a:solidFill>
                <a:effectLst>
                  <a:outerShdw blurRad="38100" dist="38100" dir="2700000" algn="tl">
                    <a:srgbClr val="000000">
                      <a:alpha val="43137"/>
                    </a:srgbClr>
                  </a:outerShdw>
                </a:effectLst>
                <a:sym typeface="Wingdings 3" panose="05040102010807070707" pitchFamily="18" charset="2"/>
              </a:rPr>
              <a:t>	Rundschreiben an die KVs der Kirchengemeinden v. 26.04.2018</a:t>
            </a:r>
            <a:endParaRPr lang="de-DE" sz="2000"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66</a:t>
            </a:fld>
            <a:endParaRPr lang="de-DE" altLang="de-DE" dirty="0"/>
          </a:p>
        </p:txBody>
      </p:sp>
      <p:sp>
        <p:nvSpPr>
          <p:cNvPr id="6" name="Rechteck 5"/>
          <p:cNvSpPr/>
          <p:nvPr/>
        </p:nvSpPr>
        <p:spPr bwMode="auto">
          <a:xfrm>
            <a:off x="251519" y="1772817"/>
            <a:ext cx="8640961" cy="4392488"/>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342900" indent="-342900">
              <a:spcAft>
                <a:spcPts val="600"/>
              </a:spcAft>
              <a:buFont typeface="Wingdings" panose="05000000000000000000" pitchFamily="2" charset="2"/>
              <a:buChar char="§"/>
            </a:pPr>
            <a:r>
              <a:rPr lang="de-DE" sz="1600" b="1" dirty="0" smtClean="0">
                <a:solidFill>
                  <a:srgbClr val="C00000"/>
                </a:solidFill>
                <a:effectLst>
                  <a:outerShdw blurRad="38100" dist="38100" dir="2700000" algn="tl">
                    <a:srgbClr val="000000">
                      <a:alpha val="43137"/>
                    </a:srgbClr>
                  </a:outerShdw>
                </a:effectLst>
              </a:rPr>
              <a:t>Förderung </a:t>
            </a:r>
            <a:r>
              <a:rPr lang="de-DE" sz="1600" b="1" dirty="0">
                <a:solidFill>
                  <a:srgbClr val="C00000"/>
                </a:solidFill>
                <a:effectLst>
                  <a:outerShdw blurRad="38100" dist="38100" dir="2700000" algn="tl">
                    <a:srgbClr val="000000">
                      <a:alpha val="43137"/>
                    </a:srgbClr>
                  </a:outerShdw>
                </a:effectLst>
              </a:rPr>
              <a:t>der steuerlichen Bestandsaufnahme durch einen </a:t>
            </a:r>
            <a:r>
              <a:rPr lang="de-DE" sz="1600" b="1" dirty="0" smtClean="0">
                <a:solidFill>
                  <a:srgbClr val="C00000"/>
                </a:solidFill>
                <a:effectLst>
                  <a:outerShdw blurRad="38100" dist="38100" dir="2700000" algn="tl">
                    <a:srgbClr val="000000">
                      <a:alpha val="43137"/>
                    </a:srgbClr>
                  </a:outerShdw>
                </a:effectLst>
              </a:rPr>
              <a:t>Steuerberater </a:t>
            </a:r>
          </a:p>
          <a:p>
            <a:pPr marL="719138" indent="-355600">
              <a:spcAft>
                <a:spcPts val="600"/>
              </a:spcAft>
              <a:buFont typeface="Symbol" panose="05050102010706020507" pitchFamily="18" charset="2"/>
              <a:buChar char="-"/>
            </a:pPr>
            <a:r>
              <a:rPr lang="de-DE" sz="1600" b="1" dirty="0" smtClean="0"/>
              <a:t>Empfehlung</a:t>
            </a:r>
            <a:r>
              <a:rPr lang="de-DE" sz="1600" b="1" dirty="0"/>
              <a:t>: Steuerberater </a:t>
            </a:r>
            <a:r>
              <a:rPr lang="de-DE" sz="1600" b="1" dirty="0" smtClean="0"/>
              <a:t>einbeziehen (Ausnahme: steuerliches ‚Know-How‘ im KV vorhanden / KG erzielt erkennbar keine relevanten Einnahmen)</a:t>
            </a:r>
          </a:p>
          <a:p>
            <a:pPr marL="719138" indent="-355600">
              <a:spcAft>
                <a:spcPts val="600"/>
              </a:spcAft>
              <a:buFont typeface="Symbol" panose="05050102010706020507" pitchFamily="18" charset="2"/>
              <a:buChar char="-"/>
            </a:pPr>
            <a:r>
              <a:rPr lang="de-DE" sz="1600" b="1" dirty="0" smtClean="0"/>
              <a:t>Angebot </a:t>
            </a:r>
            <a:r>
              <a:rPr lang="de-DE" sz="1600" b="1" dirty="0"/>
              <a:t>einer anteiligen </a:t>
            </a:r>
            <a:r>
              <a:rPr lang="de-DE" sz="1600" b="1" dirty="0" smtClean="0"/>
              <a:t>Förderung: Die </a:t>
            </a:r>
            <a:r>
              <a:rPr lang="de-DE" sz="1600" b="1" dirty="0"/>
              <a:t>Förderung umfasst 70 % der Kosten des mandatieren Steuerberaters (Honoraraufwendungen, </a:t>
            </a:r>
            <a:r>
              <a:rPr lang="de-DE" sz="1600" b="1" dirty="0" smtClean="0"/>
              <a:t>zzgl. </a:t>
            </a:r>
            <a:r>
              <a:rPr lang="de-DE" sz="1600" b="1" dirty="0"/>
              <a:t>der gesetzlichen Umsatzsteuer und etwaiger Auslagen). Der förderungsfähige Gesamtaufwand ist grundsätzlich auf 3.000 EUR (brutto) je Kirchengemeinde beschränkt</a:t>
            </a:r>
            <a:r>
              <a:rPr lang="de-DE" sz="1600" b="1" dirty="0" smtClean="0"/>
              <a:t>.</a:t>
            </a:r>
          </a:p>
          <a:p>
            <a:pPr marL="719138" indent="-355600">
              <a:spcAft>
                <a:spcPts val="600"/>
              </a:spcAft>
              <a:buFont typeface="Symbol" panose="05050102010706020507" pitchFamily="18" charset="2"/>
              <a:buChar char="-"/>
            </a:pPr>
            <a:r>
              <a:rPr lang="de-DE" sz="1600" b="1" dirty="0" smtClean="0"/>
              <a:t>Umfang der geförderten Bestandsaufnahme: sh. Ziff. 1 der Förderrichtlinien (Hinweis: bei Fusionsgemeinden auch alte Rechtslage prüfen)</a:t>
            </a:r>
          </a:p>
          <a:p>
            <a:pPr marL="719138" indent="-355600">
              <a:spcAft>
                <a:spcPts val="600"/>
              </a:spcAft>
              <a:buFont typeface="Symbol" panose="05050102010706020507" pitchFamily="18" charset="2"/>
              <a:buChar char="-"/>
            </a:pPr>
            <a:r>
              <a:rPr lang="de-DE" sz="1600" b="1" dirty="0" smtClean="0"/>
              <a:t>Die </a:t>
            </a:r>
            <a:r>
              <a:rPr lang="de-DE" sz="1600" b="1" dirty="0"/>
              <a:t>Förderung ist auf die steuerliche Bestandsaufnahme </a:t>
            </a:r>
            <a:r>
              <a:rPr lang="de-DE" sz="1600" b="1" dirty="0" smtClean="0"/>
              <a:t>beschränkt (nicht auf die lfd. Steuerberatung)</a:t>
            </a:r>
          </a:p>
          <a:p>
            <a:pPr marL="719138" indent="-355600">
              <a:spcAft>
                <a:spcPts val="600"/>
              </a:spcAft>
              <a:buFont typeface="Symbol" panose="05050102010706020507" pitchFamily="18" charset="2"/>
              <a:buChar char="-"/>
            </a:pPr>
            <a:r>
              <a:rPr lang="de-DE" sz="1600" b="1" dirty="0" smtClean="0"/>
              <a:t>Voraussetzung für Auszahlung Zuschuss: Unterzeichnung Vollständigkeits-erklärung durch KV, Abschluss der Bestandsaufnahme bis Ende 2019, Vorlage Honorarabrechnung und Vollständigkeitserklärung beim EGV</a:t>
            </a:r>
          </a:p>
          <a:p>
            <a:pPr marL="719138" indent="-355600">
              <a:spcAft>
                <a:spcPts val="600"/>
              </a:spcAft>
              <a:buFont typeface="Symbol" panose="05050102010706020507" pitchFamily="18" charset="2"/>
              <a:buChar char="-"/>
            </a:pPr>
            <a:r>
              <a:rPr lang="de-DE" sz="1600" b="1" dirty="0" smtClean="0"/>
              <a:t>Im Detail: sh. Förderrichtlinien v. 20.03.2018</a:t>
            </a:r>
            <a:endParaRPr lang="de-DE" sz="1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08040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randombar(horizont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randombar(horizontal)">
                                      <p:cBhvr>
                                        <p:cTn id="4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936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sz="2000" b="1" dirty="0" smtClean="0">
                <a:solidFill>
                  <a:schemeClr val="bg1"/>
                </a:solidFill>
                <a:effectLst>
                  <a:outerShdw blurRad="38100" dist="38100" dir="2700000" algn="tl">
                    <a:srgbClr val="000000">
                      <a:alpha val="43137"/>
                    </a:srgbClr>
                  </a:outerShdw>
                </a:effectLst>
              </a:rPr>
              <a:t>Unterstützung Bestandsaufnahme durch EGV</a:t>
            </a:r>
          </a:p>
          <a:p>
            <a:pPr marL="357188" lvl="0" indent="-357188" eaLnBrk="1" fontAlgn="auto" hangingPunct="1">
              <a:lnSpc>
                <a:spcPts val="2500"/>
              </a:lnSpc>
              <a:spcBef>
                <a:spcPts val="0"/>
              </a:spcBef>
              <a:spcAft>
                <a:spcPts val="600"/>
              </a:spcAft>
              <a:tabLst>
                <a:tab pos="357188" algn="l"/>
              </a:tabLst>
              <a:defRPr/>
            </a:pPr>
            <a:r>
              <a:rPr lang="de-DE" sz="2000" b="1" dirty="0" smtClean="0">
                <a:solidFill>
                  <a:schemeClr val="bg1"/>
                </a:solidFill>
                <a:effectLst>
                  <a:outerShdw blurRad="38100" dist="38100" dir="2700000" algn="tl">
                    <a:srgbClr val="000000">
                      <a:alpha val="43137"/>
                    </a:srgbClr>
                  </a:outerShdw>
                </a:effectLst>
                <a:sym typeface="Wingdings 3" panose="05040102010807070707" pitchFamily="18" charset="2"/>
              </a:rPr>
              <a:t>	Rundschreiben an die KVs der Kirchengemeinden v. 26.04.2018</a:t>
            </a:r>
            <a:endParaRPr lang="de-DE" sz="2000"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67</a:t>
            </a:fld>
            <a:endParaRPr lang="de-DE" altLang="de-DE" dirty="0"/>
          </a:p>
        </p:txBody>
      </p:sp>
      <p:sp>
        <p:nvSpPr>
          <p:cNvPr id="6" name="Rechteck 5"/>
          <p:cNvSpPr/>
          <p:nvPr/>
        </p:nvSpPr>
        <p:spPr bwMode="auto">
          <a:xfrm>
            <a:off x="251519" y="1772816"/>
            <a:ext cx="8640961" cy="4675435"/>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342900" indent="-342900">
              <a:spcAft>
                <a:spcPts val="600"/>
              </a:spcAft>
              <a:buFont typeface="Wingdings" panose="05000000000000000000" pitchFamily="2" charset="2"/>
              <a:buChar char="§"/>
            </a:pPr>
            <a:r>
              <a:rPr lang="de-DE" sz="1600" b="1" dirty="0" smtClean="0">
                <a:solidFill>
                  <a:srgbClr val="C00000"/>
                </a:solidFill>
                <a:effectLst>
                  <a:outerShdw blurRad="38100" dist="38100" dir="2700000" algn="tl">
                    <a:srgbClr val="000000">
                      <a:alpha val="43137"/>
                    </a:srgbClr>
                  </a:outerShdw>
                </a:effectLst>
              </a:rPr>
              <a:t>Bereitstellung </a:t>
            </a:r>
            <a:r>
              <a:rPr lang="de-DE" sz="1600" b="1" dirty="0">
                <a:solidFill>
                  <a:srgbClr val="C00000"/>
                </a:solidFill>
                <a:effectLst>
                  <a:outerShdw blurRad="38100" dist="38100" dir="2700000" algn="tl">
                    <a:srgbClr val="000000">
                      <a:alpha val="43137"/>
                    </a:srgbClr>
                  </a:outerShdw>
                </a:effectLst>
              </a:rPr>
              <a:t>von Arbeitshilfen und Checklisten zur </a:t>
            </a:r>
            <a:r>
              <a:rPr lang="de-DE" sz="1600" b="1" dirty="0" smtClean="0">
                <a:solidFill>
                  <a:srgbClr val="C00000"/>
                </a:solidFill>
                <a:effectLst>
                  <a:outerShdw blurRad="38100" dist="38100" dir="2700000" algn="tl">
                    <a:srgbClr val="000000">
                      <a:alpha val="43137"/>
                    </a:srgbClr>
                  </a:outerShdw>
                </a:effectLst>
              </a:rPr>
              <a:t>Datenerfassung</a:t>
            </a:r>
          </a:p>
          <a:p>
            <a:pPr marL="719138" indent="-355600">
              <a:spcAft>
                <a:spcPts val="600"/>
              </a:spcAft>
              <a:buFont typeface="Symbol" panose="05050102010706020507" pitchFamily="18" charset="2"/>
              <a:buChar char="-"/>
            </a:pPr>
            <a:r>
              <a:rPr lang="de-DE" sz="1600" b="1" dirty="0" smtClean="0"/>
              <a:t>zur Unterstützung der steuerlichen Bestandsaufnahme</a:t>
            </a:r>
          </a:p>
          <a:p>
            <a:pPr marL="719138" indent="-355600">
              <a:spcAft>
                <a:spcPts val="600"/>
              </a:spcAft>
              <a:buFont typeface="Symbol" panose="05050102010706020507" pitchFamily="18" charset="2"/>
              <a:buChar char="-"/>
            </a:pPr>
            <a:r>
              <a:rPr lang="de-DE" sz="1600" b="1" dirty="0" smtClean="0"/>
              <a:t>zur Sicherstellung einer einheitlichen Auslegung des Steuerrechts</a:t>
            </a:r>
          </a:p>
          <a:p>
            <a:pPr marL="719138" indent="-355600">
              <a:spcAft>
                <a:spcPts val="600"/>
              </a:spcAft>
              <a:buFont typeface="Symbol" panose="05050102010706020507" pitchFamily="18" charset="2"/>
              <a:buChar char="-"/>
            </a:pPr>
            <a:r>
              <a:rPr lang="de-DE" sz="1600" b="1" dirty="0" smtClean="0"/>
              <a:t>(für Steuerberater) zur Information über spezifische Sachverhalte im Bereich der kirchlichen Körperschaften des öffentlichen Rechts</a:t>
            </a:r>
          </a:p>
          <a:p>
            <a:pPr marL="363538">
              <a:spcAft>
                <a:spcPts val="600"/>
              </a:spcAft>
            </a:pPr>
            <a:r>
              <a:rPr lang="de-DE" sz="1600" b="1" dirty="0" smtClean="0"/>
              <a:t>Im Einzelnen werden folgende Unterlagen bereitgestellt:</a:t>
            </a:r>
          </a:p>
          <a:p>
            <a:pPr marL="719138" indent="-355600">
              <a:spcAft>
                <a:spcPts val="600"/>
              </a:spcAft>
              <a:buFont typeface="Symbol" panose="05050102010706020507" pitchFamily="18" charset="2"/>
              <a:buChar char="-"/>
            </a:pPr>
            <a:r>
              <a:rPr lang="de-DE" sz="1600" b="1" dirty="0" smtClean="0"/>
              <a:t>‚</a:t>
            </a:r>
            <a:r>
              <a:rPr lang="de-DE" sz="1600" b="1" dirty="0">
                <a:solidFill>
                  <a:srgbClr val="C00000"/>
                </a:solidFill>
              </a:rPr>
              <a:t>Arbeitshilfe für die steuerliche Bestandsaufnahme in den Kirchengemeinden</a:t>
            </a:r>
            <a:r>
              <a:rPr lang="de-DE" sz="1600" b="1" dirty="0" smtClean="0">
                <a:solidFill>
                  <a:srgbClr val="C00000"/>
                </a:solidFill>
              </a:rPr>
              <a:t>‘</a:t>
            </a:r>
          </a:p>
          <a:p>
            <a:pPr marL="719138" indent="-355600">
              <a:spcAft>
                <a:spcPts val="600"/>
              </a:spcAft>
              <a:buFont typeface="Symbol" panose="05050102010706020507" pitchFamily="18" charset="2"/>
              <a:buChar char="-"/>
            </a:pPr>
            <a:r>
              <a:rPr lang="de-DE" sz="1600" b="1" dirty="0" smtClean="0">
                <a:solidFill>
                  <a:srgbClr val="C00000"/>
                </a:solidFill>
              </a:rPr>
              <a:t>‚Checklisten‘ zur Klassifizierung sämtlicher Einnahmen und Tätigkeiten</a:t>
            </a:r>
          </a:p>
          <a:p>
            <a:pPr marL="719138" indent="-355600">
              <a:spcAft>
                <a:spcPts val="600"/>
              </a:spcAft>
              <a:buFont typeface="Symbol" panose="05050102010706020507" pitchFamily="18" charset="2"/>
              <a:buChar char="-"/>
            </a:pPr>
            <a:r>
              <a:rPr lang="de-DE" sz="1600" b="1" dirty="0" smtClean="0">
                <a:solidFill>
                  <a:srgbClr val="C00000"/>
                </a:solidFill>
              </a:rPr>
              <a:t>Datenblätter zur Erfassung steuerrelevanter Informationen</a:t>
            </a:r>
          </a:p>
          <a:p>
            <a:pPr marL="719138" indent="-355600">
              <a:spcAft>
                <a:spcPts val="600"/>
              </a:spcAft>
              <a:buFont typeface="Symbol" panose="05050102010706020507" pitchFamily="18" charset="2"/>
              <a:buChar char="-"/>
            </a:pPr>
            <a:r>
              <a:rPr lang="de-DE" sz="1600" b="1" dirty="0" smtClean="0">
                <a:solidFill>
                  <a:srgbClr val="C00000"/>
                </a:solidFill>
              </a:rPr>
              <a:t>Formular zur ‚Vollständigkeitserklärung‘ (sh. Förderrichtlinien)</a:t>
            </a:r>
          </a:p>
          <a:p>
            <a:pPr marL="265113"/>
            <a:r>
              <a:rPr lang="de-DE" sz="1600" b="1" dirty="0" smtClean="0"/>
              <a:t>Die </a:t>
            </a:r>
            <a:r>
              <a:rPr lang="de-DE" sz="1600" b="1" dirty="0"/>
              <a:t>Unterlagen </a:t>
            </a:r>
            <a:r>
              <a:rPr lang="de-DE" sz="1600" b="1" dirty="0" smtClean="0"/>
              <a:t>stehen parallel </a:t>
            </a:r>
            <a:r>
              <a:rPr lang="de-DE" sz="1600" b="1" dirty="0"/>
              <a:t>auch über das Online-Angebot des Erzbistums „Verwaltungshandbuch für Pastorale Räume</a:t>
            </a:r>
            <a:r>
              <a:rPr lang="de-DE" sz="1600" b="1"/>
              <a:t>“ </a:t>
            </a:r>
            <a:r>
              <a:rPr lang="de-DE" sz="1600" b="1" smtClean="0"/>
              <a:t>(</a:t>
            </a:r>
            <a:r>
              <a:rPr lang="de-DE" sz="1600" b="1">
                <a:hlinkClick r:id="rId3"/>
              </a:rPr>
              <a:t>www.verwaltung-erzbistum-paderborn.de</a:t>
            </a:r>
            <a:r>
              <a:rPr lang="de-DE" sz="1600" b="1" smtClean="0"/>
              <a:t> </a:t>
            </a:r>
            <a:r>
              <a:rPr lang="de-DE" sz="1600" b="1" dirty="0"/>
              <a:t>zur </a:t>
            </a:r>
            <a:r>
              <a:rPr lang="de-DE" sz="1600" b="1" dirty="0" smtClean="0"/>
              <a:t>Verfügung. Die </a:t>
            </a:r>
            <a:r>
              <a:rPr lang="de-DE" sz="1600" b="1" dirty="0"/>
              <a:t>zur Datenerfassung vorgesehenen Excel-Formulare können insofern direkt am PC ausgefüllt und anschließend ausgedruckt </a:t>
            </a:r>
            <a:r>
              <a:rPr lang="de-DE" sz="1600" b="1" dirty="0" smtClean="0"/>
              <a:t>werden.</a:t>
            </a:r>
            <a:endParaRPr lang="de-DE" sz="1600" b="1" dirty="0"/>
          </a:p>
        </p:txBody>
      </p:sp>
    </p:spTree>
    <p:extLst>
      <p:ext uri="{BB962C8B-B14F-4D97-AF65-F5344CB8AC3E}">
        <p14:creationId xmlns:p14="http://schemas.microsoft.com/office/powerpoint/2010/main" val="5275972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randombar(horizontal)">
                                      <p:cBhvr>
                                        <p:cTn id="7" dur="500"/>
                                        <p:tgtEl>
                                          <p:spTgt spid="6">
                                            <p:bg/>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randombar(horizontal)">
                                      <p:cBhvr>
                                        <p:cTn id="40" dur="500"/>
                                        <p:tgtEl>
                                          <p:spTgt spid="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Effect transition="in" filter="randombar(horizontal)">
                                      <p:cBhvr>
                                        <p:cTn id="45" dur="500"/>
                                        <p:tgtEl>
                                          <p:spTgt spid="6">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6">
                                            <p:txEl>
                                              <p:pRg st="8" end="8"/>
                                            </p:txEl>
                                          </p:spTgt>
                                        </p:tgtEl>
                                        <p:attrNameLst>
                                          <p:attrName>style.visibility</p:attrName>
                                        </p:attrNameLst>
                                      </p:cBhvr>
                                      <p:to>
                                        <p:strVal val="visible"/>
                                      </p:to>
                                    </p:set>
                                    <p:animEffect transition="in" filter="randombar(horizontal)">
                                      <p:cBhvr>
                                        <p:cTn id="50" dur="500"/>
                                        <p:tgtEl>
                                          <p:spTgt spid="6">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Effect transition="in" filter="randombar(horizontal)">
                                      <p:cBhvr>
                                        <p:cTn id="55"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936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sz="2000" b="1" dirty="0" smtClean="0">
                <a:solidFill>
                  <a:schemeClr val="bg1"/>
                </a:solidFill>
                <a:effectLst>
                  <a:outerShdw blurRad="38100" dist="38100" dir="2700000" algn="tl">
                    <a:srgbClr val="000000">
                      <a:alpha val="43137"/>
                    </a:srgbClr>
                  </a:outerShdw>
                </a:effectLst>
              </a:rPr>
              <a:t>Unterstützung Bestandsaufnahme durch EGV</a:t>
            </a:r>
          </a:p>
          <a:p>
            <a:pPr marL="357188" lvl="0" indent="-357188" eaLnBrk="1" fontAlgn="auto" hangingPunct="1">
              <a:lnSpc>
                <a:spcPts val="2500"/>
              </a:lnSpc>
              <a:spcBef>
                <a:spcPts val="0"/>
              </a:spcBef>
              <a:spcAft>
                <a:spcPts val="600"/>
              </a:spcAft>
              <a:tabLst>
                <a:tab pos="357188" algn="l"/>
              </a:tabLst>
              <a:defRPr/>
            </a:pPr>
            <a:r>
              <a:rPr lang="de-DE" sz="2000" b="1" dirty="0" smtClean="0">
                <a:solidFill>
                  <a:schemeClr val="bg1"/>
                </a:solidFill>
                <a:effectLst>
                  <a:outerShdw blurRad="38100" dist="38100" dir="2700000" algn="tl">
                    <a:srgbClr val="000000">
                      <a:alpha val="43137"/>
                    </a:srgbClr>
                  </a:outerShdw>
                </a:effectLst>
                <a:sym typeface="Wingdings 3" panose="05040102010807070707" pitchFamily="18" charset="2"/>
              </a:rPr>
              <a:t>	Rundschreiben an die KVs der Kirchengemeinden v. 26.04.2018</a:t>
            </a:r>
            <a:endParaRPr lang="de-DE" sz="2000"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68</a:t>
            </a:fld>
            <a:endParaRPr lang="de-DE" altLang="de-DE" dirty="0"/>
          </a:p>
        </p:txBody>
      </p:sp>
      <p:sp>
        <p:nvSpPr>
          <p:cNvPr id="6" name="Rechteck 5"/>
          <p:cNvSpPr/>
          <p:nvPr/>
        </p:nvSpPr>
        <p:spPr bwMode="auto">
          <a:xfrm>
            <a:off x="251519" y="1772817"/>
            <a:ext cx="8640961" cy="4392488"/>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342900" indent="-342900">
              <a:spcAft>
                <a:spcPts val="600"/>
              </a:spcAft>
              <a:buFont typeface="Wingdings" panose="05000000000000000000" pitchFamily="2" charset="2"/>
              <a:buChar char="§"/>
            </a:pPr>
            <a:r>
              <a:rPr lang="de-DE" sz="1600" b="1" dirty="0" smtClean="0">
                <a:solidFill>
                  <a:srgbClr val="C00000"/>
                </a:solidFill>
                <a:effectLst>
                  <a:outerShdw blurRad="38100" dist="38100" dir="2700000" algn="tl">
                    <a:srgbClr val="000000">
                      <a:alpha val="43137"/>
                    </a:srgbClr>
                  </a:outerShdw>
                </a:effectLst>
              </a:rPr>
              <a:t>Angebot </a:t>
            </a:r>
            <a:r>
              <a:rPr lang="de-DE" sz="1600" b="1" dirty="0">
                <a:solidFill>
                  <a:srgbClr val="C00000"/>
                </a:solidFill>
                <a:effectLst>
                  <a:outerShdw blurRad="38100" dist="38100" dir="2700000" algn="tl">
                    <a:srgbClr val="000000">
                      <a:alpha val="43137"/>
                    </a:srgbClr>
                  </a:outerShdw>
                </a:effectLst>
              </a:rPr>
              <a:t>von </a:t>
            </a:r>
            <a:r>
              <a:rPr lang="de-DE" sz="1600" b="1" dirty="0" smtClean="0">
                <a:solidFill>
                  <a:srgbClr val="C00000"/>
                </a:solidFill>
                <a:effectLst>
                  <a:outerShdw blurRad="38100" dist="38100" dir="2700000" algn="tl">
                    <a:srgbClr val="000000">
                      <a:alpha val="43137"/>
                    </a:srgbClr>
                  </a:outerShdw>
                </a:effectLst>
              </a:rPr>
              <a:t>Informationsveranstaltungen</a:t>
            </a:r>
            <a:endParaRPr lang="de-DE" sz="1600" b="1" dirty="0">
              <a:solidFill>
                <a:srgbClr val="C00000"/>
              </a:solidFill>
              <a:effectLst>
                <a:outerShdw blurRad="38100" dist="38100" dir="2700000" algn="tl">
                  <a:srgbClr val="000000">
                    <a:alpha val="43137"/>
                  </a:srgbClr>
                </a:outerShdw>
              </a:effectLst>
            </a:endParaRPr>
          </a:p>
          <a:p>
            <a:pPr marL="649288" indent="-285750">
              <a:spcAft>
                <a:spcPts val="600"/>
              </a:spcAft>
              <a:buFont typeface="Arial" panose="020B0604020202020204" pitchFamily="34" charset="0"/>
              <a:buChar char="•"/>
            </a:pPr>
            <a:r>
              <a:rPr lang="de-DE" sz="1600" b="1" dirty="0" smtClean="0"/>
              <a:t>2 </a:t>
            </a:r>
            <a:r>
              <a:rPr lang="de-DE" sz="1600" b="1" dirty="0"/>
              <a:t>Veranstaltungen je Gemeindeverband </a:t>
            </a:r>
            <a:endParaRPr lang="de-DE" sz="1600" b="1" dirty="0" smtClean="0"/>
          </a:p>
          <a:p>
            <a:pPr marL="649288" indent="-285750">
              <a:spcAft>
                <a:spcPts val="600"/>
              </a:spcAft>
              <a:buFont typeface="Arial" panose="020B0604020202020204" pitchFamily="34" charset="0"/>
              <a:buChar char="•"/>
            </a:pPr>
            <a:r>
              <a:rPr lang="de-DE" sz="1600" b="1" dirty="0" smtClean="0"/>
              <a:t>Eingeladen</a:t>
            </a:r>
            <a:r>
              <a:rPr lang="de-DE" sz="1600" b="1" dirty="0"/>
              <a:t>: Vertreter des KVs, bereits mandatierte Steuerberater, mit der Materie befasste Mitarbeiter der </a:t>
            </a:r>
            <a:r>
              <a:rPr lang="de-DE" sz="1600" b="1" dirty="0" smtClean="0"/>
              <a:t>Gemeindeverbände</a:t>
            </a:r>
          </a:p>
          <a:p>
            <a:pPr marL="363538">
              <a:spcAft>
                <a:spcPts val="600"/>
              </a:spcAft>
            </a:pPr>
            <a:r>
              <a:rPr lang="de-DE" sz="1600" b="1" u="sng" dirty="0" smtClean="0">
                <a:solidFill>
                  <a:srgbClr val="C00000"/>
                </a:solidFill>
                <a:effectLst>
                  <a:outerShdw blurRad="38100" dist="38100" dir="2700000" algn="tl">
                    <a:srgbClr val="000000">
                      <a:alpha val="43137"/>
                    </a:srgbClr>
                  </a:outerShdw>
                </a:effectLst>
              </a:rPr>
              <a:t>Inhalt: </a:t>
            </a:r>
          </a:p>
          <a:p>
            <a:pPr marL="649288" indent="-285750">
              <a:spcAft>
                <a:spcPts val="600"/>
              </a:spcAft>
              <a:buFont typeface="Arial" panose="020B0604020202020204" pitchFamily="34" charset="0"/>
              <a:buChar char="•"/>
            </a:pPr>
            <a:r>
              <a:rPr lang="de-DE" sz="1600" b="1" dirty="0" smtClean="0"/>
              <a:t>Problemaufriss ‚Verschärfung Umsatzsteuer und Handlungsbedarf‘</a:t>
            </a:r>
          </a:p>
          <a:p>
            <a:pPr marL="649288" indent="-285750">
              <a:spcAft>
                <a:spcPts val="600"/>
              </a:spcAft>
              <a:buFont typeface="Arial" panose="020B0604020202020204" pitchFamily="34" charset="0"/>
              <a:buChar char="•"/>
            </a:pPr>
            <a:r>
              <a:rPr lang="de-DE" sz="1600" b="1" dirty="0" smtClean="0"/>
              <a:t>Handhabung der Arbeitshilfen</a:t>
            </a:r>
          </a:p>
          <a:p>
            <a:pPr marL="649288" indent="-285750">
              <a:spcAft>
                <a:spcPts val="600"/>
              </a:spcAft>
              <a:buFont typeface="Arial" panose="020B0604020202020204" pitchFamily="34" charset="0"/>
              <a:buChar char="•"/>
            </a:pPr>
            <a:r>
              <a:rPr lang="de-DE" sz="1600" b="1" dirty="0" smtClean="0"/>
              <a:t>Ablauf </a:t>
            </a:r>
            <a:r>
              <a:rPr lang="de-DE" sz="1600" b="1" dirty="0"/>
              <a:t>der </a:t>
            </a:r>
            <a:r>
              <a:rPr lang="de-DE" sz="1600" b="1" dirty="0" smtClean="0"/>
              <a:t>Bestandsaufnahme</a:t>
            </a:r>
            <a:endParaRPr lang="de-DE" sz="1600" b="1" dirty="0"/>
          </a:p>
          <a:p>
            <a:pPr marL="649288" indent="-285750">
              <a:spcAft>
                <a:spcPts val="600"/>
              </a:spcAft>
              <a:buFont typeface="Arial" panose="020B0604020202020204" pitchFamily="34" charset="0"/>
              <a:buChar char="•"/>
            </a:pPr>
            <a:r>
              <a:rPr lang="de-DE" sz="1600" b="1" dirty="0" smtClean="0"/>
              <a:t>Stand neue FiBu</a:t>
            </a:r>
          </a:p>
          <a:p>
            <a:pPr marL="649288" indent="-285750">
              <a:spcAft>
                <a:spcPts val="600"/>
              </a:spcAft>
              <a:buFont typeface="Arial" panose="020B0604020202020204" pitchFamily="34" charset="0"/>
              <a:buChar char="•"/>
            </a:pPr>
            <a:r>
              <a:rPr lang="de-DE" sz="1600" b="1" dirty="0" smtClean="0"/>
              <a:t>FAQs, Fragen und Anregungen</a:t>
            </a:r>
            <a:endParaRPr lang="de-DE" sz="1600" b="1" dirty="0"/>
          </a:p>
          <a:p>
            <a:pPr marL="357188">
              <a:spcAft>
                <a:spcPts val="600"/>
              </a:spcAft>
            </a:pPr>
            <a:r>
              <a:rPr lang="de-DE" sz="1600" b="1" dirty="0">
                <a:solidFill>
                  <a:srgbClr val="C00000"/>
                </a:solidFill>
                <a:effectLst>
                  <a:outerShdw blurRad="38100" dist="38100" dir="2700000" algn="tl">
                    <a:srgbClr val="000000">
                      <a:alpha val="43137"/>
                    </a:srgbClr>
                  </a:outerShdw>
                </a:effectLst>
              </a:rPr>
              <a:t>Die Informationsveranstaltungen sollen nicht zuletzt dazu dienen, </a:t>
            </a:r>
            <a:endParaRPr lang="de-DE" sz="1600" b="1" dirty="0" smtClean="0">
              <a:solidFill>
                <a:srgbClr val="C00000"/>
              </a:solidFill>
              <a:effectLst>
                <a:outerShdw blurRad="38100" dist="38100" dir="2700000" algn="tl">
                  <a:srgbClr val="000000">
                    <a:alpha val="43137"/>
                  </a:srgbClr>
                </a:outerShdw>
              </a:effectLst>
            </a:endParaRPr>
          </a:p>
          <a:p>
            <a:pPr marL="642938" indent="-285750">
              <a:spcAft>
                <a:spcPts val="600"/>
              </a:spcAft>
              <a:buFont typeface="Arial" panose="020B0604020202020204" pitchFamily="34" charset="0"/>
              <a:buChar char="•"/>
            </a:pPr>
            <a:r>
              <a:rPr lang="de-DE" sz="1600" b="1" dirty="0" smtClean="0"/>
              <a:t>Praxiserfahrungen </a:t>
            </a:r>
            <a:r>
              <a:rPr lang="de-DE" sz="1600" b="1" dirty="0"/>
              <a:t>zu gewinnen </a:t>
            </a:r>
            <a:r>
              <a:rPr lang="de-DE" sz="1600" b="1" dirty="0" smtClean="0"/>
              <a:t>(auch für die Umsetzung ab 2021)</a:t>
            </a:r>
          </a:p>
          <a:p>
            <a:pPr marL="642938" indent="-285750">
              <a:spcAft>
                <a:spcPts val="600"/>
              </a:spcAft>
              <a:buFont typeface="Arial" panose="020B0604020202020204" pitchFamily="34" charset="0"/>
              <a:buChar char="•"/>
            </a:pPr>
            <a:r>
              <a:rPr lang="de-DE" sz="1600" b="1" dirty="0" smtClean="0"/>
              <a:t>und </a:t>
            </a:r>
            <a:r>
              <a:rPr lang="de-DE" sz="1600" b="1" dirty="0"/>
              <a:t>auf Bistumsebene einheitliche Klassifizierungen für die spezifischen Fallgestaltungen in kirchlichen Tätigkeitsfeldern zu gewährleisten</a:t>
            </a:r>
            <a:r>
              <a:rPr lang="de-DE" sz="1600" b="1" dirty="0" smtClean="0"/>
              <a:t>.</a:t>
            </a:r>
          </a:p>
        </p:txBody>
      </p:sp>
    </p:spTree>
    <p:extLst>
      <p:ext uri="{BB962C8B-B14F-4D97-AF65-F5344CB8AC3E}">
        <p14:creationId xmlns:p14="http://schemas.microsoft.com/office/powerpoint/2010/main" val="35441079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randombar(horizontal)">
                                      <p:cBhvr>
                                        <p:cTn id="7" dur="500"/>
                                        <p:tgtEl>
                                          <p:spTgt spid="6">
                                            <p:bg/>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0" dur="500"/>
                                        <p:tgtEl>
                                          <p:spTgt spid="6">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3" dur="500"/>
                                        <p:tgtEl>
                                          <p:spTgt spid="6">
                                            <p:txEl>
                                              <p:pRg st="1" end="1"/>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1" dur="500"/>
                                        <p:tgtEl>
                                          <p:spTgt spid="6">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4" dur="500"/>
                                        <p:tgtEl>
                                          <p:spTgt spid="6">
                                            <p:txEl>
                                              <p:pRg st="4" end="4"/>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7" dur="500"/>
                                        <p:tgtEl>
                                          <p:spTgt spid="6">
                                            <p:txEl>
                                              <p:pRg st="5" end="5"/>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0" dur="500"/>
                                        <p:tgtEl>
                                          <p:spTgt spid="6">
                                            <p:txEl>
                                              <p:pRg st="6" end="6"/>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randombar(horizontal)">
                                      <p:cBhvr>
                                        <p:cTn id="33" dur="500"/>
                                        <p:tgtEl>
                                          <p:spTgt spid="6">
                                            <p:txEl>
                                              <p:pRg st="7" end="7"/>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randombar(horizontal)">
                                      <p:cBhvr>
                                        <p:cTn id="36" dur="500"/>
                                        <p:tgtEl>
                                          <p:spTgt spid="6">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Effect transition="in" filter="randombar(horizontal)">
                                      <p:cBhvr>
                                        <p:cTn id="41" dur="500"/>
                                        <p:tgtEl>
                                          <p:spTgt spid="6">
                                            <p:txEl>
                                              <p:pRg st="9" end="9"/>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6">
                                            <p:txEl>
                                              <p:pRg st="10" end="10"/>
                                            </p:txEl>
                                          </p:spTgt>
                                        </p:tgtEl>
                                        <p:attrNameLst>
                                          <p:attrName>style.visibility</p:attrName>
                                        </p:attrNameLst>
                                      </p:cBhvr>
                                      <p:to>
                                        <p:strVal val="visible"/>
                                      </p:to>
                                    </p:set>
                                    <p:animEffect transition="in" filter="randombar(horizontal)">
                                      <p:cBhvr>
                                        <p:cTn id="44" dur="500"/>
                                        <p:tgtEl>
                                          <p:spTgt spid="6">
                                            <p:txEl>
                                              <p:pRg st="10" end="10"/>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animEffect transition="in" filter="randombar(horizontal)">
                                      <p:cBhvr>
                                        <p:cTn id="4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20688"/>
            <a:ext cx="8640961" cy="936104"/>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sz="2000" b="1" dirty="0" smtClean="0">
                <a:solidFill>
                  <a:schemeClr val="bg1"/>
                </a:solidFill>
                <a:effectLst>
                  <a:outerShdw blurRad="38100" dist="38100" dir="2700000" algn="tl">
                    <a:srgbClr val="000000">
                      <a:alpha val="43137"/>
                    </a:srgbClr>
                  </a:outerShdw>
                </a:effectLst>
              </a:rPr>
              <a:t>Unterstützung Bestandsaufnahme durch EGV</a:t>
            </a:r>
          </a:p>
          <a:p>
            <a:pPr marL="357188" lvl="0" indent="-357188" eaLnBrk="1" fontAlgn="auto" hangingPunct="1">
              <a:lnSpc>
                <a:spcPts val="2500"/>
              </a:lnSpc>
              <a:spcBef>
                <a:spcPts val="0"/>
              </a:spcBef>
              <a:spcAft>
                <a:spcPts val="600"/>
              </a:spcAft>
              <a:tabLst>
                <a:tab pos="357188" algn="l"/>
              </a:tabLst>
              <a:defRPr/>
            </a:pPr>
            <a:r>
              <a:rPr lang="de-DE" sz="2000" b="1" dirty="0" smtClean="0">
                <a:solidFill>
                  <a:schemeClr val="bg1"/>
                </a:solidFill>
                <a:effectLst>
                  <a:outerShdw blurRad="38100" dist="38100" dir="2700000" algn="tl">
                    <a:srgbClr val="000000">
                      <a:alpha val="43137"/>
                    </a:srgbClr>
                  </a:outerShdw>
                </a:effectLst>
                <a:sym typeface="Wingdings 3" panose="05040102010807070707" pitchFamily="18" charset="2"/>
              </a:rPr>
              <a:t>	Rundschreiben an die KVs der Kirchengemeinden v. 26.04.2018</a:t>
            </a:r>
            <a:endParaRPr lang="de-DE" sz="2000"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69</a:t>
            </a:fld>
            <a:endParaRPr lang="de-DE" altLang="de-DE" dirty="0"/>
          </a:p>
        </p:txBody>
      </p:sp>
      <p:sp>
        <p:nvSpPr>
          <p:cNvPr id="6" name="Rechteck 5"/>
          <p:cNvSpPr/>
          <p:nvPr/>
        </p:nvSpPr>
        <p:spPr bwMode="auto">
          <a:xfrm>
            <a:off x="251520" y="1772816"/>
            <a:ext cx="8640961" cy="4675435"/>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a:spcAft>
                <a:spcPts val="600"/>
              </a:spcAft>
            </a:pPr>
            <a:r>
              <a:rPr lang="de-DE" sz="2000" b="1" i="1" dirty="0" smtClean="0">
                <a:solidFill>
                  <a:srgbClr val="C00000"/>
                </a:solidFill>
                <a:latin typeface="Century" panose="02040604050505020304" pitchFamily="18" charset="0"/>
              </a:rPr>
              <a:t>„Sehr </a:t>
            </a:r>
            <a:r>
              <a:rPr lang="de-DE" sz="2000" b="1" i="1" dirty="0">
                <a:solidFill>
                  <a:srgbClr val="C00000"/>
                </a:solidFill>
                <a:latin typeface="Century" panose="02040604050505020304" pitchFamily="18" charset="0"/>
              </a:rPr>
              <a:t>geehrte Damen und Herren,</a:t>
            </a:r>
          </a:p>
          <a:p>
            <a:pPr>
              <a:spcAft>
                <a:spcPts val="600"/>
              </a:spcAft>
            </a:pPr>
            <a:r>
              <a:rPr lang="de-DE" sz="2000" b="1" i="1" dirty="0" smtClean="0">
                <a:solidFill>
                  <a:srgbClr val="C00000"/>
                </a:solidFill>
                <a:latin typeface="Century" panose="02040604050505020304" pitchFamily="18" charset="0"/>
              </a:rPr>
              <a:t>wir </a:t>
            </a:r>
            <a:r>
              <a:rPr lang="de-DE" sz="2000" b="1" i="1" dirty="0">
                <a:solidFill>
                  <a:srgbClr val="C00000"/>
                </a:solidFill>
                <a:latin typeface="Century" panose="02040604050505020304" pitchFamily="18" charset="0"/>
              </a:rPr>
              <a:t>möchten Sie bitten, diese Angebote wahrzunehmen. </a:t>
            </a:r>
          </a:p>
          <a:p>
            <a:pPr>
              <a:spcAft>
                <a:spcPts val="600"/>
              </a:spcAft>
            </a:pPr>
            <a:r>
              <a:rPr lang="de-DE" sz="2000" b="1" i="1" dirty="0">
                <a:solidFill>
                  <a:srgbClr val="C00000"/>
                </a:solidFill>
                <a:latin typeface="Century" panose="02040604050505020304" pitchFamily="18" charset="0"/>
              </a:rPr>
              <a:t>Es ist zu erwarten, dass die kirchlichen Körperschaften in Folge der </a:t>
            </a:r>
            <a:r>
              <a:rPr lang="de-DE" sz="2000" b="1" i="1" dirty="0" smtClean="0">
                <a:solidFill>
                  <a:srgbClr val="C00000"/>
                </a:solidFill>
                <a:latin typeface="Century" panose="02040604050505020304" pitchFamily="18" charset="0"/>
              </a:rPr>
              <a:t>Rechtsänderung </a:t>
            </a:r>
            <a:r>
              <a:rPr lang="de-DE" sz="2000" b="1" i="1" dirty="0">
                <a:solidFill>
                  <a:srgbClr val="C00000"/>
                </a:solidFill>
                <a:latin typeface="Century" panose="02040604050505020304" pitchFamily="18" charset="0"/>
              </a:rPr>
              <a:t>mehr denn je in den Fokus der Finanzverwaltung geraten. Die Herausforderungen in Bezug auf Verantwortlichkeiten und Pflichten der gesetzlichen Vertretungen sind ernst zu nehmen, aber sicherlich beherrschbar. Es geht darum, dass rechtzeitig Klärungen initiiert und notwendige Maßnahmen konsequent umgesetzt werden. </a:t>
            </a:r>
          </a:p>
          <a:p>
            <a:pPr>
              <a:spcAft>
                <a:spcPts val="600"/>
              </a:spcAft>
            </a:pPr>
            <a:r>
              <a:rPr lang="de-DE" sz="2000" b="1" i="1" dirty="0">
                <a:solidFill>
                  <a:srgbClr val="C00000"/>
                </a:solidFill>
                <a:latin typeface="Century" panose="02040604050505020304" pitchFamily="18" charset="0"/>
              </a:rPr>
              <a:t>Wir möchten Sie dabei unterstützen, die formellen und materiellen Steuervorgaben spätestens ab 2021 rechtssicher anwenden zu </a:t>
            </a:r>
            <a:r>
              <a:rPr lang="de-DE" sz="2000" b="1" i="1" dirty="0" smtClean="0">
                <a:solidFill>
                  <a:srgbClr val="C00000"/>
                </a:solidFill>
                <a:latin typeface="Century" panose="02040604050505020304" pitchFamily="18" charset="0"/>
              </a:rPr>
              <a:t>können:“</a:t>
            </a:r>
            <a:endParaRPr lang="de-DE" sz="2000" b="1" i="1" dirty="0">
              <a:solidFill>
                <a:srgbClr val="C00000"/>
              </a:solidFill>
              <a:latin typeface="Century" panose="02040604050505020304" pitchFamily="18" charset="0"/>
            </a:endParaRPr>
          </a:p>
          <a:p>
            <a:pPr>
              <a:spcAft>
                <a:spcPts val="600"/>
              </a:spcAft>
            </a:pPr>
            <a:endParaRPr lang="de-DE" b="1" i="1" dirty="0">
              <a:solidFill>
                <a:srgbClr val="C00000"/>
              </a:solidFill>
            </a:endParaRPr>
          </a:p>
        </p:txBody>
      </p:sp>
    </p:spTree>
    <p:extLst>
      <p:ext uri="{BB962C8B-B14F-4D97-AF65-F5344CB8AC3E}">
        <p14:creationId xmlns:p14="http://schemas.microsoft.com/office/powerpoint/2010/main" val="3369893571"/>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bwMode="auto">
          <a:xfrm>
            <a:off x="251519" y="908720"/>
            <a:ext cx="8640961" cy="504000"/>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1200"/>
              </a:spcAft>
            </a:pPr>
            <a:r>
              <a:rPr lang="de-DE" b="1" dirty="0" smtClean="0">
                <a:solidFill>
                  <a:srgbClr val="FFFFFF"/>
                </a:solidFill>
                <a:latin typeface="Arial"/>
              </a:rPr>
              <a:t>Altes </a:t>
            </a:r>
            <a:r>
              <a:rPr lang="de-DE" b="1" dirty="0">
                <a:solidFill>
                  <a:srgbClr val="FFFFFF"/>
                </a:solidFill>
                <a:latin typeface="Arial"/>
              </a:rPr>
              <a:t>Recht: Umsatzbesteuerung bei BgA-Begriff</a:t>
            </a: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7</a:t>
            </a:fld>
            <a:endParaRPr lang="de-DE" altLang="de-DE" dirty="0"/>
          </a:p>
        </p:txBody>
      </p:sp>
      <p:sp>
        <p:nvSpPr>
          <p:cNvPr id="9" name="Rechteck 8"/>
          <p:cNvSpPr/>
          <p:nvPr/>
        </p:nvSpPr>
        <p:spPr>
          <a:xfrm>
            <a:off x="-11844" y="210344"/>
            <a:ext cx="8497839" cy="634020"/>
          </a:xfrm>
          <a:prstGeom prst="rect">
            <a:avLst/>
          </a:prstGeom>
        </p:spPr>
        <p:txBody>
          <a:bodyPr wrap="none">
            <a:spAutoFit/>
          </a:bodyPr>
          <a:lstStyle/>
          <a:p>
            <a:pPr marL="358775" eaLnBrk="1" hangingPunct="1">
              <a:lnSpc>
                <a:spcPts val="5040"/>
              </a:lnSpc>
              <a:spcAft>
                <a:spcPts val="600"/>
              </a:spcAft>
              <a:defRPr/>
            </a:pPr>
            <a:r>
              <a:rPr lang="de-DE" b="1" kern="0" spc="50" dirty="0" smtClean="0">
                <a:effectLst>
                  <a:outerShdw blurRad="38100" dist="38100" dir="2700000" algn="tl">
                    <a:srgbClr val="C0C0C0"/>
                  </a:outerShdw>
                </a:effectLst>
                <a:latin typeface="Arial Black" panose="020B0A04020102020204" pitchFamily="34" charset="0"/>
                <a:sym typeface="Wingdings" panose="05000000000000000000" pitchFamily="2" charset="2"/>
              </a:rPr>
              <a:t>Tätigwerden </a:t>
            </a:r>
            <a:r>
              <a:rPr lang="de-DE" b="1" kern="0" spc="50" dirty="0">
                <a:effectLst>
                  <a:outerShdw blurRad="38100" dist="38100" dir="2700000" algn="tl">
                    <a:srgbClr val="C0C0C0"/>
                  </a:outerShdw>
                </a:effectLst>
                <a:latin typeface="Arial Black" panose="020B0A04020102020204" pitchFamily="34" charset="0"/>
                <a:sym typeface="Wingdings" panose="05000000000000000000" pitchFamily="2" charset="2"/>
              </a:rPr>
              <a:t>auf privatrechtlicher Grundlage - </a:t>
            </a:r>
            <a:r>
              <a:rPr lang="de-DE" b="1" kern="0" spc="50" dirty="0" smtClean="0">
                <a:effectLst>
                  <a:outerShdw blurRad="38100" dist="38100" dir="2700000" algn="tl">
                    <a:srgbClr val="C0C0C0"/>
                  </a:outerShdw>
                </a:effectLst>
                <a:latin typeface="Arial Black" panose="020B0A04020102020204" pitchFamily="34" charset="0"/>
                <a:sym typeface="Wingdings" panose="05000000000000000000" pitchFamily="2" charset="2"/>
              </a:rPr>
              <a:t>Beispielsfälle</a:t>
            </a:r>
            <a:endParaRPr lang="de-DE" b="1" kern="0" spc="50" dirty="0">
              <a:effectLst>
                <a:outerShdw blurRad="38100" dist="38100" dir="2700000" algn="tl">
                  <a:srgbClr val="C0C0C0"/>
                </a:outerShdw>
              </a:effectLst>
              <a:latin typeface="Arial Black" panose="020B0A04020102020204" pitchFamily="34" charset="0"/>
              <a:sym typeface="Wingdings" panose="05000000000000000000" pitchFamily="2" charset="2"/>
            </a:endParaRPr>
          </a:p>
        </p:txBody>
      </p:sp>
      <p:sp>
        <p:nvSpPr>
          <p:cNvPr id="10" name="Text Box 5"/>
          <p:cNvSpPr txBox="1">
            <a:spLocks noChangeArrowheads="1"/>
          </p:cNvSpPr>
          <p:nvPr/>
        </p:nvSpPr>
        <p:spPr bwMode="auto">
          <a:xfrm>
            <a:off x="323528" y="1557338"/>
            <a:ext cx="8352159" cy="3654077"/>
          </a:xfrm>
          <a:prstGeom prst="rect">
            <a:avLst/>
          </a:prstGeom>
          <a:noFill/>
          <a:ln>
            <a:noFill/>
          </a:ln>
          <a:effectLst/>
          <a:extLst/>
        </p:spPr>
        <p:txBody>
          <a:bodyPr wrap="square">
            <a:spAutoFit/>
          </a:bodyPr>
          <a:lstStyle>
            <a:lvl1pPr eaLnBrk="0" hangingPunct="0">
              <a:tabLst>
                <a:tab pos="723900" algn="l"/>
              </a:tabLst>
              <a:defRPr>
                <a:solidFill>
                  <a:schemeClr val="tx1"/>
                </a:solidFill>
                <a:latin typeface="Arial" panose="020B0604020202020204" pitchFamily="34" charset="0"/>
              </a:defRPr>
            </a:lvl1pPr>
            <a:lvl2pPr marL="820738" indent="-285750" eaLnBrk="0" hangingPunct="0">
              <a:tabLst>
                <a:tab pos="723900" algn="l"/>
              </a:tabLst>
              <a:defRPr>
                <a:solidFill>
                  <a:schemeClr val="tx1"/>
                </a:solidFill>
                <a:latin typeface="Arial" panose="020B0604020202020204" pitchFamily="34" charset="0"/>
              </a:defRPr>
            </a:lvl2pPr>
            <a:lvl3pPr marL="1228725" indent="-228600" eaLnBrk="0" hangingPunct="0">
              <a:tabLst>
                <a:tab pos="723900" algn="l"/>
              </a:tabLst>
              <a:defRPr>
                <a:solidFill>
                  <a:schemeClr val="tx1"/>
                </a:solidFill>
                <a:latin typeface="Arial" panose="020B0604020202020204" pitchFamily="34" charset="0"/>
              </a:defRPr>
            </a:lvl3pPr>
            <a:lvl4pPr marL="1636713" indent="-228600" eaLnBrk="0" hangingPunct="0">
              <a:tabLst>
                <a:tab pos="723900" algn="l"/>
              </a:tabLst>
              <a:defRPr>
                <a:solidFill>
                  <a:schemeClr val="tx1"/>
                </a:solidFill>
                <a:latin typeface="Arial" panose="020B0604020202020204" pitchFamily="34" charset="0"/>
              </a:defRPr>
            </a:lvl4pPr>
            <a:lvl5pPr marL="2057400" indent="-228600" eaLnBrk="0" hangingPunct="0">
              <a:tabLst>
                <a:tab pos="7239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Lst>
              <a:defRPr>
                <a:solidFill>
                  <a:schemeClr val="tx1"/>
                </a:solidFill>
                <a:latin typeface="Arial" panose="020B0604020202020204" pitchFamily="34" charset="0"/>
              </a:defRPr>
            </a:lvl9pPr>
          </a:lstStyle>
          <a:p>
            <a:pPr marL="1527175" lvl="0" indent="-342900" eaLnBrk="1" hangingPunct="1">
              <a:lnSpc>
                <a:spcPct val="105000"/>
              </a:lnSpc>
              <a:spcAft>
                <a:spcPts val="2400"/>
              </a:spcAft>
              <a:buFont typeface="Arial" panose="020B0604020202020204" pitchFamily="34" charset="0"/>
              <a:buChar char="•"/>
              <a:tabLst/>
              <a:defRPr/>
            </a:pPr>
            <a:r>
              <a:rPr lang="de-DE" altLang="de-DE" sz="1700" b="1" dirty="0">
                <a:solidFill>
                  <a:prstClr val="black"/>
                </a:solidFill>
                <a:effectLst>
                  <a:outerShdw blurRad="38100" dist="38100" dir="2700000" algn="tl">
                    <a:srgbClr val="C0C0C0"/>
                  </a:outerShdw>
                </a:effectLst>
              </a:rPr>
              <a:t>Eine Kirchengemeinde wirbt Anzeigen für ihre </a:t>
            </a:r>
            <a:r>
              <a:rPr lang="de-DE" altLang="de-DE" sz="1700" b="1" dirty="0" smtClean="0">
                <a:solidFill>
                  <a:prstClr val="black"/>
                </a:solidFill>
                <a:effectLst>
                  <a:outerShdw blurRad="38100" dist="38100" dir="2700000" algn="tl">
                    <a:srgbClr val="C0C0C0"/>
                  </a:outerShdw>
                </a:effectLst>
              </a:rPr>
              <a:t>Gemeindebriefe </a:t>
            </a:r>
            <a:r>
              <a:rPr lang="de-DE" altLang="de-DE" sz="1700" b="1" dirty="0">
                <a:solidFill>
                  <a:prstClr val="black"/>
                </a:solidFill>
                <a:effectLst>
                  <a:outerShdw blurRad="38100" dist="38100" dir="2700000" algn="tl">
                    <a:srgbClr val="C0C0C0"/>
                  </a:outerShdw>
                </a:effectLst>
              </a:rPr>
              <a:t>ein und erzielt hierbei einen Jahresumsatz von </a:t>
            </a:r>
            <a:r>
              <a:rPr lang="de-DE" altLang="de-DE" sz="1700" b="1" dirty="0">
                <a:solidFill>
                  <a:srgbClr val="CC3300"/>
                </a:solidFill>
                <a:effectLst>
                  <a:outerShdw blurRad="38100" dist="38100" dir="2700000" algn="tl">
                    <a:srgbClr val="C0C0C0"/>
                  </a:outerShdw>
                </a:effectLst>
                <a:latin typeface="Arial Black" panose="020B0A04020102020204" pitchFamily="34" charset="0"/>
              </a:rPr>
              <a:t>20.000 EUR</a:t>
            </a:r>
            <a:r>
              <a:rPr lang="de-DE" altLang="de-DE" sz="1700" b="1" dirty="0">
                <a:solidFill>
                  <a:prstClr val="black"/>
                </a:solidFill>
                <a:effectLst>
                  <a:outerShdw blurRad="38100" dist="38100" dir="2700000" algn="tl">
                    <a:srgbClr val="C0C0C0"/>
                  </a:outerShdw>
                </a:effectLst>
              </a:rPr>
              <a:t>. </a:t>
            </a:r>
          </a:p>
          <a:p>
            <a:pPr marL="1527175" lvl="0" indent="-342900" eaLnBrk="1" hangingPunct="1">
              <a:lnSpc>
                <a:spcPct val="105000"/>
              </a:lnSpc>
              <a:spcAft>
                <a:spcPts val="2400"/>
              </a:spcAft>
              <a:buFont typeface="Arial" panose="020B0604020202020204" pitchFamily="34" charset="0"/>
              <a:buChar char="•"/>
              <a:tabLst/>
              <a:defRPr/>
            </a:pPr>
            <a:r>
              <a:rPr lang="de-DE" altLang="de-DE" sz="1700" b="1" dirty="0">
                <a:solidFill>
                  <a:prstClr val="black"/>
                </a:solidFill>
                <a:effectLst>
                  <a:outerShdw blurRad="38100" dist="38100" dir="2700000" algn="tl">
                    <a:srgbClr val="C0C0C0"/>
                  </a:outerShdw>
                </a:effectLst>
              </a:rPr>
              <a:t>Gleichzeitig erwirtschaftet sie über die </a:t>
            </a:r>
            <a:r>
              <a:rPr lang="de-DE" altLang="de-DE" sz="1700" b="1" dirty="0" smtClean="0">
                <a:solidFill>
                  <a:prstClr val="black"/>
                </a:solidFill>
                <a:effectLst>
                  <a:outerShdw blurRad="38100" dist="38100" dir="2700000" algn="tl">
                    <a:srgbClr val="C0C0C0"/>
                  </a:outerShdw>
                </a:effectLst>
              </a:rPr>
              <a:t>Stromerzeugung </a:t>
            </a:r>
            <a:r>
              <a:rPr lang="de-DE" altLang="de-DE" sz="1700" b="1" dirty="0">
                <a:solidFill>
                  <a:prstClr val="black"/>
                </a:solidFill>
                <a:effectLst>
                  <a:outerShdw blurRad="38100" dist="38100" dir="2700000" algn="tl">
                    <a:srgbClr val="C0C0C0"/>
                  </a:outerShdw>
                </a:effectLst>
              </a:rPr>
              <a:t>durch eine Photovoltaikanlage jährlich </a:t>
            </a:r>
            <a:r>
              <a:rPr lang="de-DE" altLang="de-DE" sz="1700" b="1" dirty="0" smtClean="0">
                <a:solidFill>
                  <a:srgbClr val="CC3300"/>
                </a:solidFill>
                <a:effectLst>
                  <a:outerShdw blurRad="38100" dist="38100" dir="2700000" algn="tl">
                    <a:srgbClr val="C0C0C0"/>
                  </a:outerShdw>
                </a:effectLst>
                <a:latin typeface="Arial Black" panose="020B0A04020102020204" pitchFamily="34" charset="0"/>
              </a:rPr>
              <a:t>22.000 EUR</a:t>
            </a:r>
            <a:r>
              <a:rPr lang="de-DE" altLang="de-DE" sz="1700" b="1" dirty="0">
                <a:solidFill>
                  <a:prstClr val="black"/>
                </a:solidFill>
                <a:effectLst>
                  <a:outerShdw blurRad="38100" dist="38100" dir="2700000" algn="tl">
                    <a:srgbClr val="C0C0C0"/>
                  </a:outerShdw>
                </a:effectLst>
              </a:rPr>
              <a:t>.</a:t>
            </a:r>
          </a:p>
          <a:p>
            <a:pPr marL="1527175" lvl="0" indent="-342900" eaLnBrk="1" hangingPunct="1">
              <a:lnSpc>
                <a:spcPct val="105000"/>
              </a:lnSpc>
              <a:spcAft>
                <a:spcPct val="25000"/>
              </a:spcAft>
              <a:buFont typeface="Arial" panose="020B0604020202020204" pitchFamily="34" charset="0"/>
              <a:buChar char="•"/>
              <a:tabLst/>
              <a:defRPr/>
            </a:pPr>
            <a:r>
              <a:rPr lang="de-DE" altLang="de-DE" sz="1700" b="1" dirty="0">
                <a:solidFill>
                  <a:prstClr val="black"/>
                </a:solidFill>
                <a:effectLst>
                  <a:outerShdw blurRad="38100" dist="38100" dir="2700000" algn="tl">
                    <a:srgbClr val="C0C0C0"/>
                  </a:outerShdw>
                </a:effectLst>
              </a:rPr>
              <a:t>und aus dem Verkauf von Speisen und Getränken beim Pfarrfest, bei einem Basar etc. </a:t>
            </a:r>
            <a:r>
              <a:rPr lang="de-DE" altLang="de-DE" sz="1700" b="1" dirty="0" smtClean="0">
                <a:solidFill>
                  <a:prstClr val="black"/>
                </a:solidFill>
                <a:effectLst>
                  <a:outerShdw blurRad="38100" dist="38100" dir="2700000" algn="tl">
                    <a:srgbClr val="C0C0C0"/>
                  </a:outerShdw>
                </a:effectLst>
              </a:rPr>
              <a:t>weitere </a:t>
            </a:r>
            <a:r>
              <a:rPr lang="de-DE" altLang="de-DE" sz="1700" b="1" dirty="0" smtClean="0">
                <a:solidFill>
                  <a:srgbClr val="CC3300"/>
                </a:solidFill>
                <a:effectLst>
                  <a:outerShdw blurRad="38100" dist="38100" dir="2700000" algn="tl">
                    <a:srgbClr val="C0C0C0"/>
                  </a:outerShdw>
                </a:effectLst>
                <a:latin typeface="Arial Black" panose="020B0A04020102020204" pitchFamily="34" charset="0"/>
              </a:rPr>
              <a:t>25.000 </a:t>
            </a:r>
            <a:r>
              <a:rPr lang="de-DE" altLang="de-DE" sz="1700" b="1" dirty="0">
                <a:solidFill>
                  <a:srgbClr val="CC3300"/>
                </a:solidFill>
                <a:effectLst>
                  <a:outerShdw blurRad="38100" dist="38100" dir="2700000" algn="tl">
                    <a:srgbClr val="C0C0C0"/>
                  </a:outerShdw>
                </a:effectLst>
                <a:latin typeface="Arial Black" panose="020B0A04020102020204" pitchFamily="34" charset="0"/>
              </a:rPr>
              <a:t>EUR</a:t>
            </a:r>
            <a:r>
              <a:rPr lang="de-DE" altLang="de-DE" sz="1700" b="1" dirty="0" smtClean="0">
                <a:solidFill>
                  <a:prstClr val="black"/>
                </a:solidFill>
                <a:effectLst>
                  <a:outerShdw blurRad="38100" dist="38100" dir="2700000" algn="tl">
                    <a:srgbClr val="C0C0C0"/>
                  </a:outerShdw>
                </a:effectLst>
              </a:rPr>
              <a:t>.</a:t>
            </a:r>
          </a:p>
          <a:p>
            <a:pPr lvl="0" eaLnBrk="1" hangingPunct="1">
              <a:lnSpc>
                <a:spcPct val="105000"/>
              </a:lnSpc>
              <a:spcAft>
                <a:spcPct val="25000"/>
              </a:spcAft>
              <a:tabLst/>
              <a:defRPr/>
            </a:pPr>
            <a:endParaRPr lang="de-DE" altLang="de-DE" sz="1200" b="1" dirty="0" smtClean="0">
              <a:solidFill>
                <a:prstClr val="black"/>
              </a:solidFill>
              <a:effectLst>
                <a:outerShdw blurRad="38100" dist="38100" dir="2700000" algn="tl">
                  <a:srgbClr val="C0C0C0"/>
                </a:outerShdw>
              </a:effectLst>
            </a:endParaRPr>
          </a:p>
          <a:p>
            <a:pPr lvl="0" eaLnBrk="1" hangingPunct="1">
              <a:lnSpc>
                <a:spcPct val="105000"/>
              </a:lnSpc>
              <a:spcAft>
                <a:spcPct val="25000"/>
              </a:spcAft>
              <a:tabLst/>
              <a:defRPr/>
            </a:pPr>
            <a:r>
              <a:rPr lang="de-DE" altLang="de-DE" b="1" dirty="0" smtClean="0">
                <a:solidFill>
                  <a:prstClr val="black"/>
                </a:solidFill>
                <a:effectLst>
                  <a:outerShdw blurRad="38100" dist="38100" dir="2700000" algn="tl">
                    <a:srgbClr val="C0C0C0"/>
                  </a:outerShdw>
                </a:effectLst>
              </a:rPr>
              <a:t>Da</a:t>
            </a:r>
            <a:r>
              <a:rPr lang="de-DE" altLang="de-DE" b="1" dirty="0">
                <a:solidFill>
                  <a:prstClr val="black"/>
                </a:solidFill>
                <a:effectLst>
                  <a:outerShdw blurRad="38100" dist="38100" dir="2700000" algn="tl">
                    <a:srgbClr val="C0C0C0"/>
                  </a:outerShdw>
                </a:effectLst>
              </a:rPr>
              <a:t>, bezogen auf die verschiedenen wirtschaftlichen Tätigkeiten, die </a:t>
            </a:r>
            <a:r>
              <a:rPr lang="de-DE" altLang="de-DE" b="1" dirty="0" smtClean="0">
                <a:solidFill>
                  <a:prstClr val="black"/>
                </a:solidFill>
                <a:effectLst>
                  <a:outerShdw blurRad="38100" dist="38100" dir="2700000" algn="tl">
                    <a:srgbClr val="C0C0C0"/>
                  </a:outerShdw>
                </a:effectLst>
              </a:rPr>
              <a:t>Um-satzgrenze </a:t>
            </a:r>
            <a:r>
              <a:rPr lang="de-DE" altLang="de-DE" b="1" dirty="0">
                <a:solidFill>
                  <a:prstClr val="black"/>
                </a:solidFill>
                <a:effectLst>
                  <a:outerShdw blurRad="38100" dist="38100" dir="2700000" algn="tl">
                    <a:srgbClr val="C0C0C0"/>
                  </a:outerShdw>
                </a:effectLst>
              </a:rPr>
              <a:t>von 35.000 EUR jeweils nicht erreicht wird, begründet die Gemeinde keinen BgA</a:t>
            </a:r>
            <a:r>
              <a:rPr lang="de-DE" altLang="de-DE" b="1" dirty="0" smtClean="0">
                <a:solidFill>
                  <a:prstClr val="black"/>
                </a:solidFill>
                <a:effectLst>
                  <a:outerShdw blurRad="38100" dist="38100" dir="2700000" algn="tl">
                    <a:srgbClr val="C0C0C0"/>
                  </a:outerShdw>
                </a:effectLst>
              </a:rPr>
              <a:t>.</a:t>
            </a:r>
            <a:endParaRPr lang="de-DE" altLang="de-DE" b="1" dirty="0">
              <a:solidFill>
                <a:srgbClr val="CC3300"/>
              </a:solidFill>
              <a:effectLst>
                <a:outerShdw blurRad="38100" dist="38100" dir="2700000" algn="tl">
                  <a:srgbClr val="C0C0C0"/>
                </a:outerShdw>
              </a:effectLst>
              <a:latin typeface="Arial Black" panose="020B0A04020102020204" pitchFamily="34" charset="0"/>
            </a:endParaRPr>
          </a:p>
        </p:txBody>
      </p:sp>
      <p:graphicFrame>
        <p:nvGraphicFramePr>
          <p:cNvPr id="5" name="Diagramm 4"/>
          <p:cNvGraphicFramePr/>
          <p:nvPr>
            <p:extLst>
              <p:ext uri="{D42A27DB-BD31-4B8C-83A1-F6EECF244321}">
                <p14:modId xmlns:p14="http://schemas.microsoft.com/office/powerpoint/2010/main" val="1903568626"/>
              </p:ext>
            </p:extLst>
          </p:nvPr>
        </p:nvGraphicFramePr>
        <p:xfrm>
          <a:off x="323527" y="5247527"/>
          <a:ext cx="8496945" cy="956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fik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512" y="3301894"/>
            <a:ext cx="1341869" cy="6311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Grafik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7544" y="1443685"/>
            <a:ext cx="847367" cy="9262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Grafik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6282" y="2421851"/>
            <a:ext cx="1008327" cy="6627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5465361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graphicEl>
                                              <a:dgm id="{BA5FD03A-A51C-45EF-B8C4-EB06204D3485}"/>
                                            </p:graphicEl>
                                          </p:spTgt>
                                        </p:tgtEl>
                                        <p:attrNameLst>
                                          <p:attrName>style.visibility</p:attrName>
                                        </p:attrNameLst>
                                      </p:cBhvr>
                                      <p:to>
                                        <p:strVal val="visible"/>
                                      </p:to>
                                    </p:set>
                                    <p:animEffect transition="in" filter="randombar(horizontal)">
                                      <p:cBhvr>
                                        <p:cTn id="24" dur="500"/>
                                        <p:tgtEl>
                                          <p:spTgt spid="5">
                                            <p:graphicEl>
                                              <a:dgm id="{BA5FD03A-A51C-45EF-B8C4-EB06204D3485}"/>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graphicEl>
                                              <a:dgm id="{086FC57A-E158-4AAA-9F6D-745D806E94B4}"/>
                                            </p:graphicEl>
                                          </p:spTgt>
                                        </p:tgtEl>
                                        <p:attrNameLst>
                                          <p:attrName>style.visibility</p:attrName>
                                        </p:attrNameLst>
                                      </p:cBhvr>
                                      <p:to>
                                        <p:strVal val="visible"/>
                                      </p:to>
                                    </p:set>
                                    <p:animEffect transition="in" filter="randombar(horizontal)">
                                      <p:cBhvr>
                                        <p:cTn id="29" dur="500"/>
                                        <p:tgtEl>
                                          <p:spTgt spid="5">
                                            <p:graphicEl>
                                              <a:dgm id="{086FC57A-E158-4AAA-9F6D-745D806E94B4}"/>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5">
                                            <p:graphicEl>
                                              <a:dgm id="{87BB634D-929C-488D-8B53-7404A64320F6}"/>
                                            </p:graphicEl>
                                          </p:spTgt>
                                        </p:tgtEl>
                                        <p:attrNameLst>
                                          <p:attrName>style.visibility</p:attrName>
                                        </p:attrNameLst>
                                      </p:cBhvr>
                                      <p:to>
                                        <p:strVal val="visible"/>
                                      </p:to>
                                    </p:set>
                                    <p:animEffect transition="in" filter="randombar(horizontal)">
                                      <p:cBhvr>
                                        <p:cTn id="34" dur="500"/>
                                        <p:tgtEl>
                                          <p:spTgt spid="5">
                                            <p:graphicEl>
                                              <a:dgm id="{87BB634D-929C-488D-8B53-7404A64320F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Graphic spid="5" grpId="0">
        <p:bldSub>
          <a:bldDgm bld="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92696"/>
            <a:ext cx="8640961" cy="504056"/>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Denkbare Abfolge der Bestandsaufnahme</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70</a:t>
            </a:fld>
            <a:endParaRPr lang="de-DE" altLang="de-DE" dirty="0"/>
          </a:p>
        </p:txBody>
      </p:sp>
      <p:sp>
        <p:nvSpPr>
          <p:cNvPr id="6" name="Rechteck 5"/>
          <p:cNvSpPr/>
          <p:nvPr/>
        </p:nvSpPr>
        <p:spPr bwMode="auto">
          <a:xfrm>
            <a:off x="251519" y="1412775"/>
            <a:ext cx="8640961" cy="5035476"/>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342900" indent="-342900">
              <a:spcAft>
                <a:spcPts val="600"/>
              </a:spcAft>
              <a:buFont typeface="Wingdings" panose="05000000000000000000" pitchFamily="2" charset="2"/>
              <a:buChar char="§"/>
            </a:pPr>
            <a:r>
              <a:rPr lang="de-DE" sz="1600" b="1" dirty="0" smtClean="0">
                <a:solidFill>
                  <a:srgbClr val="C00000"/>
                </a:solidFill>
                <a:effectLst>
                  <a:outerShdw blurRad="38100" dist="38100" dir="2700000" algn="tl">
                    <a:srgbClr val="000000">
                      <a:alpha val="43137"/>
                    </a:srgbClr>
                  </a:outerShdw>
                </a:effectLst>
              </a:rPr>
              <a:t>Rundschreiben geht KVs zu</a:t>
            </a:r>
          </a:p>
          <a:p>
            <a:pPr marL="342900" indent="-342900">
              <a:spcAft>
                <a:spcPts val="600"/>
              </a:spcAft>
              <a:buFont typeface="Wingdings" panose="05000000000000000000" pitchFamily="2" charset="2"/>
              <a:buChar char="§"/>
            </a:pPr>
            <a:r>
              <a:rPr lang="de-DE" sz="1600" b="1" dirty="0" smtClean="0">
                <a:solidFill>
                  <a:srgbClr val="C00000"/>
                </a:solidFill>
                <a:effectLst>
                  <a:outerShdw blurRad="38100" dist="38100" dir="2700000" algn="tl">
                    <a:srgbClr val="000000">
                      <a:alpha val="43137"/>
                    </a:srgbClr>
                  </a:outerShdw>
                </a:effectLst>
              </a:rPr>
              <a:t>KV-Beschluss: Beauftragung Steuerberater</a:t>
            </a:r>
          </a:p>
          <a:p>
            <a:pPr marL="715963" indent="-358775">
              <a:spcAft>
                <a:spcPts val="600"/>
              </a:spcAft>
              <a:buFont typeface="Symbol" panose="05050102010706020507" pitchFamily="18" charset="2"/>
              <a:buChar char="-"/>
            </a:pPr>
            <a:r>
              <a:rPr lang="de-DE" sz="1600" b="1" dirty="0"/>
              <a:t>Empfehlung: </a:t>
            </a:r>
            <a:r>
              <a:rPr lang="de-DE" sz="1600" b="1" dirty="0" smtClean="0"/>
              <a:t>gleicher Steuerberater für Pastoralverbund (</a:t>
            </a:r>
            <a:r>
              <a:rPr lang="de-DE" sz="1600"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aber Beauftragung für jede einzelne KG / Vermögensmasse </a:t>
            </a:r>
            <a:r>
              <a:rPr lang="de-DE" sz="1600"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sym typeface="Wingdings 3" panose="05040102010807070707" pitchFamily="18" charset="2"/>
              </a:rPr>
              <a:t> PV kein Rechtsträger!</a:t>
            </a:r>
            <a:r>
              <a:rPr lang="de-DE" sz="1600" b="1" dirty="0" smtClean="0">
                <a:sym typeface="Wingdings 3" panose="05040102010807070707" pitchFamily="18" charset="2"/>
              </a:rPr>
              <a:t>)</a:t>
            </a:r>
          </a:p>
          <a:p>
            <a:pPr marL="715963" indent="-358775">
              <a:spcAft>
                <a:spcPts val="600"/>
              </a:spcAft>
              <a:buFont typeface="Symbol" panose="05050102010706020507" pitchFamily="18" charset="2"/>
              <a:buChar char="-"/>
            </a:pPr>
            <a:r>
              <a:rPr lang="de-DE" sz="1600" b="1" dirty="0" smtClean="0"/>
              <a:t>Steuerberater kann auch Mitglied </a:t>
            </a:r>
            <a:r>
              <a:rPr lang="de-DE" sz="1600" b="1" dirty="0"/>
              <a:t>des </a:t>
            </a:r>
            <a:r>
              <a:rPr lang="de-DE" sz="1600" b="1" dirty="0" smtClean="0"/>
              <a:t>KVs sein (dann aber an Beratung </a:t>
            </a:r>
            <a:r>
              <a:rPr lang="de-DE" sz="1600" b="1" dirty="0"/>
              <a:t>und </a:t>
            </a:r>
            <a:r>
              <a:rPr lang="de-DE" sz="1600" b="1" dirty="0" smtClean="0"/>
              <a:t>Beschlussfassung </a:t>
            </a:r>
            <a:r>
              <a:rPr lang="de-DE" sz="1600" b="1" dirty="0"/>
              <a:t>zur Mandatserteilung </a:t>
            </a:r>
            <a:r>
              <a:rPr lang="de-DE" sz="1600" b="1" dirty="0" smtClean="0"/>
              <a:t>nicht mitwirken = „Befangenheit“)</a:t>
            </a:r>
            <a:endParaRPr lang="de-DE" sz="1600" b="1" dirty="0"/>
          </a:p>
          <a:p>
            <a:pPr marL="715963" indent="-358775">
              <a:spcAft>
                <a:spcPts val="600"/>
              </a:spcAft>
              <a:buFont typeface="Symbol" panose="05050102010706020507" pitchFamily="18" charset="2"/>
              <a:buChar char="-"/>
            </a:pPr>
            <a:r>
              <a:rPr lang="de-DE" sz="1600" b="1" dirty="0" smtClean="0"/>
              <a:t>Beschluss ist dem Gemeindeverband zu übermitteln (nicht jedoch dem EGV)</a:t>
            </a:r>
            <a:endParaRPr lang="de-DE" sz="1600" b="1" dirty="0" smtClean="0">
              <a:solidFill>
                <a:srgbClr val="C00000"/>
              </a:solidFill>
              <a:effectLst>
                <a:outerShdw blurRad="38100" dist="38100" dir="2700000" algn="tl">
                  <a:srgbClr val="000000">
                    <a:alpha val="43137"/>
                  </a:srgbClr>
                </a:outerShdw>
              </a:effectLst>
            </a:endParaRPr>
          </a:p>
          <a:p>
            <a:pPr marL="342900" indent="-342900">
              <a:spcAft>
                <a:spcPts val="600"/>
              </a:spcAft>
              <a:buFont typeface="Wingdings" panose="05000000000000000000" pitchFamily="2" charset="2"/>
              <a:buChar char="§"/>
            </a:pPr>
            <a:r>
              <a:rPr lang="de-DE" sz="1600" b="1" dirty="0" smtClean="0">
                <a:solidFill>
                  <a:srgbClr val="C00000"/>
                </a:solidFill>
                <a:effectLst>
                  <a:outerShdw blurRad="38100" dist="38100" dir="2700000" algn="tl">
                    <a:srgbClr val="000000">
                      <a:alpha val="43137"/>
                    </a:srgbClr>
                  </a:outerShdw>
                </a:effectLst>
              </a:rPr>
              <a:t>Auftaktgespräch mit Steuerberater / Vereinbarungen zum Ablauf der Bestandsaufnahme </a:t>
            </a:r>
          </a:p>
          <a:p>
            <a:pPr marL="719138" indent="-355600">
              <a:spcAft>
                <a:spcPts val="600"/>
              </a:spcAft>
              <a:buFont typeface="Symbol" panose="05050102010706020507" pitchFamily="18" charset="2"/>
              <a:buChar char="-"/>
            </a:pPr>
            <a:r>
              <a:rPr lang="de-DE" sz="1600" b="1" dirty="0" smtClean="0"/>
              <a:t>ADM / VL des Gemeindeverbandes sollte einbezogen werden</a:t>
            </a:r>
          </a:p>
          <a:p>
            <a:pPr marL="719138" indent="-355600">
              <a:spcAft>
                <a:spcPts val="600"/>
              </a:spcAft>
              <a:buFont typeface="Symbol" panose="05050102010706020507" pitchFamily="18" charset="2"/>
              <a:buChar char="-"/>
            </a:pPr>
            <a:r>
              <a:rPr lang="de-DE" sz="1600" b="1" dirty="0" smtClean="0"/>
              <a:t>Klärung des Arbeitsauftrages (</a:t>
            </a:r>
            <a:r>
              <a:rPr lang="de-DE" sz="1600" b="1" dirty="0">
                <a:latin typeface="Courier New" panose="02070309020205020404" pitchFamily="49" charset="0"/>
                <a:cs typeface="Courier New" panose="02070309020205020404" pitchFamily="49" charset="0"/>
                <a:sym typeface="Wingdings 3" panose="05040102010807070707" pitchFamily="18" charset="2"/>
              </a:rPr>
              <a:t> </a:t>
            </a:r>
            <a:r>
              <a:rPr lang="de-DE" sz="1600" b="1" dirty="0" smtClean="0">
                <a:latin typeface="Courier New" panose="02070309020205020404" pitchFamily="49" charset="0"/>
                <a:cs typeface="Courier New" panose="02070309020205020404" pitchFamily="49" charset="0"/>
                <a:sym typeface="Wingdings 3" panose="05040102010807070707" pitchFamily="18" charset="2"/>
              </a:rPr>
              <a:t>nächster Chart</a:t>
            </a:r>
            <a:r>
              <a:rPr lang="de-DE" sz="1600" b="1" dirty="0" smtClean="0"/>
              <a:t>) </a:t>
            </a:r>
          </a:p>
          <a:p>
            <a:pPr marL="719138" indent="-355600">
              <a:spcAft>
                <a:spcPts val="600"/>
              </a:spcAft>
              <a:buFont typeface="Symbol" panose="05050102010706020507" pitchFamily="18" charset="2"/>
              <a:buChar char="-"/>
            </a:pPr>
            <a:r>
              <a:rPr lang="de-DE" sz="1600" b="1" dirty="0" smtClean="0"/>
              <a:t>Vorstellung und Aushändigung der Handreichungen des Erzbistums </a:t>
            </a:r>
            <a:br>
              <a:rPr lang="de-DE" sz="1600" b="1" dirty="0" smtClean="0"/>
            </a:br>
            <a:r>
              <a:rPr lang="de-DE" sz="1600" b="1" dirty="0" smtClean="0"/>
              <a:t>(als Leitfaden und „Richtschnur“ für strukturierten Ablauf)</a:t>
            </a:r>
          </a:p>
          <a:p>
            <a:pPr marL="719138" indent="-355600">
              <a:spcAft>
                <a:spcPts val="600"/>
              </a:spcAft>
              <a:buFont typeface="Symbol" panose="05050102010706020507" pitchFamily="18" charset="2"/>
              <a:buChar char="-"/>
            </a:pPr>
            <a:r>
              <a:rPr lang="de-DE" sz="1600" b="1" dirty="0" smtClean="0"/>
              <a:t>Absprachen (Gespräche mit allen Verantwortlichen und kirchlichen Gruppen, Verschaffung Übersicht Konten, Einnahmen, Tätigkeiten, etc., zeitlicher Ablauf)</a:t>
            </a:r>
          </a:p>
          <a:p>
            <a:pPr marL="719138" indent="-355600">
              <a:spcAft>
                <a:spcPts val="600"/>
              </a:spcAft>
              <a:buFont typeface="Symbol" panose="05050102010706020507" pitchFamily="18" charset="2"/>
              <a:buChar char="-"/>
            </a:pPr>
            <a:r>
              <a:rPr lang="de-DE" sz="1600" b="1" dirty="0" smtClean="0"/>
              <a:t>ADM / VL: Info über Daten und Unterlagen des GemVerb (Verträge, Fibu, etc.), Angebot: Klärung </a:t>
            </a:r>
            <a:r>
              <a:rPr lang="de-DE" sz="1600" b="1" dirty="0"/>
              <a:t>von </a:t>
            </a:r>
            <a:r>
              <a:rPr lang="de-DE" sz="1600" b="1" dirty="0" smtClean="0"/>
              <a:t>Grundsatzfragen durch Rückkopplung an EGV</a:t>
            </a:r>
            <a:endParaRPr lang="de-DE" sz="1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96461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randombar(horizontal)">
                                      <p:cBhvr>
                                        <p:cTn id="7" dur="500"/>
                                        <p:tgtEl>
                                          <p:spTgt spid="7">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randombar(horizontal)">
                                      <p:cBhvr>
                                        <p:cTn id="15" dur="500"/>
                                        <p:tgtEl>
                                          <p:spTgt spid="6">
                                            <p:bg/>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40" dur="500"/>
                                        <p:tgtEl>
                                          <p:spTgt spid="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randombar(horizontal)">
                                      <p:cBhvr>
                                        <p:cTn id="45" dur="500"/>
                                        <p:tgtEl>
                                          <p:spTgt spid="6">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randombar(horizontal)">
                                      <p:cBhvr>
                                        <p:cTn id="50" dur="500"/>
                                        <p:tgtEl>
                                          <p:spTgt spid="6">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Effect transition="in" filter="randombar(horizontal)">
                                      <p:cBhvr>
                                        <p:cTn id="55" dur="500"/>
                                        <p:tgtEl>
                                          <p:spTgt spid="6">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6">
                                            <p:txEl>
                                              <p:pRg st="8" end="8"/>
                                            </p:txEl>
                                          </p:spTgt>
                                        </p:tgtEl>
                                        <p:attrNameLst>
                                          <p:attrName>style.visibility</p:attrName>
                                        </p:attrNameLst>
                                      </p:cBhvr>
                                      <p:to>
                                        <p:strVal val="visible"/>
                                      </p:to>
                                    </p:set>
                                    <p:animEffect transition="in" filter="randombar(horizontal)">
                                      <p:cBhvr>
                                        <p:cTn id="60" dur="500"/>
                                        <p:tgtEl>
                                          <p:spTgt spid="6">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6">
                                            <p:txEl>
                                              <p:pRg st="9" end="9"/>
                                            </p:txEl>
                                          </p:spTgt>
                                        </p:tgtEl>
                                        <p:attrNameLst>
                                          <p:attrName>style.visibility</p:attrName>
                                        </p:attrNameLst>
                                      </p:cBhvr>
                                      <p:to>
                                        <p:strVal val="visible"/>
                                      </p:to>
                                    </p:set>
                                    <p:animEffect transition="in" filter="randombar(horizontal)">
                                      <p:cBhvr>
                                        <p:cTn id="65" dur="500"/>
                                        <p:tgtEl>
                                          <p:spTgt spid="6">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6">
                                            <p:txEl>
                                              <p:pRg st="10" end="10"/>
                                            </p:txEl>
                                          </p:spTgt>
                                        </p:tgtEl>
                                        <p:attrNameLst>
                                          <p:attrName>style.visibility</p:attrName>
                                        </p:attrNameLst>
                                      </p:cBhvr>
                                      <p:to>
                                        <p:strVal val="visible"/>
                                      </p:to>
                                    </p:set>
                                    <p:animEffect transition="in" filter="randombar(horizontal)">
                                      <p:cBhvr>
                                        <p:cTn id="70"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6"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92696"/>
            <a:ext cx="8640961" cy="504056"/>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Denkbare Abfolge der Bestandsaufnahme</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71</a:t>
            </a:fld>
            <a:endParaRPr lang="de-DE" altLang="de-DE" dirty="0"/>
          </a:p>
        </p:txBody>
      </p:sp>
      <p:sp>
        <p:nvSpPr>
          <p:cNvPr id="6" name="Rechteck 5"/>
          <p:cNvSpPr/>
          <p:nvPr/>
        </p:nvSpPr>
        <p:spPr bwMode="auto">
          <a:xfrm>
            <a:off x="251519" y="1412775"/>
            <a:ext cx="8640961" cy="3960441"/>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342900" indent="-342900">
              <a:spcAft>
                <a:spcPts val="600"/>
              </a:spcAft>
              <a:buFont typeface="Wingdings" panose="05000000000000000000" pitchFamily="2" charset="2"/>
              <a:buChar char="§"/>
            </a:pPr>
            <a:r>
              <a:rPr lang="de-DE" sz="1600" b="1" dirty="0" smtClean="0">
                <a:solidFill>
                  <a:srgbClr val="C00000"/>
                </a:solidFill>
                <a:effectLst>
                  <a:outerShdw blurRad="38100" dist="38100" dir="2700000" algn="tl">
                    <a:srgbClr val="000000">
                      <a:alpha val="43137"/>
                    </a:srgbClr>
                  </a:outerShdw>
                </a:effectLst>
              </a:rPr>
              <a:t>Arbeitsauftrag des mandatierten Steuerberaters</a:t>
            </a:r>
          </a:p>
          <a:p>
            <a:pPr marL="363538">
              <a:spcAft>
                <a:spcPts val="600"/>
              </a:spcAft>
            </a:pPr>
            <a:r>
              <a:rPr lang="de-DE" sz="1600" b="1" dirty="0" smtClean="0"/>
              <a:t>sh. Arbeitshilfe und Ziff. 1 Förderrichtlinien:</a:t>
            </a:r>
          </a:p>
          <a:p>
            <a:pPr marL="363538">
              <a:spcAft>
                <a:spcPts val="600"/>
              </a:spcAft>
            </a:pPr>
            <a:r>
              <a:rPr lang="de-DE" sz="1600" b="1" u="sng" dirty="0" smtClean="0"/>
              <a:t>Ziel:</a:t>
            </a:r>
          </a:p>
          <a:p>
            <a:pPr marL="719138" indent="-363538">
              <a:spcAft>
                <a:spcPts val="600"/>
              </a:spcAft>
              <a:buFont typeface="Symbol" panose="05050102010706020507" pitchFamily="18" charset="2"/>
              <a:buChar char="-"/>
            </a:pPr>
            <a:r>
              <a:rPr lang="de-DE" sz="1600" dirty="0" smtClean="0"/>
              <a:t>Die Bestandsaufnahme soll die rechtssichere Feststellung ermöglichen, </a:t>
            </a:r>
            <a:r>
              <a:rPr lang="de-DE" sz="1600" dirty="0"/>
              <a:t>ob die Kirchengemeinde aufgrund der ermittelten unternehmerischen Tätigkeiten ab 2021 umsatzsteuerpflichtig </a:t>
            </a:r>
            <a:r>
              <a:rPr lang="de-DE" sz="1600" dirty="0" smtClean="0"/>
              <a:t>wird.</a:t>
            </a:r>
          </a:p>
          <a:p>
            <a:pPr marL="719138" indent="-363538">
              <a:spcAft>
                <a:spcPts val="600"/>
              </a:spcAft>
              <a:buFont typeface="Symbol" panose="05050102010706020507" pitchFamily="18" charset="2"/>
              <a:buChar char="-"/>
            </a:pPr>
            <a:r>
              <a:rPr lang="de-DE" sz="1600" dirty="0" smtClean="0"/>
              <a:t>Notwendige Änderungen zur </a:t>
            </a:r>
            <a:r>
              <a:rPr lang="de-DE" sz="1600" dirty="0"/>
              <a:t>Sicherstellung der steuerrechtlichen </a:t>
            </a:r>
            <a:r>
              <a:rPr lang="de-DE" sz="1600" dirty="0" smtClean="0"/>
              <a:t>Vorgaben sollen </a:t>
            </a:r>
            <a:r>
              <a:rPr lang="de-DE" sz="1600" dirty="0"/>
              <a:t>aufgezeigt und initiiert </a:t>
            </a:r>
            <a:r>
              <a:rPr lang="de-DE" sz="1600" dirty="0" smtClean="0"/>
              <a:t>werden.</a:t>
            </a:r>
          </a:p>
          <a:p>
            <a:pPr marL="355600">
              <a:spcAft>
                <a:spcPts val="600"/>
              </a:spcAft>
            </a:pPr>
            <a:r>
              <a:rPr lang="de-DE" sz="1600" b="1" dirty="0" smtClean="0">
                <a:solidFill>
                  <a:srgbClr val="C00000"/>
                </a:solidFill>
                <a:effectLst>
                  <a:outerShdw blurRad="38100" dist="38100" dir="2700000" algn="tl">
                    <a:srgbClr val="000000">
                      <a:alpha val="43137"/>
                    </a:srgbClr>
                  </a:outerShdw>
                </a:effectLst>
              </a:rPr>
              <a:t>Die Bestandsaufnahme dient der </a:t>
            </a:r>
            <a:r>
              <a:rPr lang="de-DE" sz="1600" b="1" u="sng" dirty="0" smtClean="0">
                <a:solidFill>
                  <a:srgbClr val="C00000"/>
                </a:solidFill>
                <a:effectLst>
                  <a:outerShdw blurRad="38100" dist="38100" dir="2700000" algn="tl">
                    <a:srgbClr val="000000">
                      <a:alpha val="43137"/>
                    </a:srgbClr>
                  </a:outerShdw>
                </a:effectLst>
              </a:rPr>
              <a:t>Vorbereitung</a:t>
            </a:r>
            <a:r>
              <a:rPr lang="de-DE" sz="1600" b="1" dirty="0" smtClean="0">
                <a:solidFill>
                  <a:srgbClr val="C00000"/>
                </a:solidFill>
                <a:effectLst>
                  <a:outerShdw blurRad="38100" dist="38100" dir="2700000" algn="tl">
                    <a:srgbClr val="000000">
                      <a:alpha val="43137"/>
                    </a:srgbClr>
                  </a:outerShdw>
                </a:effectLst>
              </a:rPr>
              <a:t> auf die neue Rechtslage ab 01.01.2021. Es muss nicht sofort und direkt jede Änderung vollzogen werden. Die Vorbereitungen und die Absprachen mit örtlichen Vereinen / Verbänden und evtl. erforderliche Änderungen werden aber Zeit in Anspruch nehmen.</a:t>
            </a:r>
            <a:endParaRPr lang="de-DE" sz="1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93634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randombar(horizontal)">
                                      <p:cBhvr>
                                        <p:cTn id="7" dur="500"/>
                                        <p:tgtEl>
                                          <p:spTgt spid="7">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randombar(horizontal)">
                                      <p:cBhvr>
                                        <p:cTn id="15" dur="500"/>
                                        <p:tgtEl>
                                          <p:spTgt spid="6">
                                            <p:bg/>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40" dur="500"/>
                                        <p:tgtEl>
                                          <p:spTgt spid="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randombar(horizontal)">
                                      <p:cBhvr>
                                        <p:cTn id="4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6" grpId="0" build="p"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92696"/>
            <a:ext cx="8640961" cy="504056"/>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Denkbare Abfolge der Bestandsaufnahme</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72</a:t>
            </a:fld>
            <a:endParaRPr lang="de-DE" altLang="de-DE" dirty="0"/>
          </a:p>
        </p:txBody>
      </p:sp>
      <p:sp>
        <p:nvSpPr>
          <p:cNvPr id="6" name="Rechteck 5"/>
          <p:cNvSpPr/>
          <p:nvPr/>
        </p:nvSpPr>
        <p:spPr bwMode="auto">
          <a:xfrm>
            <a:off x="251519" y="1412775"/>
            <a:ext cx="8640961" cy="5035475"/>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342900" indent="-342900">
              <a:spcAft>
                <a:spcPts val="600"/>
              </a:spcAft>
              <a:buFont typeface="Wingdings" panose="05000000000000000000" pitchFamily="2" charset="2"/>
              <a:buChar char="§"/>
            </a:pPr>
            <a:r>
              <a:rPr lang="de-DE" sz="1600" b="1" dirty="0" smtClean="0">
                <a:solidFill>
                  <a:srgbClr val="C00000"/>
                </a:solidFill>
                <a:effectLst>
                  <a:outerShdw blurRad="38100" dist="38100" dir="2700000" algn="tl">
                    <a:srgbClr val="000000">
                      <a:alpha val="43137"/>
                    </a:srgbClr>
                  </a:outerShdw>
                </a:effectLst>
              </a:rPr>
              <a:t>Arbeitsauftrag des mandatierten Steuerberaters</a:t>
            </a:r>
          </a:p>
          <a:p>
            <a:pPr marL="363538">
              <a:spcAft>
                <a:spcPts val="600"/>
              </a:spcAft>
            </a:pPr>
            <a:r>
              <a:rPr lang="de-DE" sz="1600" b="1" dirty="0" smtClean="0"/>
              <a:t>sh. Arbeitshilfe und Ziff. 1 Förderrichtlinien:</a:t>
            </a:r>
          </a:p>
          <a:p>
            <a:pPr marL="363538">
              <a:spcAft>
                <a:spcPts val="600"/>
              </a:spcAft>
            </a:pPr>
            <a:r>
              <a:rPr lang="de-DE" sz="1600" b="1" u="sng" dirty="0" smtClean="0"/>
              <a:t>Teilaufgaben:</a:t>
            </a:r>
          </a:p>
          <a:p>
            <a:pPr marL="719138" lvl="0" indent="-363538">
              <a:spcAft>
                <a:spcPts val="600"/>
              </a:spcAft>
              <a:buFont typeface="Symbol" panose="05050102010706020507" pitchFamily="18" charset="2"/>
              <a:buChar char="-"/>
            </a:pPr>
            <a:r>
              <a:rPr lang="de-DE" sz="1500" b="1" dirty="0" smtClean="0"/>
              <a:t>Es </a:t>
            </a:r>
            <a:r>
              <a:rPr lang="de-DE" sz="1500" b="1" dirty="0"/>
              <a:t>sind sämtliche Einnahmen der Kirchengemeinde aufzugreifen und basierend auf der neuen Rechtslage hinsichtlich ihrer Steuerrelevanz zu überprüfen. </a:t>
            </a:r>
            <a:endParaRPr lang="de-DE" sz="1500" b="1" dirty="0" smtClean="0"/>
          </a:p>
          <a:p>
            <a:pPr marL="719138" lvl="0" indent="-363538">
              <a:spcAft>
                <a:spcPts val="600"/>
              </a:spcAft>
              <a:buFont typeface="Symbol" panose="05050102010706020507" pitchFamily="18" charset="2"/>
              <a:buChar char="-"/>
            </a:pPr>
            <a:r>
              <a:rPr lang="de-DE" sz="1500" b="1" dirty="0" smtClean="0">
                <a:solidFill>
                  <a:srgbClr val="C00000"/>
                </a:solidFill>
              </a:rPr>
              <a:t>Im </a:t>
            </a:r>
            <a:r>
              <a:rPr lang="de-DE" sz="1500" b="1" dirty="0">
                <a:solidFill>
                  <a:srgbClr val="C00000"/>
                </a:solidFill>
              </a:rPr>
              <a:t>Einzelfall (z.B. bei ‚Fusionsgemeinden‘) sind die Feststellungen darüber hinaus auch nach der alten Rechtslage zu beurteilen.</a:t>
            </a:r>
          </a:p>
          <a:p>
            <a:pPr marL="719138" lvl="0" indent="-363538">
              <a:spcAft>
                <a:spcPts val="600"/>
              </a:spcAft>
              <a:buFont typeface="Symbol" panose="05050102010706020507" pitchFamily="18" charset="2"/>
              <a:buChar char="-"/>
            </a:pPr>
            <a:r>
              <a:rPr lang="de-DE" sz="1500" b="1" dirty="0"/>
              <a:t>Um einen Gesamtüberblick zu erhalten, sind sämtliche Buchführungen, Bankkonten und Barkassen der Kirchengemeinde einschließlich aller Einrichtungen und aller </a:t>
            </a:r>
            <a:r>
              <a:rPr lang="de-DE" sz="1500" b="1" i="1" dirty="0"/>
              <a:t>unselbständigen</a:t>
            </a:r>
            <a:r>
              <a:rPr lang="de-DE" sz="1500" b="1" dirty="0"/>
              <a:t> Gruppen zu </a:t>
            </a:r>
            <a:r>
              <a:rPr lang="de-DE" sz="1500" b="1" dirty="0" smtClean="0"/>
              <a:t>erfassen (</a:t>
            </a:r>
            <a:r>
              <a:rPr lang="de-DE" sz="1500"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„Kassensturz“</a:t>
            </a:r>
            <a:r>
              <a:rPr lang="de-DE" sz="1500" b="1" dirty="0" smtClean="0"/>
              <a:t>). </a:t>
            </a:r>
            <a:endParaRPr lang="de-DE" sz="1500" b="1" dirty="0"/>
          </a:p>
          <a:p>
            <a:pPr marL="719138" lvl="0" indent="-363538">
              <a:spcAft>
                <a:spcPts val="600"/>
              </a:spcAft>
              <a:buFont typeface="Symbol" panose="05050102010706020507" pitchFamily="18" charset="2"/>
              <a:buChar char="-"/>
            </a:pPr>
            <a:r>
              <a:rPr lang="de-DE" sz="1500" b="1" dirty="0"/>
              <a:t>Dem Rechtsträgerprinzip entsprechend sind Vereinbarungen und Klärungen mit </a:t>
            </a:r>
            <a:r>
              <a:rPr lang="de-DE" sz="1500" b="1" i="1" dirty="0"/>
              <a:t>selbständigen</a:t>
            </a:r>
            <a:r>
              <a:rPr lang="de-DE" sz="1500" b="1" dirty="0"/>
              <a:t> Vereinen, Gruppierungen und Verbänden auf kirchengemeindlicher Ebene herbeizuführen. Dies betrifft die Zuordnung von Einnahmen und Ausgaben, von Konten und Bankverbindungen sowie die Klärung von Trägerschaften bei gemeinsamen Veranstaltungen und Diensten auf kirchengemeindlicher Ebene.</a:t>
            </a:r>
          </a:p>
          <a:p>
            <a:pPr marL="719138" lvl="0" indent="-363538">
              <a:spcAft>
                <a:spcPts val="600"/>
              </a:spcAft>
              <a:buFont typeface="Symbol" panose="05050102010706020507" pitchFamily="18" charset="2"/>
              <a:buChar char="-"/>
            </a:pPr>
            <a:r>
              <a:rPr lang="de-DE" sz="1500" b="1" dirty="0"/>
              <a:t>Erforderliche organisatorische Maßnahmen und Änderungen im Hinblick auf Aufzeichnungen, Belegflüsse, Kassen- und Buchführungen, etc. sind zu dokumentieren und notwendige Änderungen einzuleiten</a:t>
            </a:r>
            <a:r>
              <a:rPr lang="de-DE" sz="1500" b="1" dirty="0" smtClean="0"/>
              <a:t>.</a:t>
            </a:r>
            <a:endParaRPr lang="de-DE" sz="15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9936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randombar(horizontal)">
                                      <p:cBhvr>
                                        <p:cTn id="7" dur="500"/>
                                        <p:tgtEl>
                                          <p:spTgt spid="6">
                                            <p:bg/>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0" dur="500"/>
                                        <p:tgtEl>
                                          <p:spTgt spid="6">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8" dur="500"/>
                                        <p:tgtEl>
                                          <p:spTgt spid="6">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3" dur="500"/>
                                        <p:tgtEl>
                                          <p:spTgt spid="6">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8" dur="500"/>
                                        <p:tgtEl>
                                          <p:spTgt spid="6">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randombar(horizontal)">
                                      <p:cBhvr>
                                        <p:cTn id="4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92696"/>
            <a:ext cx="8640961" cy="504056"/>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Denkbare Abfolge der Bestandsaufnahme</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73</a:t>
            </a:fld>
            <a:endParaRPr lang="de-DE" altLang="de-DE" dirty="0"/>
          </a:p>
        </p:txBody>
      </p:sp>
      <p:sp>
        <p:nvSpPr>
          <p:cNvPr id="6" name="Rechteck 5"/>
          <p:cNvSpPr/>
          <p:nvPr/>
        </p:nvSpPr>
        <p:spPr bwMode="auto">
          <a:xfrm>
            <a:off x="251519" y="1412776"/>
            <a:ext cx="8640961" cy="4824536"/>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342900" indent="-342900">
              <a:spcAft>
                <a:spcPts val="600"/>
              </a:spcAft>
              <a:buFont typeface="Wingdings" panose="05000000000000000000" pitchFamily="2" charset="2"/>
              <a:buChar char="§"/>
            </a:pPr>
            <a:r>
              <a:rPr lang="de-DE" sz="1600" b="1" dirty="0" smtClean="0">
                <a:solidFill>
                  <a:srgbClr val="C00000"/>
                </a:solidFill>
                <a:effectLst>
                  <a:outerShdw blurRad="38100" dist="38100" dir="2700000" algn="tl">
                    <a:srgbClr val="000000">
                      <a:alpha val="43137"/>
                    </a:srgbClr>
                  </a:outerShdw>
                </a:effectLst>
              </a:rPr>
              <a:t>Besuch </a:t>
            </a:r>
            <a:r>
              <a:rPr lang="de-DE" sz="1600" b="1" dirty="0">
                <a:solidFill>
                  <a:srgbClr val="C00000"/>
                </a:solidFill>
                <a:effectLst>
                  <a:outerShdw blurRad="38100" dist="38100" dir="2700000" algn="tl">
                    <a:srgbClr val="000000">
                      <a:alpha val="43137"/>
                    </a:srgbClr>
                  </a:outerShdw>
                </a:effectLst>
              </a:rPr>
              <a:t>der Informationsveranstaltung (Herbst </a:t>
            </a:r>
            <a:r>
              <a:rPr lang="de-DE" sz="1600" b="1" dirty="0" smtClean="0">
                <a:solidFill>
                  <a:srgbClr val="C00000"/>
                </a:solidFill>
                <a:effectLst>
                  <a:outerShdw blurRad="38100" dist="38100" dir="2700000" algn="tl">
                    <a:srgbClr val="000000">
                      <a:alpha val="43137"/>
                    </a:srgbClr>
                  </a:outerShdw>
                </a:effectLst>
              </a:rPr>
              <a:t>2018), </a:t>
            </a:r>
            <a:r>
              <a:rPr lang="de-DE" sz="1600" b="1" dirty="0">
                <a:solidFill>
                  <a:srgbClr val="C00000"/>
                </a:solidFill>
                <a:effectLst>
                  <a:outerShdw blurRad="38100" dist="38100" dir="2700000" algn="tl">
                    <a:srgbClr val="000000">
                      <a:alpha val="43137"/>
                    </a:srgbClr>
                  </a:outerShdw>
                </a:effectLst>
              </a:rPr>
              <a:t>ggf. mit mandatierten Steuerberater</a:t>
            </a:r>
          </a:p>
          <a:p>
            <a:pPr marL="342900" indent="-342900">
              <a:spcAft>
                <a:spcPts val="600"/>
              </a:spcAft>
              <a:buFont typeface="Wingdings" panose="05000000000000000000" pitchFamily="2" charset="2"/>
              <a:buChar char="§"/>
            </a:pPr>
            <a:r>
              <a:rPr lang="de-DE" sz="1600" b="1" dirty="0" smtClean="0">
                <a:solidFill>
                  <a:srgbClr val="C00000"/>
                </a:solidFill>
                <a:effectLst>
                  <a:outerShdw blurRad="38100" dist="38100" dir="2700000" algn="tl">
                    <a:srgbClr val="000000">
                      <a:alpha val="43137"/>
                    </a:srgbClr>
                  </a:outerShdw>
                </a:effectLst>
              </a:rPr>
              <a:t>Beginn (Fortsetzung) der steuerlichen Bestandsaufnahme nach den Infoveranstaltungen</a:t>
            </a:r>
          </a:p>
          <a:p>
            <a:pPr marL="357188">
              <a:spcAft>
                <a:spcPts val="600"/>
              </a:spcAft>
            </a:pPr>
            <a:r>
              <a:rPr lang="de-DE" sz="1600" b="1" dirty="0" smtClean="0"/>
              <a:t>steuerliche Federführung: Steuerberater</a:t>
            </a:r>
          </a:p>
          <a:p>
            <a:pPr marL="357188">
              <a:spcAft>
                <a:spcPts val="600"/>
              </a:spcAft>
            </a:pPr>
            <a:r>
              <a:rPr lang="de-DE" sz="1600" b="1" dirty="0" smtClean="0"/>
              <a:t>Aufgabe KV / ggf. gemeinsam mit ADM bzw. VL: </a:t>
            </a:r>
          </a:p>
          <a:p>
            <a:pPr marL="715963" indent="-358775">
              <a:spcAft>
                <a:spcPts val="600"/>
              </a:spcAft>
              <a:buFont typeface="Symbol" panose="05050102010706020507" pitchFamily="18" charset="2"/>
              <a:buChar char="-"/>
            </a:pPr>
            <a:r>
              <a:rPr lang="de-DE" sz="1600" b="1" dirty="0" smtClean="0"/>
              <a:t>Info des Steuerberaters über relevante Sachverhalte, Mithilfe bei der Klärung von Fragen, Mitwirkung bei Datenerfassung, </a:t>
            </a:r>
          </a:p>
          <a:p>
            <a:pPr marL="715963" indent="-358775">
              <a:spcAft>
                <a:spcPts val="600"/>
              </a:spcAft>
              <a:buFont typeface="Symbol" panose="05050102010706020507" pitchFamily="18" charset="2"/>
              <a:buChar char="-"/>
            </a:pPr>
            <a:r>
              <a:rPr lang="de-DE" sz="1600" b="1" dirty="0" smtClean="0"/>
              <a:t>Führung von Gesprächen mit Finanzverantwortlichen in der Gemeinde sowie mit Vertretern der kirchlichen Gruppen, </a:t>
            </a:r>
          </a:p>
          <a:p>
            <a:pPr marL="715963" indent="-358775">
              <a:spcAft>
                <a:spcPts val="600"/>
              </a:spcAft>
              <a:buFont typeface="Symbol" panose="05050102010706020507" pitchFamily="18" charset="2"/>
              <a:buChar char="-"/>
            </a:pPr>
            <a:r>
              <a:rPr lang="de-DE" sz="1600" b="1" dirty="0" smtClean="0"/>
              <a:t>Umsetzung von vereinbarten Änderungen (Trennung Bankkonten, Klärung ‚Veranstalter‘ bei Pfarrfesten, Änderung Führung und Erfassung von Barkassen, Sicherstellung ordnungsgemäße Belegablage, Zusammenführung von FiBus), </a:t>
            </a:r>
          </a:p>
          <a:p>
            <a:pPr marL="715963" indent="-358775">
              <a:spcAft>
                <a:spcPts val="600"/>
              </a:spcAft>
              <a:buFont typeface="Symbol" panose="05050102010706020507" pitchFamily="18" charset="2"/>
              <a:buChar char="-"/>
            </a:pPr>
            <a:r>
              <a:rPr lang="de-DE" sz="1600" b="1" dirty="0" smtClean="0"/>
              <a:t>Kontrolle der Vollständigkeit der Bestandsaufnahme,</a:t>
            </a:r>
          </a:p>
          <a:p>
            <a:pPr marL="715963" indent="-358775">
              <a:spcAft>
                <a:spcPts val="600"/>
              </a:spcAft>
              <a:buFont typeface="Symbol" panose="05050102010706020507" pitchFamily="18" charset="2"/>
              <a:buChar char="-"/>
            </a:pPr>
            <a:r>
              <a:rPr lang="de-DE" sz="1600" b="1" dirty="0" smtClean="0"/>
              <a:t>etc.</a:t>
            </a:r>
          </a:p>
        </p:txBody>
      </p:sp>
    </p:spTree>
    <p:extLst>
      <p:ext uri="{BB962C8B-B14F-4D97-AF65-F5344CB8AC3E}">
        <p14:creationId xmlns:p14="http://schemas.microsoft.com/office/powerpoint/2010/main" val="23403695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randombar(horizontal)">
                                      <p:cBhvr>
                                        <p:cTn id="7" dur="500"/>
                                        <p:tgtEl>
                                          <p:spTgt spid="7">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randombar(horizontal)">
                                      <p:cBhvr>
                                        <p:cTn id="15" dur="500"/>
                                        <p:tgtEl>
                                          <p:spTgt spid="6">
                                            <p:bg/>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40" dur="500"/>
                                        <p:tgtEl>
                                          <p:spTgt spid="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randombar(horizontal)">
                                      <p:cBhvr>
                                        <p:cTn id="45" dur="500"/>
                                        <p:tgtEl>
                                          <p:spTgt spid="6">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randombar(horizontal)">
                                      <p:cBhvr>
                                        <p:cTn id="50" dur="500"/>
                                        <p:tgtEl>
                                          <p:spTgt spid="6">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Effect transition="in" filter="randombar(horizontal)">
                                      <p:cBhvr>
                                        <p:cTn id="55" dur="500"/>
                                        <p:tgtEl>
                                          <p:spTgt spid="6">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6">
                                            <p:txEl>
                                              <p:pRg st="8" end="8"/>
                                            </p:txEl>
                                          </p:spTgt>
                                        </p:tgtEl>
                                        <p:attrNameLst>
                                          <p:attrName>style.visibility</p:attrName>
                                        </p:attrNameLst>
                                      </p:cBhvr>
                                      <p:to>
                                        <p:strVal val="visible"/>
                                      </p:to>
                                    </p:set>
                                    <p:animEffect transition="in" filter="randombar(horizontal)">
                                      <p:cBhvr>
                                        <p:cTn id="6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6" grpId="0" build="p"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92696"/>
            <a:ext cx="8640961" cy="504056"/>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Denkbare Abfolge der Bestandsaufnahme</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74</a:t>
            </a:fld>
            <a:endParaRPr lang="de-DE" altLang="de-DE" dirty="0"/>
          </a:p>
        </p:txBody>
      </p:sp>
      <p:sp>
        <p:nvSpPr>
          <p:cNvPr id="6" name="Rechteck 5"/>
          <p:cNvSpPr/>
          <p:nvPr/>
        </p:nvSpPr>
        <p:spPr bwMode="auto">
          <a:xfrm>
            <a:off x="252668" y="1412775"/>
            <a:ext cx="8640961" cy="4536505"/>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342900" indent="-342900">
              <a:spcAft>
                <a:spcPts val="600"/>
              </a:spcAft>
              <a:buFont typeface="Wingdings" panose="05000000000000000000" pitchFamily="2" charset="2"/>
              <a:buChar char="§"/>
            </a:pPr>
            <a:r>
              <a:rPr lang="de-DE" sz="1600" b="1" dirty="0" smtClean="0">
                <a:solidFill>
                  <a:srgbClr val="C00000"/>
                </a:solidFill>
                <a:effectLst>
                  <a:outerShdw blurRad="38100" dist="38100" dir="2700000" algn="tl">
                    <a:srgbClr val="000000">
                      <a:alpha val="43137"/>
                    </a:srgbClr>
                  </a:outerShdw>
                </a:effectLst>
              </a:rPr>
              <a:t>Abschluss der steuerlichen Bestandsaufnahme</a:t>
            </a:r>
            <a:endParaRPr lang="de-DE" sz="1600" b="1" dirty="0">
              <a:solidFill>
                <a:srgbClr val="C00000"/>
              </a:solidFill>
              <a:effectLst>
                <a:outerShdw blurRad="38100" dist="38100" dir="2700000" algn="tl">
                  <a:srgbClr val="000000">
                    <a:alpha val="43137"/>
                  </a:srgbClr>
                </a:outerShdw>
              </a:effectLst>
            </a:endParaRPr>
          </a:p>
          <a:p>
            <a:pPr marL="715963" indent="-358775">
              <a:spcAft>
                <a:spcPts val="600"/>
              </a:spcAft>
              <a:buFont typeface="Symbol" panose="05050102010706020507" pitchFamily="18" charset="2"/>
              <a:buChar char="-"/>
            </a:pPr>
            <a:r>
              <a:rPr lang="de-DE" sz="1600" b="1" dirty="0" smtClean="0"/>
              <a:t>Schlussgespräch </a:t>
            </a:r>
          </a:p>
          <a:p>
            <a:pPr marL="715963" indent="-358775">
              <a:spcAft>
                <a:spcPts val="600"/>
              </a:spcAft>
              <a:buFont typeface="Symbol" panose="05050102010706020507" pitchFamily="18" charset="2"/>
              <a:buChar char="-"/>
            </a:pPr>
            <a:r>
              <a:rPr lang="de-DE" sz="1600" b="1" dirty="0" smtClean="0"/>
              <a:t>Dokumentation (sh. Unterlagen „Datenerfassung“)</a:t>
            </a:r>
          </a:p>
          <a:p>
            <a:pPr marL="715963" indent="-358775">
              <a:spcAft>
                <a:spcPts val="600"/>
              </a:spcAft>
              <a:buFont typeface="Symbol" panose="05050102010706020507" pitchFamily="18" charset="2"/>
              <a:buChar char="-"/>
            </a:pPr>
            <a:r>
              <a:rPr lang="de-DE" sz="1600" b="1" dirty="0" smtClean="0"/>
              <a:t>Feststellung des Umfangs der Steuerpflicht, Darlegung der offenen Anpassungsarbeiten</a:t>
            </a:r>
          </a:p>
          <a:p>
            <a:pPr marL="715963" indent="-358775">
              <a:spcAft>
                <a:spcPts val="600"/>
              </a:spcAft>
              <a:buFont typeface="Symbol" panose="05050102010706020507" pitchFamily="18" charset="2"/>
              <a:buChar char="-"/>
            </a:pPr>
            <a:r>
              <a:rPr lang="de-DE" sz="1600" b="1" dirty="0" smtClean="0"/>
              <a:t>Unterzeichnung der Vollständigkeitserklärung</a:t>
            </a:r>
          </a:p>
          <a:p>
            <a:pPr marL="715963" indent="-358775">
              <a:spcAft>
                <a:spcPts val="600"/>
              </a:spcAft>
              <a:buFont typeface="Symbol" panose="05050102010706020507" pitchFamily="18" charset="2"/>
              <a:buChar char="-"/>
            </a:pPr>
            <a:r>
              <a:rPr lang="de-DE" sz="1600" b="1" dirty="0" smtClean="0"/>
              <a:t>Antrag an EGV auf anteilige Kostenübernahme</a:t>
            </a:r>
          </a:p>
          <a:p>
            <a:pPr marL="342900" indent="-342900">
              <a:spcAft>
                <a:spcPts val="600"/>
              </a:spcAft>
              <a:buFont typeface="Wingdings" panose="05000000000000000000" pitchFamily="2" charset="2"/>
              <a:buChar char="§"/>
            </a:pPr>
            <a:r>
              <a:rPr lang="de-DE" sz="1600" b="1" dirty="0" smtClean="0">
                <a:solidFill>
                  <a:srgbClr val="C00000"/>
                </a:solidFill>
                <a:effectLst>
                  <a:outerShdw blurRad="38100" dist="38100" dir="2700000" algn="tl">
                    <a:srgbClr val="000000">
                      <a:alpha val="43137"/>
                    </a:srgbClr>
                  </a:outerShdw>
                </a:effectLst>
              </a:rPr>
              <a:t>Aufbewahrung der Unterlagen über die steuerlichen Bestandsaufnahme und der Vollständigkeitserklärung</a:t>
            </a:r>
            <a:endParaRPr lang="de-DE" sz="1600" b="1" dirty="0">
              <a:solidFill>
                <a:srgbClr val="C00000"/>
              </a:solidFill>
              <a:effectLst>
                <a:outerShdw blurRad="38100" dist="38100" dir="2700000" algn="tl">
                  <a:srgbClr val="000000">
                    <a:alpha val="43137"/>
                  </a:srgbClr>
                </a:outerShdw>
              </a:effectLst>
            </a:endParaRPr>
          </a:p>
          <a:p>
            <a:pPr marL="715963" indent="-358775">
              <a:spcAft>
                <a:spcPts val="600"/>
              </a:spcAft>
              <a:buFont typeface="Symbol" panose="05050102010706020507" pitchFamily="18" charset="2"/>
              <a:buChar char="-"/>
            </a:pPr>
            <a:r>
              <a:rPr lang="de-DE" sz="1600" b="1" dirty="0" smtClean="0"/>
              <a:t>Originale in der Kirchengemeinde aufbewahren (auch als Dokumentation, dass die Änderung der Umsatzbesteuerung im KV aufgegriffen und überprüft wurde)</a:t>
            </a:r>
          </a:p>
          <a:p>
            <a:pPr marL="715963" indent="-358775">
              <a:spcAft>
                <a:spcPts val="600"/>
              </a:spcAft>
              <a:buFont typeface="Symbol" panose="05050102010706020507" pitchFamily="18" charset="2"/>
              <a:buChar char="-"/>
            </a:pPr>
            <a:r>
              <a:rPr lang="de-DE" sz="1600" b="1" dirty="0" smtClean="0"/>
              <a:t>ggf. auch für Nachweiszwecke gegenüber Finanzbehörden wichtig</a:t>
            </a:r>
          </a:p>
          <a:p>
            <a:pPr marL="715963" indent="-358775">
              <a:spcAft>
                <a:spcPts val="600"/>
              </a:spcAft>
              <a:buFont typeface="Symbol" panose="05050102010706020507" pitchFamily="18" charset="2"/>
              <a:buChar char="-"/>
            </a:pPr>
            <a:r>
              <a:rPr lang="de-DE" sz="1600" b="1" dirty="0" smtClean="0"/>
              <a:t>(Elektronische) Ablichtungen der Unterlagen parallel an Gemeindeverband übermitteln</a:t>
            </a:r>
          </a:p>
        </p:txBody>
      </p:sp>
    </p:spTree>
    <p:extLst>
      <p:ext uri="{BB962C8B-B14F-4D97-AF65-F5344CB8AC3E}">
        <p14:creationId xmlns:p14="http://schemas.microsoft.com/office/powerpoint/2010/main" val="29482704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randombar(horizontal)">
                                      <p:cBhvr>
                                        <p:cTn id="7" dur="500"/>
                                        <p:tgtEl>
                                          <p:spTgt spid="7">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randombar(horizontal)">
                                      <p:cBhvr>
                                        <p:cTn id="15" dur="500"/>
                                        <p:tgtEl>
                                          <p:spTgt spid="6">
                                            <p:bg/>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40" dur="500"/>
                                        <p:tgtEl>
                                          <p:spTgt spid="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randombar(horizontal)">
                                      <p:cBhvr>
                                        <p:cTn id="45" dur="500"/>
                                        <p:tgtEl>
                                          <p:spTgt spid="6">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randombar(horizontal)">
                                      <p:cBhvr>
                                        <p:cTn id="50" dur="500"/>
                                        <p:tgtEl>
                                          <p:spTgt spid="6">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Effect transition="in" filter="randombar(horizontal)">
                                      <p:cBhvr>
                                        <p:cTn id="55" dur="500"/>
                                        <p:tgtEl>
                                          <p:spTgt spid="6">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6">
                                            <p:txEl>
                                              <p:pRg st="8" end="8"/>
                                            </p:txEl>
                                          </p:spTgt>
                                        </p:tgtEl>
                                        <p:attrNameLst>
                                          <p:attrName>style.visibility</p:attrName>
                                        </p:attrNameLst>
                                      </p:cBhvr>
                                      <p:to>
                                        <p:strVal val="visible"/>
                                      </p:to>
                                    </p:set>
                                    <p:animEffect transition="in" filter="randombar(horizontal)">
                                      <p:cBhvr>
                                        <p:cTn id="60" dur="500"/>
                                        <p:tgtEl>
                                          <p:spTgt spid="6">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6">
                                            <p:txEl>
                                              <p:pRg st="9" end="9"/>
                                            </p:txEl>
                                          </p:spTgt>
                                        </p:tgtEl>
                                        <p:attrNameLst>
                                          <p:attrName>style.visibility</p:attrName>
                                        </p:attrNameLst>
                                      </p:cBhvr>
                                      <p:to>
                                        <p:strVal val="visible"/>
                                      </p:to>
                                    </p:set>
                                    <p:animEffect transition="in" filter="randombar(horizontal)">
                                      <p:cBhvr>
                                        <p:cTn id="65"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6" grpId="0" build="p"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92696"/>
            <a:ext cx="8640961" cy="504056"/>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Denkbare Abfolge der Bestandsaufnahme</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75</a:t>
            </a:fld>
            <a:endParaRPr lang="de-DE" altLang="de-DE" dirty="0"/>
          </a:p>
        </p:txBody>
      </p:sp>
      <p:sp>
        <p:nvSpPr>
          <p:cNvPr id="6" name="Rechteck 5"/>
          <p:cNvSpPr/>
          <p:nvPr/>
        </p:nvSpPr>
        <p:spPr bwMode="auto">
          <a:xfrm>
            <a:off x="252668" y="1340768"/>
            <a:ext cx="8640961" cy="5035476"/>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342900" indent="-342900">
              <a:spcAft>
                <a:spcPts val="600"/>
              </a:spcAft>
              <a:buFont typeface="Wingdings" panose="05000000000000000000" pitchFamily="2" charset="2"/>
              <a:buChar char="§"/>
            </a:pPr>
            <a:r>
              <a:rPr lang="de-DE" sz="1600" b="1" dirty="0">
                <a:solidFill>
                  <a:srgbClr val="C00000"/>
                </a:solidFill>
                <a:effectLst>
                  <a:outerShdw blurRad="38100" dist="38100" dir="2700000" algn="tl">
                    <a:srgbClr val="000000">
                      <a:alpha val="43137"/>
                    </a:srgbClr>
                  </a:outerShdw>
                </a:effectLst>
              </a:rPr>
              <a:t>I</a:t>
            </a:r>
            <a:r>
              <a:rPr lang="de-DE" sz="1600" b="1" dirty="0" smtClean="0">
                <a:solidFill>
                  <a:srgbClr val="C00000"/>
                </a:solidFill>
                <a:effectLst>
                  <a:outerShdw blurRad="38100" dist="38100" dir="2700000" algn="tl">
                    <a:srgbClr val="000000">
                      <a:alpha val="43137"/>
                    </a:srgbClr>
                  </a:outerShdw>
                </a:effectLst>
              </a:rPr>
              <a:t>m Jahresverlauf 2020 nochmalige Gegenprüfung und ggf. ‚Update‘ der Bestandsaufnahme</a:t>
            </a:r>
            <a:endParaRPr lang="de-DE" sz="1600" b="1" dirty="0">
              <a:solidFill>
                <a:srgbClr val="C00000"/>
              </a:solidFill>
              <a:effectLst>
                <a:outerShdw blurRad="38100" dist="38100" dir="2700000" algn="tl">
                  <a:srgbClr val="000000">
                    <a:alpha val="43137"/>
                  </a:srgbClr>
                </a:outerShdw>
              </a:effectLst>
            </a:endParaRPr>
          </a:p>
          <a:p>
            <a:pPr marL="715963" indent="-358775">
              <a:spcAft>
                <a:spcPts val="600"/>
              </a:spcAft>
              <a:buFont typeface="Symbol" panose="05050102010706020507" pitchFamily="18" charset="2"/>
              <a:buChar char="-"/>
            </a:pPr>
            <a:r>
              <a:rPr lang="de-DE" sz="1600" b="1" dirty="0" smtClean="0"/>
              <a:t>Sind Einnahmen und Tätigkeiten hinzugekommen oder weggefallen?</a:t>
            </a:r>
          </a:p>
          <a:p>
            <a:pPr marL="715963" indent="-358775">
              <a:spcAft>
                <a:spcPts val="600"/>
              </a:spcAft>
              <a:buFont typeface="Symbol" panose="05050102010706020507" pitchFamily="18" charset="2"/>
              <a:buChar char="-"/>
            </a:pPr>
            <a:r>
              <a:rPr lang="de-DE" sz="1600" b="1" dirty="0" smtClean="0"/>
              <a:t>Sind durch eine Gemeindefusion Einnahmen zu saldieren?</a:t>
            </a:r>
          </a:p>
          <a:p>
            <a:pPr marL="715963" indent="-358775">
              <a:spcAft>
                <a:spcPts val="600"/>
              </a:spcAft>
              <a:buFont typeface="Symbol" panose="05050102010706020507" pitchFamily="18" charset="2"/>
              <a:buChar char="-"/>
            </a:pPr>
            <a:r>
              <a:rPr lang="de-DE" sz="1600" b="1" dirty="0" smtClean="0"/>
              <a:t>Hat sich die Höhe der Einnahmen verändert?</a:t>
            </a:r>
          </a:p>
          <a:p>
            <a:pPr marL="715963" indent="-358775">
              <a:spcAft>
                <a:spcPts val="1200"/>
              </a:spcAft>
              <a:buFont typeface="Symbol" panose="05050102010706020507" pitchFamily="18" charset="2"/>
              <a:buChar char="-"/>
            </a:pPr>
            <a:r>
              <a:rPr lang="de-DE" sz="1600" b="1" dirty="0" smtClean="0"/>
              <a:t>Hat sich steuerlich noch etwas geändert?</a:t>
            </a:r>
          </a:p>
          <a:p>
            <a:pPr marL="342900" indent="-342900">
              <a:spcAft>
                <a:spcPts val="600"/>
              </a:spcAft>
              <a:buFont typeface="Wingdings" panose="05000000000000000000" pitchFamily="2" charset="2"/>
              <a:buChar char="§"/>
            </a:pPr>
            <a:r>
              <a:rPr lang="de-DE" sz="1600" b="1" dirty="0">
                <a:solidFill>
                  <a:srgbClr val="C00000"/>
                </a:solidFill>
                <a:effectLst>
                  <a:outerShdw blurRad="38100" dist="38100" dir="2700000" algn="tl">
                    <a:srgbClr val="000000">
                      <a:alpha val="43137"/>
                    </a:srgbClr>
                  </a:outerShdw>
                </a:effectLst>
              </a:rPr>
              <a:t>möglichst </a:t>
            </a:r>
            <a:r>
              <a:rPr lang="de-DE" sz="1600" b="1" dirty="0" smtClean="0">
                <a:solidFill>
                  <a:srgbClr val="C00000"/>
                </a:solidFill>
                <a:effectLst>
                  <a:outerShdw blurRad="38100" dist="38100" dir="2700000" algn="tl">
                    <a:srgbClr val="000000">
                      <a:alpha val="43137"/>
                    </a:srgbClr>
                  </a:outerShdw>
                </a:effectLst>
              </a:rPr>
              <a:t>vor 2021: komplette </a:t>
            </a:r>
            <a:r>
              <a:rPr lang="de-DE" sz="1600" b="1" dirty="0">
                <a:solidFill>
                  <a:srgbClr val="C00000"/>
                </a:solidFill>
                <a:effectLst>
                  <a:outerShdw blurRad="38100" dist="38100" dir="2700000" algn="tl">
                    <a:srgbClr val="000000">
                      <a:alpha val="43137"/>
                    </a:srgbClr>
                  </a:outerShdw>
                </a:effectLst>
              </a:rPr>
              <a:t>Buchführung unter Beachtung der steuerlichen Erfordernisse</a:t>
            </a:r>
          </a:p>
          <a:p>
            <a:pPr marL="715963" indent="-358775">
              <a:spcAft>
                <a:spcPts val="600"/>
              </a:spcAft>
              <a:buFont typeface="Symbol" panose="05050102010706020507" pitchFamily="18" charset="2"/>
              <a:buChar char="-"/>
            </a:pPr>
            <a:r>
              <a:rPr lang="de-DE" sz="1600" b="1" dirty="0"/>
              <a:t>mit „neuem“ FIBU-System (</a:t>
            </a:r>
            <a:r>
              <a:rPr lang="de-DE" sz="1600" b="1" dirty="0">
                <a:sym typeface="Wingdings 3" panose="05040102010807070707" pitchFamily="18" charset="2"/>
              </a:rPr>
              <a:t> </a:t>
            </a:r>
            <a:r>
              <a:rPr lang="de-DE" sz="1600" b="1" dirty="0"/>
              <a:t>zum Planungsstand gleich mehr)</a:t>
            </a:r>
          </a:p>
          <a:p>
            <a:pPr marL="715963" indent="-358775">
              <a:spcAft>
                <a:spcPts val="600"/>
              </a:spcAft>
              <a:buFont typeface="Symbol" panose="05050102010706020507" pitchFamily="18" charset="2"/>
              <a:buChar char="-"/>
            </a:pPr>
            <a:r>
              <a:rPr lang="de-DE" sz="1600" b="1" dirty="0"/>
              <a:t>durch den Gemeindeverband (nicht durch Steuerberater!)</a:t>
            </a:r>
          </a:p>
          <a:p>
            <a:pPr marL="715963" indent="-358775">
              <a:spcAft>
                <a:spcPts val="1200"/>
              </a:spcAft>
              <a:buFont typeface="Symbol" panose="05050102010706020507" pitchFamily="18" charset="2"/>
              <a:buChar char="-"/>
            </a:pPr>
            <a:r>
              <a:rPr lang="de-DE" sz="1600" b="1" dirty="0"/>
              <a:t>bis dahin möglichst ALLE bisher noch vor Ort geführten Buchhaltungen an den Gemeindeverband übertragen</a:t>
            </a:r>
            <a:endParaRPr lang="de-DE" sz="1600" b="1" dirty="0" smtClean="0">
              <a:solidFill>
                <a:srgbClr val="C00000"/>
              </a:solidFill>
              <a:effectLst>
                <a:outerShdw blurRad="38100" dist="38100" dir="2700000" algn="tl">
                  <a:srgbClr val="000000">
                    <a:alpha val="43137"/>
                  </a:srgbClr>
                </a:outerShdw>
              </a:effectLst>
            </a:endParaRPr>
          </a:p>
          <a:p>
            <a:pPr marL="342900" indent="-342900">
              <a:spcAft>
                <a:spcPts val="600"/>
              </a:spcAft>
              <a:buFont typeface="Wingdings" panose="05000000000000000000" pitchFamily="2" charset="2"/>
              <a:buChar char="§"/>
            </a:pPr>
            <a:r>
              <a:rPr lang="de-DE" sz="1600" b="1" dirty="0" smtClean="0">
                <a:solidFill>
                  <a:srgbClr val="C00000"/>
                </a:solidFill>
                <a:effectLst>
                  <a:outerShdw blurRad="38100" dist="38100" dir="2700000" algn="tl">
                    <a:srgbClr val="000000">
                      <a:alpha val="43137"/>
                    </a:srgbClr>
                  </a:outerShdw>
                </a:effectLst>
              </a:rPr>
              <a:t>ggf</a:t>
            </a:r>
            <a:r>
              <a:rPr lang="de-DE" sz="1600" b="1" dirty="0">
                <a:solidFill>
                  <a:srgbClr val="C00000"/>
                </a:solidFill>
                <a:effectLst>
                  <a:outerShdw blurRad="38100" dist="38100" dir="2700000" algn="tl">
                    <a:srgbClr val="000000">
                      <a:alpha val="43137"/>
                    </a:srgbClr>
                  </a:outerShdw>
                </a:effectLst>
              </a:rPr>
              <a:t>. ab 2021: Abgabe von Steuererklärungen (Voranmeldungen, Jahressteuererklärungen)</a:t>
            </a:r>
            <a:endParaRPr lang="de-DE" sz="1600" b="1" dirty="0"/>
          </a:p>
          <a:p>
            <a:pPr marL="715963" indent="-358775">
              <a:spcAft>
                <a:spcPts val="600"/>
              </a:spcAft>
              <a:buFont typeface="Symbol" panose="05050102010706020507" pitchFamily="18" charset="2"/>
              <a:buChar char="-"/>
            </a:pPr>
            <a:r>
              <a:rPr lang="de-DE" sz="1600" b="1" dirty="0" smtClean="0"/>
              <a:t>durch externe Steuerberater oder</a:t>
            </a:r>
          </a:p>
          <a:p>
            <a:pPr marL="715963" indent="-358775">
              <a:spcAft>
                <a:spcPts val="600"/>
              </a:spcAft>
              <a:buFont typeface="Symbol" panose="05050102010706020507" pitchFamily="18" charset="2"/>
              <a:buChar char="-"/>
            </a:pPr>
            <a:r>
              <a:rPr lang="de-DE" sz="1600" b="1" dirty="0" smtClean="0"/>
              <a:t>durch Gemeindeverbände</a:t>
            </a:r>
          </a:p>
        </p:txBody>
      </p:sp>
      <p:sp>
        <p:nvSpPr>
          <p:cNvPr id="3" name="Textfeld 2"/>
          <p:cNvSpPr txBox="1"/>
          <p:nvPr/>
        </p:nvSpPr>
        <p:spPr>
          <a:xfrm rot="21028247">
            <a:off x="4629831" y="5673832"/>
            <a:ext cx="2376264"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wrap="square" rtlCol="0">
            <a:spAutoFit/>
          </a:bodyPr>
          <a:lstStyle/>
          <a:p>
            <a:r>
              <a:rPr lang="de-DE" b="1" dirty="0" smtClean="0">
                <a:solidFill>
                  <a:srgbClr val="C00000"/>
                </a:solidFill>
                <a:effectLst>
                  <a:outerShdw blurRad="38100" dist="38100" dir="2700000" algn="tl">
                    <a:srgbClr val="000000">
                      <a:alpha val="43137"/>
                    </a:srgbClr>
                  </a:outerShdw>
                </a:effectLst>
                <a:latin typeface="Arial Black" panose="020B0A04020102020204" pitchFamily="34" charset="0"/>
              </a:rPr>
              <a:t>noch zu klären !</a:t>
            </a:r>
            <a:endParaRPr lang="de-DE" b="1"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0335963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randombar(horizontal)">
                                      <p:cBhvr>
                                        <p:cTn id="7" dur="500"/>
                                        <p:tgtEl>
                                          <p:spTgt spid="7">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randombar(horizontal)">
                                      <p:cBhvr>
                                        <p:cTn id="15" dur="500"/>
                                        <p:tgtEl>
                                          <p:spTgt spid="6">
                                            <p:bg/>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40" dur="500"/>
                                        <p:tgtEl>
                                          <p:spTgt spid="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randombar(horizontal)">
                                      <p:cBhvr>
                                        <p:cTn id="45" dur="500"/>
                                        <p:tgtEl>
                                          <p:spTgt spid="6">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randombar(horizontal)">
                                      <p:cBhvr>
                                        <p:cTn id="50" dur="500"/>
                                        <p:tgtEl>
                                          <p:spTgt spid="6">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Effect transition="in" filter="randombar(horizontal)">
                                      <p:cBhvr>
                                        <p:cTn id="55" dur="500"/>
                                        <p:tgtEl>
                                          <p:spTgt spid="6">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6">
                                            <p:txEl>
                                              <p:pRg st="8" end="8"/>
                                            </p:txEl>
                                          </p:spTgt>
                                        </p:tgtEl>
                                        <p:attrNameLst>
                                          <p:attrName>style.visibility</p:attrName>
                                        </p:attrNameLst>
                                      </p:cBhvr>
                                      <p:to>
                                        <p:strVal val="visible"/>
                                      </p:to>
                                    </p:set>
                                    <p:animEffect transition="in" filter="randombar(horizontal)">
                                      <p:cBhvr>
                                        <p:cTn id="60" dur="500"/>
                                        <p:tgtEl>
                                          <p:spTgt spid="6">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6">
                                            <p:txEl>
                                              <p:pRg st="9" end="9"/>
                                            </p:txEl>
                                          </p:spTgt>
                                        </p:tgtEl>
                                        <p:attrNameLst>
                                          <p:attrName>style.visibility</p:attrName>
                                        </p:attrNameLst>
                                      </p:cBhvr>
                                      <p:to>
                                        <p:strVal val="visible"/>
                                      </p:to>
                                    </p:set>
                                    <p:animEffect transition="in" filter="randombar(horizontal)">
                                      <p:cBhvr>
                                        <p:cTn id="65" dur="500"/>
                                        <p:tgtEl>
                                          <p:spTgt spid="6">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6">
                                            <p:txEl>
                                              <p:pRg st="10" end="10"/>
                                            </p:txEl>
                                          </p:spTgt>
                                        </p:tgtEl>
                                        <p:attrNameLst>
                                          <p:attrName>style.visibility</p:attrName>
                                        </p:attrNameLst>
                                      </p:cBhvr>
                                      <p:to>
                                        <p:strVal val="visible"/>
                                      </p:to>
                                    </p:set>
                                    <p:animEffect transition="in" filter="randombar(horizontal)">
                                      <p:cBhvr>
                                        <p:cTn id="70" dur="500"/>
                                        <p:tgtEl>
                                          <p:spTgt spid="6">
                                            <p:txEl>
                                              <p:pRg st="10" end="1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6">
                                            <p:txEl>
                                              <p:pRg st="11" end="11"/>
                                            </p:txEl>
                                          </p:spTgt>
                                        </p:tgtEl>
                                        <p:attrNameLst>
                                          <p:attrName>style.visibility</p:attrName>
                                        </p:attrNameLst>
                                      </p:cBhvr>
                                      <p:to>
                                        <p:strVal val="visible"/>
                                      </p:to>
                                    </p:set>
                                    <p:animEffect transition="in" filter="randombar(horizontal)">
                                      <p:cBhvr>
                                        <p:cTn id="75" dur="500"/>
                                        <p:tgtEl>
                                          <p:spTgt spid="6">
                                            <p:txEl>
                                              <p:pRg st="11" end="1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randombar(horizontal)">
                                      <p:cBhvr>
                                        <p:cTn id="8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6" grpId="0" build="p" animBg="1"/>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92696"/>
            <a:ext cx="8640961" cy="504056"/>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Denkbare Abfolge der Bestandsaufnahme</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76</a:t>
            </a:fld>
            <a:endParaRPr lang="de-DE" altLang="de-DE" dirty="0"/>
          </a:p>
        </p:txBody>
      </p:sp>
      <p:sp>
        <p:nvSpPr>
          <p:cNvPr id="6" name="Rechteck 5"/>
          <p:cNvSpPr/>
          <p:nvPr/>
        </p:nvSpPr>
        <p:spPr bwMode="auto">
          <a:xfrm>
            <a:off x="252668" y="1412775"/>
            <a:ext cx="8640961" cy="4248473"/>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342900" indent="-342900">
              <a:spcAft>
                <a:spcPts val="600"/>
              </a:spcAft>
              <a:buFont typeface="Wingdings" panose="05000000000000000000" pitchFamily="2" charset="2"/>
              <a:buChar char="§"/>
            </a:pPr>
            <a:r>
              <a:rPr lang="de-DE" sz="1600" b="1" dirty="0" smtClean="0">
                <a:solidFill>
                  <a:srgbClr val="C00000"/>
                </a:solidFill>
                <a:effectLst>
                  <a:outerShdw blurRad="38100" dist="38100" dir="2700000" algn="tl">
                    <a:srgbClr val="000000">
                      <a:alpha val="43137"/>
                    </a:srgbClr>
                  </a:outerShdw>
                </a:effectLst>
              </a:rPr>
              <a:t>Die nunmehr durchzuführenden Bestandsaufnahmen sollen auch dazu genutzt werden, um Erfahrungen zu gewinnen für die Umsetzung ab 2021:</a:t>
            </a:r>
            <a:endParaRPr lang="de-DE" sz="1600" b="1" dirty="0">
              <a:solidFill>
                <a:srgbClr val="C00000"/>
              </a:solidFill>
              <a:effectLst>
                <a:outerShdw blurRad="38100" dist="38100" dir="2700000" algn="tl">
                  <a:srgbClr val="000000">
                    <a:alpha val="43137"/>
                  </a:srgbClr>
                </a:outerShdw>
              </a:effectLst>
            </a:endParaRPr>
          </a:p>
          <a:p>
            <a:pPr marL="715963" indent="-358775">
              <a:spcAft>
                <a:spcPts val="600"/>
              </a:spcAft>
              <a:buFont typeface="Symbol" panose="05050102010706020507" pitchFamily="18" charset="2"/>
              <a:buChar char="-"/>
            </a:pPr>
            <a:r>
              <a:rPr lang="de-DE" sz="1600" b="1" dirty="0" smtClean="0"/>
              <a:t>Wieviel Kirchengemeinden werden überhaupt steuerpflichtig?</a:t>
            </a:r>
          </a:p>
          <a:p>
            <a:pPr marL="715963" indent="-358775">
              <a:spcAft>
                <a:spcPts val="600"/>
              </a:spcAft>
              <a:buFont typeface="Symbol" panose="05050102010706020507" pitchFamily="18" charset="2"/>
              <a:buChar char="-"/>
            </a:pPr>
            <a:r>
              <a:rPr lang="de-DE" sz="1600" b="1" dirty="0" smtClean="0"/>
              <a:t>Welche Unterstützungsmaßnahmen sind für die rechtssichere Umsetzung der Steuerpflichten in den Gemeinden erforderlich?</a:t>
            </a:r>
          </a:p>
          <a:p>
            <a:pPr marL="715963" indent="-358775">
              <a:spcAft>
                <a:spcPts val="600"/>
              </a:spcAft>
              <a:buFont typeface="Symbol" panose="05050102010706020507" pitchFamily="18" charset="2"/>
              <a:buChar char="-"/>
            </a:pPr>
            <a:r>
              <a:rPr lang="de-DE" sz="1600" b="1" dirty="0" smtClean="0"/>
              <a:t>Was ist für die laufende Steuerberatung der Gemeinden sinnvoller und praxisgerechter, eine externe Lösung (Beauftragung Steuerberater) oder eine interne Lösung über die Gemeindeverbände?</a:t>
            </a:r>
          </a:p>
          <a:p>
            <a:pPr marL="715963" indent="-358775">
              <a:spcAft>
                <a:spcPts val="1200"/>
              </a:spcAft>
              <a:buFont typeface="Symbol" panose="05050102010706020507" pitchFamily="18" charset="2"/>
              <a:buChar char="-"/>
            </a:pPr>
            <a:r>
              <a:rPr lang="de-DE" sz="1600" b="1" dirty="0" smtClean="0"/>
              <a:t>usw.</a:t>
            </a:r>
          </a:p>
          <a:p>
            <a:pPr marL="342900" indent="-342900">
              <a:spcAft>
                <a:spcPts val="1200"/>
              </a:spcAft>
              <a:buFont typeface="Wingdings" panose="05000000000000000000" pitchFamily="2" charset="2"/>
              <a:buChar char="§"/>
            </a:pPr>
            <a:r>
              <a:rPr lang="de-DE" sz="1600" b="1" dirty="0" smtClean="0">
                <a:solidFill>
                  <a:srgbClr val="C00000"/>
                </a:solidFill>
                <a:effectLst>
                  <a:outerShdw blurRad="38100" dist="38100" dir="2700000" algn="tl">
                    <a:srgbClr val="000000">
                      <a:alpha val="43137"/>
                    </a:srgbClr>
                  </a:outerShdw>
                </a:effectLst>
              </a:rPr>
              <a:t>Demzufolge können zum jetzigen Zeitpunkt noch nicht alle Detailfragen beantwortet werden.</a:t>
            </a:r>
          </a:p>
          <a:p>
            <a:pPr marL="342900" indent="-342900">
              <a:spcAft>
                <a:spcPts val="1200"/>
              </a:spcAft>
              <a:buFont typeface="Wingdings" panose="05000000000000000000" pitchFamily="2" charset="2"/>
              <a:buChar char="§"/>
            </a:pPr>
            <a:r>
              <a:rPr lang="de-DE" sz="1600" b="1" dirty="0" smtClean="0">
                <a:solidFill>
                  <a:srgbClr val="C00000"/>
                </a:solidFill>
                <a:effectLst>
                  <a:outerShdw blurRad="38100" dist="38100" dir="2700000" algn="tl">
                    <a:srgbClr val="000000">
                      <a:alpha val="43137"/>
                    </a:srgbClr>
                  </a:outerShdw>
                </a:effectLst>
              </a:rPr>
              <a:t>Zu gegebener Zeit werden hierzu nähere Informationen übermittelt.</a:t>
            </a:r>
          </a:p>
          <a:p>
            <a:pPr marL="342900" indent="-342900">
              <a:spcAft>
                <a:spcPts val="1200"/>
              </a:spcAft>
              <a:buFont typeface="Wingdings" panose="05000000000000000000" pitchFamily="2" charset="2"/>
              <a:buChar char="§"/>
            </a:pPr>
            <a:r>
              <a:rPr lang="de-DE" sz="1600" b="1" dirty="0" smtClean="0">
                <a:solidFill>
                  <a:srgbClr val="C00000"/>
                </a:solidFill>
                <a:effectLst>
                  <a:outerShdw blurRad="38100" dist="38100" dir="2700000" algn="tl">
                    <a:srgbClr val="000000">
                      <a:alpha val="43137"/>
                    </a:srgbClr>
                  </a:outerShdw>
                </a:effectLst>
              </a:rPr>
              <a:t>Feedbacks der Kirchengemeinden sind ausdrücklich erwünscht!</a:t>
            </a:r>
          </a:p>
        </p:txBody>
      </p:sp>
    </p:spTree>
    <p:extLst>
      <p:ext uri="{BB962C8B-B14F-4D97-AF65-F5344CB8AC3E}">
        <p14:creationId xmlns:p14="http://schemas.microsoft.com/office/powerpoint/2010/main" val="7853883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randombar(horizontal)">
                                      <p:cBhvr>
                                        <p:cTn id="7" dur="500"/>
                                        <p:tgtEl>
                                          <p:spTgt spid="7">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randombar(horizontal)">
                                      <p:cBhvr>
                                        <p:cTn id="15" dur="500"/>
                                        <p:tgtEl>
                                          <p:spTgt spid="6">
                                            <p:bg/>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40" dur="500"/>
                                        <p:tgtEl>
                                          <p:spTgt spid="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randombar(horizontal)">
                                      <p:cBhvr>
                                        <p:cTn id="45" dur="500"/>
                                        <p:tgtEl>
                                          <p:spTgt spid="6">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randombar(horizontal)">
                                      <p:cBhvr>
                                        <p:cTn id="50" dur="500"/>
                                        <p:tgtEl>
                                          <p:spTgt spid="6">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Effect transition="in" filter="randombar(horizontal)">
                                      <p:cBhvr>
                                        <p:cTn id="5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6" grpId="0" build="p"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1477877"/>
            <a:ext cx="8640961" cy="4399395"/>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324000" rIns="91440" bIns="0" numCol="1" rtlCol="0" anchor="t" anchorCtr="0" compatLnSpc="1">
            <a:prstTxWarp prst="textNoShape">
              <a:avLst/>
            </a:prstTxWarp>
          </a:bodyPr>
          <a:lstStyle/>
          <a:p>
            <a:pPr marL="719138" lvl="0" indent="-719138" eaLnBrk="1" fontAlgn="auto" hangingPunct="1">
              <a:lnSpc>
                <a:spcPts val="3500"/>
              </a:lnSpc>
              <a:spcBef>
                <a:spcPts val="1200"/>
              </a:spcBef>
              <a:spcAft>
                <a:spcPts val="2400"/>
              </a:spcAft>
              <a:buSzPct val="200000"/>
              <a:buFont typeface="Wingdings" panose="05000000000000000000" pitchFamily="2" charset="2"/>
              <a:buChar char="§"/>
              <a:defRPr/>
            </a:pPr>
            <a:r>
              <a:rPr lang="de-DE" sz="2400" b="1" dirty="0" smtClean="0"/>
              <a:t>Neue FiBu - Planungsstand</a:t>
            </a:r>
            <a:endParaRPr lang="de-DE" sz="2400" b="1" dirty="0" smtClean="0">
              <a:solidFill>
                <a:schemeClr val="bg1">
                  <a:lumMod val="75000"/>
                </a:schemeClr>
              </a:solidFill>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77</a:t>
            </a:fld>
            <a:endParaRPr lang="de-DE" altLang="de-DE" dirty="0"/>
          </a:p>
        </p:txBody>
      </p:sp>
      <p:sp>
        <p:nvSpPr>
          <p:cNvPr id="12" name="Rechteck 11"/>
          <p:cNvSpPr/>
          <p:nvPr/>
        </p:nvSpPr>
        <p:spPr bwMode="auto">
          <a:xfrm>
            <a:off x="251520" y="685789"/>
            <a:ext cx="8640961" cy="648000"/>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lvl="0" eaLnBrk="1" fontAlgn="auto" hangingPunct="1">
              <a:spcBef>
                <a:spcPts val="0"/>
              </a:spcBef>
              <a:spcAft>
                <a:spcPts val="1200"/>
              </a:spcAft>
            </a:pPr>
            <a:r>
              <a:rPr lang="de-DE" sz="2400" b="1" dirty="0" smtClean="0">
                <a:solidFill>
                  <a:srgbClr val="FFFFFF"/>
                </a:solidFill>
                <a:latin typeface="Arial"/>
              </a:rPr>
              <a:t>Agenda</a:t>
            </a:r>
            <a:endParaRPr lang="de-DE" sz="2400" b="1" dirty="0">
              <a:solidFill>
                <a:srgbClr val="FFFFFF"/>
              </a:solidFill>
              <a:latin typeface="Arial"/>
            </a:endParaRPr>
          </a:p>
        </p:txBody>
      </p:sp>
      <p:sp>
        <p:nvSpPr>
          <p:cNvPr id="5" name="Textfeld 4"/>
          <p:cNvSpPr txBox="1"/>
          <p:nvPr/>
        </p:nvSpPr>
        <p:spPr>
          <a:xfrm>
            <a:off x="6130300" y="5509064"/>
            <a:ext cx="2699792" cy="338554"/>
          </a:xfrm>
          <a:prstGeom prst="rect">
            <a:avLst/>
          </a:prstGeom>
          <a:solidFill>
            <a:schemeClr val="bg1"/>
          </a:solidFill>
        </p:spPr>
        <p:txBody>
          <a:bodyPr wrap="square" rtlCol="0">
            <a:spAutoFit/>
          </a:bodyPr>
          <a:lstStyle/>
          <a:p>
            <a:r>
              <a:rPr lang="de-DE" sz="1600" i="1" dirty="0" smtClean="0">
                <a:solidFill>
                  <a:srgbClr val="C00000"/>
                </a:solidFill>
                <a:latin typeface="Arial Black" panose="020B0A04020102020204" pitchFamily="34" charset="0"/>
              </a:rPr>
              <a:t>zurück zur Agenda</a:t>
            </a:r>
            <a:endParaRPr lang="de-DE" sz="1600" i="1" dirty="0">
              <a:solidFill>
                <a:srgbClr val="C00000"/>
              </a:solidFill>
              <a:latin typeface="Arial Black" panose="020B0A04020102020204" pitchFamily="34" charset="0"/>
            </a:endParaRPr>
          </a:p>
        </p:txBody>
      </p:sp>
      <p:sp>
        <p:nvSpPr>
          <p:cNvPr id="6" name="Interaktive Schaltfläche: Zurück oder Vorherige(r) 5">
            <a:hlinkClick r:id="rId3" action="ppaction://hlinksldjump" highlightClick="1"/>
          </p:cNvPr>
          <p:cNvSpPr/>
          <p:nvPr/>
        </p:nvSpPr>
        <p:spPr>
          <a:xfrm>
            <a:off x="6514243" y="5007551"/>
            <a:ext cx="1368152" cy="432048"/>
          </a:xfrm>
          <a:prstGeom prst="actionButtonBackPrevious">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7813790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5C766CFC-C4B9-45F5-A6E9-8BD2DB62486C}" type="slidenum">
              <a:rPr lang="de-DE" altLang="de-DE" sz="1050" smtClean="0"/>
              <a:pPr>
                <a:defRPr/>
              </a:pPr>
              <a:t>78</a:t>
            </a:fld>
            <a:endParaRPr lang="de-DE" altLang="de-DE" sz="1050" dirty="0"/>
          </a:p>
        </p:txBody>
      </p:sp>
      <p:grpSp>
        <p:nvGrpSpPr>
          <p:cNvPr id="15" name="Gruppieren 14"/>
          <p:cNvGrpSpPr/>
          <p:nvPr/>
        </p:nvGrpSpPr>
        <p:grpSpPr>
          <a:xfrm>
            <a:off x="349991" y="764705"/>
            <a:ext cx="8542488" cy="504056"/>
            <a:chOff x="3909" y="0"/>
            <a:chExt cx="8006169" cy="853093"/>
          </a:xfrm>
          <a:scene3d>
            <a:camera prst="orthographicFront"/>
            <a:lightRig rig="chilly" dir="t"/>
          </a:scene3d>
        </p:grpSpPr>
        <p:sp>
          <p:nvSpPr>
            <p:cNvPr id="17" name="Abgerundetes Rechteck 16"/>
            <p:cNvSpPr/>
            <p:nvPr/>
          </p:nvSpPr>
          <p:spPr>
            <a:xfrm>
              <a:off x="3909" y="0"/>
              <a:ext cx="8006169" cy="853093"/>
            </a:xfrm>
            <a:prstGeom prst="round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p>
        <p:sp>
          <p:nvSpPr>
            <p:cNvPr id="22" name="Abgerundetes Rechteck 4"/>
            <p:cNvSpPr/>
            <p:nvPr/>
          </p:nvSpPr>
          <p:spPr>
            <a:xfrm>
              <a:off x="45554" y="41645"/>
              <a:ext cx="7922879" cy="769803"/>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eaLnBrk="1" fontAlgn="auto" hangingPunct="1">
                <a:lnSpc>
                  <a:spcPts val="2500"/>
                </a:lnSpc>
                <a:spcBef>
                  <a:spcPts val="0"/>
                </a:spcBef>
                <a:spcAft>
                  <a:spcPts val="600"/>
                </a:spcAft>
                <a:tabLst>
                  <a:tab pos="534988" algn="l"/>
                </a:tabLst>
              </a:pPr>
              <a:r>
                <a:rPr lang="de-DE" b="1" dirty="0">
                  <a:solidFill>
                    <a:schemeClr val="bg1"/>
                  </a:solidFill>
                  <a:effectLst>
                    <a:outerShdw blurRad="38100" dist="38100" dir="2700000" algn="tl">
                      <a:srgbClr val="000000">
                        <a:alpha val="43137"/>
                      </a:srgbClr>
                    </a:outerShdw>
                  </a:effectLst>
                  <a:latin typeface="Arial" panose="020B0604020202020204" pitchFamily="34" charset="0"/>
                </a:rPr>
                <a:t>„FIBU-Projekt“ – Stand 15.08.2018</a:t>
              </a:r>
            </a:p>
          </p:txBody>
        </p:sp>
      </p:grpSp>
      <p:sp>
        <p:nvSpPr>
          <p:cNvPr id="24" name="Rechteck 23"/>
          <p:cNvSpPr/>
          <p:nvPr/>
        </p:nvSpPr>
        <p:spPr bwMode="auto">
          <a:xfrm>
            <a:off x="394426" y="1841868"/>
            <a:ext cx="8498055" cy="3883347"/>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spcBef>
                <a:spcPts val="0"/>
              </a:spcBef>
              <a:spcAft>
                <a:spcPts val="600"/>
              </a:spcAft>
              <a:tabLst>
                <a:tab pos="534988" algn="l"/>
              </a:tabLst>
              <a:defRPr/>
            </a:pPr>
            <a:r>
              <a:rPr lang="de-DE" b="1" dirty="0" smtClean="0">
                <a:solidFill>
                  <a:srgbClr val="C00000"/>
                </a:solidFill>
              </a:rPr>
              <a:t>Projektziele</a:t>
            </a:r>
          </a:p>
          <a:p>
            <a:pPr marL="719138" lvl="1" indent="-274638">
              <a:spcBef>
                <a:spcPts val="600"/>
              </a:spcBef>
              <a:buFontTx/>
              <a:buChar char="-"/>
            </a:pPr>
            <a:r>
              <a:rPr lang="de-DE" sz="1600" dirty="0" smtClean="0"/>
              <a:t>Anforderungen durch USt-Neuregelung („§ 2b“) erfüllen </a:t>
            </a:r>
            <a:endParaRPr lang="de-DE" sz="1600" dirty="0"/>
          </a:p>
          <a:p>
            <a:pPr marL="719138" lvl="1" indent="-274638">
              <a:spcBef>
                <a:spcPts val="600"/>
              </a:spcBef>
              <a:buFontTx/>
              <a:buChar char="-"/>
            </a:pPr>
            <a:r>
              <a:rPr lang="de-DE" sz="1600" dirty="0" smtClean="0"/>
              <a:t>geänderte Prozesse abbilden (bereit für 100 % Erfassung aller Umsätze)</a:t>
            </a:r>
          </a:p>
          <a:p>
            <a:pPr marL="719138" lvl="1" indent="-274638">
              <a:spcBef>
                <a:spcPts val="600"/>
              </a:spcBef>
              <a:buFontTx/>
              <a:buChar char="-"/>
            </a:pPr>
            <a:r>
              <a:rPr lang="de-DE" sz="1600" dirty="0"/>
              <a:t>hohen Informationsgehalt durch verbessertes Berichtswesen erfüllen </a:t>
            </a:r>
            <a:endParaRPr lang="de-DE" sz="1600" dirty="0" smtClean="0"/>
          </a:p>
          <a:p>
            <a:pPr marL="719138" lvl="1" indent="-274638">
              <a:spcBef>
                <a:spcPts val="600"/>
              </a:spcBef>
              <a:buFontTx/>
              <a:buChar char="-"/>
            </a:pPr>
            <a:r>
              <a:rPr lang="de-DE" sz="1600" dirty="0" smtClean="0"/>
              <a:t>künftige </a:t>
            </a:r>
            <a:r>
              <a:rPr lang="de-DE" sz="1600" dirty="0"/>
              <a:t>Strukturen </a:t>
            </a:r>
            <a:r>
              <a:rPr lang="de-DE" sz="1600" dirty="0" smtClean="0"/>
              <a:t>rechtssicher darstellen</a:t>
            </a:r>
            <a:endParaRPr lang="de-DE" sz="1600" dirty="0"/>
          </a:p>
          <a:p>
            <a:pPr marL="719138" lvl="1" indent="-274638">
              <a:spcBef>
                <a:spcPts val="600"/>
              </a:spcBef>
              <a:buFontTx/>
              <a:buChar char="-"/>
            </a:pPr>
            <a:r>
              <a:rPr lang="de-DE" sz="1600" dirty="0" smtClean="0"/>
              <a:t>steigendes </a:t>
            </a:r>
            <a:r>
              <a:rPr lang="de-DE" sz="1600" dirty="0"/>
              <a:t>Volumen </a:t>
            </a:r>
            <a:r>
              <a:rPr lang="de-DE" sz="1600" dirty="0" smtClean="0"/>
              <a:t>(Belege</a:t>
            </a:r>
            <a:r>
              <a:rPr lang="de-DE" sz="1600" dirty="0"/>
              <a:t>, Buchungen und Beteiligte) bewältigen </a:t>
            </a:r>
            <a:endParaRPr lang="de-DE" sz="1600" dirty="0" smtClean="0"/>
          </a:p>
          <a:p>
            <a:pPr marL="719138" lvl="1" indent="-274638">
              <a:spcBef>
                <a:spcPts val="600"/>
              </a:spcBef>
              <a:buFontTx/>
              <a:buChar char="-"/>
            </a:pPr>
            <a:r>
              <a:rPr lang="de-DE" sz="1600" dirty="0" smtClean="0"/>
              <a:t>Integration </a:t>
            </a:r>
            <a:r>
              <a:rPr lang="de-DE" sz="1600" dirty="0"/>
              <a:t>in eine moderne und zukunftsorientierte </a:t>
            </a:r>
            <a:r>
              <a:rPr lang="de-DE" sz="1600" dirty="0" smtClean="0"/>
              <a:t>IT-Landschaft</a:t>
            </a:r>
          </a:p>
          <a:p>
            <a:pPr marL="719138" lvl="1" indent="-274638">
              <a:spcBef>
                <a:spcPts val="600"/>
              </a:spcBef>
              <a:buFontTx/>
              <a:buChar char="-"/>
            </a:pPr>
            <a:r>
              <a:rPr lang="de-DE" sz="1600" dirty="0"/>
              <a:t>bedeutend mehr Beteiligte in unterschiedlichen </a:t>
            </a:r>
            <a:r>
              <a:rPr lang="de-DE" sz="1600" dirty="0" smtClean="0"/>
              <a:t>Rollen koordinieren</a:t>
            </a:r>
          </a:p>
        </p:txBody>
      </p:sp>
    </p:spTree>
    <p:extLst>
      <p:ext uri="{BB962C8B-B14F-4D97-AF65-F5344CB8AC3E}">
        <p14:creationId xmlns:p14="http://schemas.microsoft.com/office/powerpoint/2010/main" val="7579406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bg/>
                                          </p:spTgt>
                                        </p:tgtEl>
                                        <p:attrNameLst>
                                          <p:attrName>style.visibility</p:attrName>
                                        </p:attrNameLst>
                                      </p:cBhvr>
                                      <p:to>
                                        <p:strVal val="visible"/>
                                      </p:to>
                                    </p:set>
                                    <p:animEffect transition="in" filter="randombar(horizontal)">
                                      <p:cBhvr>
                                        <p:cTn id="12" dur="500"/>
                                        <p:tgtEl>
                                          <p:spTgt spid="24">
                                            <p:bg/>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5" dur="500"/>
                                        <p:tgtEl>
                                          <p:spTgt spid="2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20" dur="500"/>
                                        <p:tgtEl>
                                          <p:spTgt spid="2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25" dur="500"/>
                                        <p:tgtEl>
                                          <p:spTgt spid="2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4">
                                            <p:txEl>
                                              <p:pRg st="3" end="3"/>
                                            </p:txEl>
                                          </p:spTgt>
                                        </p:tgtEl>
                                        <p:attrNameLst>
                                          <p:attrName>style.visibility</p:attrName>
                                        </p:attrNameLst>
                                      </p:cBhvr>
                                      <p:to>
                                        <p:strVal val="visible"/>
                                      </p:to>
                                    </p:set>
                                    <p:animEffect transition="in" filter="randombar(horizontal)">
                                      <p:cBhvr>
                                        <p:cTn id="30" dur="500"/>
                                        <p:tgtEl>
                                          <p:spTgt spid="2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4">
                                            <p:txEl>
                                              <p:pRg st="4" end="4"/>
                                            </p:txEl>
                                          </p:spTgt>
                                        </p:tgtEl>
                                        <p:attrNameLst>
                                          <p:attrName>style.visibility</p:attrName>
                                        </p:attrNameLst>
                                      </p:cBhvr>
                                      <p:to>
                                        <p:strVal val="visible"/>
                                      </p:to>
                                    </p:set>
                                    <p:animEffect transition="in" filter="randombar(horizontal)">
                                      <p:cBhvr>
                                        <p:cTn id="35" dur="500"/>
                                        <p:tgtEl>
                                          <p:spTgt spid="2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4">
                                            <p:txEl>
                                              <p:pRg st="5" end="5"/>
                                            </p:txEl>
                                          </p:spTgt>
                                        </p:tgtEl>
                                        <p:attrNameLst>
                                          <p:attrName>style.visibility</p:attrName>
                                        </p:attrNameLst>
                                      </p:cBhvr>
                                      <p:to>
                                        <p:strVal val="visible"/>
                                      </p:to>
                                    </p:set>
                                    <p:animEffect transition="in" filter="randombar(horizontal)">
                                      <p:cBhvr>
                                        <p:cTn id="40" dur="500"/>
                                        <p:tgtEl>
                                          <p:spTgt spid="2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xEl>
                                              <p:pRg st="6" end="6"/>
                                            </p:txEl>
                                          </p:spTgt>
                                        </p:tgtEl>
                                        <p:attrNameLst>
                                          <p:attrName>style.visibility</p:attrName>
                                        </p:attrNameLst>
                                      </p:cBhvr>
                                      <p:to>
                                        <p:strVal val="visible"/>
                                      </p:to>
                                    </p:set>
                                    <p:animEffect transition="in" filter="randombar(horizontal)">
                                      <p:cBhvr>
                                        <p:cTn id="45" dur="500"/>
                                        <p:tgtEl>
                                          <p:spTgt spid="24">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4">
                                            <p:txEl>
                                              <p:pRg st="7" end="7"/>
                                            </p:txEl>
                                          </p:spTgt>
                                        </p:tgtEl>
                                        <p:attrNameLst>
                                          <p:attrName>style.visibility</p:attrName>
                                        </p:attrNameLst>
                                      </p:cBhvr>
                                      <p:to>
                                        <p:strVal val="visible"/>
                                      </p:to>
                                    </p:set>
                                    <p:animEffect transition="in" filter="randombar(horizontal)">
                                      <p:cBhvr>
                                        <p:cTn id="50" dur="500"/>
                                        <p:tgtEl>
                                          <p:spTgt spid="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5C766CFC-C4B9-45F5-A6E9-8BD2DB62486C}" type="slidenum">
              <a:rPr lang="de-DE" altLang="de-DE" sz="1050" smtClean="0"/>
              <a:pPr>
                <a:defRPr/>
              </a:pPr>
              <a:t>79</a:t>
            </a:fld>
            <a:endParaRPr lang="de-DE" altLang="de-DE" sz="1050" dirty="0"/>
          </a:p>
        </p:txBody>
      </p:sp>
      <p:sp>
        <p:nvSpPr>
          <p:cNvPr id="24" name="Rechteck 23"/>
          <p:cNvSpPr/>
          <p:nvPr/>
        </p:nvSpPr>
        <p:spPr bwMode="auto">
          <a:xfrm>
            <a:off x="394426" y="1841031"/>
            <a:ext cx="8498055" cy="3883347"/>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lvl="0" eaLnBrk="1" fontAlgn="auto" hangingPunct="1">
              <a:spcBef>
                <a:spcPts val="0"/>
              </a:spcBef>
              <a:spcAft>
                <a:spcPts val="600"/>
              </a:spcAft>
              <a:tabLst>
                <a:tab pos="534988" algn="l"/>
              </a:tabLst>
              <a:defRPr/>
            </a:pPr>
            <a:r>
              <a:rPr lang="de-DE" b="1" dirty="0" smtClean="0">
                <a:solidFill>
                  <a:srgbClr val="C00000"/>
                </a:solidFill>
              </a:rPr>
              <a:t>Wesentliche Bestandteile</a:t>
            </a:r>
          </a:p>
          <a:p>
            <a:pPr marL="719138" indent="-274638">
              <a:spcAft>
                <a:spcPts val="600"/>
              </a:spcAft>
              <a:buFontTx/>
              <a:buChar char="-"/>
              <a:tabLst>
                <a:tab pos="719138" algn="l"/>
              </a:tabLst>
            </a:pPr>
            <a:r>
              <a:rPr lang="de-DE" altLang="de-DE" sz="1600" dirty="0" smtClean="0"/>
              <a:t>webbasiertes </a:t>
            </a:r>
            <a:r>
              <a:rPr lang="de-DE" altLang="de-DE" sz="1600" dirty="0"/>
              <a:t>System (flexibler Zugriff, ortsunabhängig, überall </a:t>
            </a:r>
            <a:r>
              <a:rPr lang="de-DE" altLang="de-DE" sz="1600" dirty="0" smtClean="0"/>
              <a:t>einsetzbar)</a:t>
            </a:r>
            <a:endParaRPr lang="de-DE" altLang="de-DE" sz="1600" dirty="0"/>
          </a:p>
          <a:p>
            <a:pPr marL="719138" indent="-274638">
              <a:spcAft>
                <a:spcPts val="600"/>
              </a:spcAft>
              <a:buFontTx/>
              <a:buChar char="-"/>
              <a:tabLst>
                <a:tab pos="719138" algn="l"/>
              </a:tabLst>
            </a:pPr>
            <a:r>
              <a:rPr lang="de-DE" sz="1600" dirty="0"/>
              <a:t>einheitliche Datenstrukturen / Datenbasis</a:t>
            </a:r>
          </a:p>
          <a:p>
            <a:pPr marL="719138" indent="-274638">
              <a:spcAft>
                <a:spcPts val="600"/>
              </a:spcAft>
              <a:buFontTx/>
              <a:buChar char="-"/>
              <a:tabLst>
                <a:tab pos="719138" algn="l"/>
              </a:tabLst>
            </a:pPr>
            <a:r>
              <a:rPr lang="de-DE" sz="1600" dirty="0"/>
              <a:t>elektronische Archivierung / Digitalisierung / Rechnungsworkflow</a:t>
            </a:r>
          </a:p>
          <a:p>
            <a:pPr marL="719138" indent="-274638">
              <a:spcAft>
                <a:spcPts val="600"/>
              </a:spcAft>
              <a:buFontTx/>
              <a:buChar char="-"/>
              <a:tabLst>
                <a:tab pos="719138" algn="l"/>
              </a:tabLst>
            </a:pPr>
            <a:r>
              <a:rPr lang="de-DE" sz="1600" dirty="0" smtClean="0"/>
              <a:t>Know-how </a:t>
            </a:r>
            <a:r>
              <a:rPr lang="de-DE" sz="1600" dirty="0"/>
              <a:t>im eigenen Haus (Key-User)</a:t>
            </a:r>
          </a:p>
          <a:p>
            <a:pPr marL="719138" indent="-274638">
              <a:spcAft>
                <a:spcPts val="600"/>
              </a:spcAft>
              <a:buFontTx/>
              <a:buChar char="-"/>
              <a:tabLst>
                <a:tab pos="719138" algn="l"/>
              </a:tabLst>
            </a:pPr>
            <a:r>
              <a:rPr lang="de-DE" sz="1600" dirty="0" smtClean="0"/>
              <a:t>Anbindung </a:t>
            </a:r>
            <a:r>
              <a:rPr lang="de-DE" sz="1600" dirty="0"/>
              <a:t>der KG (z. B. elektronisches Kassenbuch)</a:t>
            </a:r>
          </a:p>
          <a:p>
            <a:pPr marL="719138" indent="-274638">
              <a:spcAft>
                <a:spcPts val="600"/>
              </a:spcAft>
              <a:buFontTx/>
              <a:buChar char="-"/>
              <a:tabLst>
                <a:tab pos="719138" algn="l"/>
              </a:tabLst>
            </a:pPr>
            <a:r>
              <a:rPr lang="de-DE" sz="1600" dirty="0"/>
              <a:t>Berücksichtigung von Fusionen und Kooperationen </a:t>
            </a:r>
            <a:endParaRPr lang="de-DE" sz="1600" dirty="0" smtClean="0"/>
          </a:p>
          <a:p>
            <a:pPr marL="719138" indent="-274638">
              <a:spcAft>
                <a:spcPts val="600"/>
              </a:spcAft>
              <a:buFontTx/>
              <a:buChar char="-"/>
              <a:tabLst>
                <a:tab pos="719138" algn="l"/>
              </a:tabLst>
            </a:pPr>
            <a:r>
              <a:rPr lang="de-DE" sz="1600" dirty="0" smtClean="0"/>
              <a:t>Einheitlicher </a:t>
            </a:r>
            <a:r>
              <a:rPr lang="de-DE" sz="1600" dirty="0"/>
              <a:t>Kontenrahmen und Kostenstrukturen für das </a:t>
            </a:r>
            <a:r>
              <a:rPr lang="de-DE" sz="1600" dirty="0" smtClean="0"/>
              <a:t>Erzbistum</a:t>
            </a:r>
          </a:p>
          <a:p>
            <a:pPr marL="719138" indent="-274638">
              <a:spcAft>
                <a:spcPts val="600"/>
              </a:spcAft>
              <a:buFontTx/>
              <a:buChar char="-"/>
              <a:tabLst>
                <a:tab pos="719138" algn="l"/>
              </a:tabLst>
            </a:pPr>
            <a:r>
              <a:rPr lang="de-DE" sz="1600" dirty="0" smtClean="0"/>
              <a:t>schlanke </a:t>
            </a:r>
            <a:r>
              <a:rPr lang="de-DE" sz="1600" dirty="0"/>
              <a:t>und einheitliche Prozesse (Begleitet durch Qualitätssicherung</a:t>
            </a:r>
            <a:r>
              <a:rPr lang="de-DE" sz="1600" dirty="0" smtClean="0"/>
              <a:t>)</a:t>
            </a:r>
            <a:endParaRPr lang="de-DE" sz="1600" dirty="0"/>
          </a:p>
        </p:txBody>
      </p:sp>
      <p:grpSp>
        <p:nvGrpSpPr>
          <p:cNvPr id="7" name="Gruppieren 6"/>
          <p:cNvGrpSpPr/>
          <p:nvPr/>
        </p:nvGrpSpPr>
        <p:grpSpPr>
          <a:xfrm>
            <a:off x="349991" y="764705"/>
            <a:ext cx="8542488" cy="504056"/>
            <a:chOff x="3909" y="0"/>
            <a:chExt cx="8006169" cy="853093"/>
          </a:xfrm>
          <a:scene3d>
            <a:camera prst="orthographicFront"/>
            <a:lightRig rig="chilly" dir="t"/>
          </a:scene3d>
        </p:grpSpPr>
        <p:sp>
          <p:nvSpPr>
            <p:cNvPr id="8" name="Abgerundetes Rechteck 7"/>
            <p:cNvSpPr/>
            <p:nvPr/>
          </p:nvSpPr>
          <p:spPr>
            <a:xfrm>
              <a:off x="3909" y="0"/>
              <a:ext cx="8006169" cy="853093"/>
            </a:xfrm>
            <a:prstGeom prst="round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p>
        <p:sp>
          <p:nvSpPr>
            <p:cNvPr id="9" name="Abgerundetes Rechteck 4"/>
            <p:cNvSpPr/>
            <p:nvPr/>
          </p:nvSpPr>
          <p:spPr>
            <a:xfrm>
              <a:off x="45554" y="41645"/>
              <a:ext cx="7922879" cy="769803"/>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eaLnBrk="1" fontAlgn="auto" hangingPunct="1">
                <a:lnSpc>
                  <a:spcPts val="2500"/>
                </a:lnSpc>
                <a:spcBef>
                  <a:spcPts val="0"/>
                </a:spcBef>
                <a:spcAft>
                  <a:spcPts val="600"/>
                </a:spcAft>
                <a:tabLst>
                  <a:tab pos="534988" algn="l"/>
                </a:tabLst>
              </a:pPr>
              <a:r>
                <a:rPr lang="de-DE" b="1" dirty="0">
                  <a:solidFill>
                    <a:schemeClr val="bg1"/>
                  </a:solidFill>
                  <a:effectLst>
                    <a:outerShdw blurRad="38100" dist="38100" dir="2700000" algn="tl">
                      <a:srgbClr val="000000">
                        <a:alpha val="43137"/>
                      </a:srgbClr>
                    </a:outerShdw>
                  </a:effectLst>
                  <a:latin typeface="Arial" panose="020B0604020202020204" pitchFamily="34" charset="0"/>
                </a:rPr>
                <a:t>„FIBU-Projekt“ – Stand 15.08.2018</a:t>
              </a:r>
            </a:p>
          </p:txBody>
        </p:sp>
      </p:grpSp>
    </p:spTree>
    <p:extLst>
      <p:ext uri="{BB962C8B-B14F-4D97-AF65-F5344CB8AC3E}">
        <p14:creationId xmlns:p14="http://schemas.microsoft.com/office/powerpoint/2010/main" val="7383590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bg/>
                                          </p:spTgt>
                                        </p:tgtEl>
                                        <p:attrNameLst>
                                          <p:attrName>style.visibility</p:attrName>
                                        </p:attrNameLst>
                                      </p:cBhvr>
                                      <p:to>
                                        <p:strVal val="visible"/>
                                      </p:to>
                                    </p:set>
                                    <p:animEffect transition="in" filter="randombar(horizontal)">
                                      <p:cBhvr>
                                        <p:cTn id="7" dur="500"/>
                                        <p:tgtEl>
                                          <p:spTgt spid="24">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0" dur="500"/>
                                        <p:tgtEl>
                                          <p:spTgt spid="2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15" dur="500"/>
                                        <p:tgtEl>
                                          <p:spTgt spid="2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20" dur="500"/>
                                        <p:tgtEl>
                                          <p:spTgt spid="2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4">
                                            <p:txEl>
                                              <p:pRg st="3" end="3"/>
                                            </p:txEl>
                                          </p:spTgt>
                                        </p:tgtEl>
                                        <p:attrNameLst>
                                          <p:attrName>style.visibility</p:attrName>
                                        </p:attrNameLst>
                                      </p:cBhvr>
                                      <p:to>
                                        <p:strVal val="visible"/>
                                      </p:to>
                                    </p:set>
                                    <p:animEffect transition="in" filter="randombar(horizontal)">
                                      <p:cBhvr>
                                        <p:cTn id="25" dur="500"/>
                                        <p:tgtEl>
                                          <p:spTgt spid="2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4">
                                            <p:txEl>
                                              <p:pRg st="4" end="4"/>
                                            </p:txEl>
                                          </p:spTgt>
                                        </p:tgtEl>
                                        <p:attrNameLst>
                                          <p:attrName>style.visibility</p:attrName>
                                        </p:attrNameLst>
                                      </p:cBhvr>
                                      <p:to>
                                        <p:strVal val="visible"/>
                                      </p:to>
                                    </p:set>
                                    <p:animEffect transition="in" filter="randombar(horizontal)">
                                      <p:cBhvr>
                                        <p:cTn id="30" dur="500"/>
                                        <p:tgtEl>
                                          <p:spTgt spid="2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4">
                                            <p:txEl>
                                              <p:pRg st="5" end="5"/>
                                            </p:txEl>
                                          </p:spTgt>
                                        </p:tgtEl>
                                        <p:attrNameLst>
                                          <p:attrName>style.visibility</p:attrName>
                                        </p:attrNameLst>
                                      </p:cBhvr>
                                      <p:to>
                                        <p:strVal val="visible"/>
                                      </p:to>
                                    </p:set>
                                    <p:animEffect transition="in" filter="randombar(horizontal)">
                                      <p:cBhvr>
                                        <p:cTn id="35" dur="500"/>
                                        <p:tgtEl>
                                          <p:spTgt spid="2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4">
                                            <p:txEl>
                                              <p:pRg st="6" end="6"/>
                                            </p:txEl>
                                          </p:spTgt>
                                        </p:tgtEl>
                                        <p:attrNameLst>
                                          <p:attrName>style.visibility</p:attrName>
                                        </p:attrNameLst>
                                      </p:cBhvr>
                                      <p:to>
                                        <p:strVal val="visible"/>
                                      </p:to>
                                    </p:set>
                                    <p:animEffect transition="in" filter="randombar(horizontal)">
                                      <p:cBhvr>
                                        <p:cTn id="40" dur="500"/>
                                        <p:tgtEl>
                                          <p:spTgt spid="2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24">
                                            <p:txEl>
                                              <p:pRg st="7" end="7"/>
                                            </p:txEl>
                                          </p:spTgt>
                                        </p:tgtEl>
                                        <p:attrNameLst>
                                          <p:attrName>style.visibility</p:attrName>
                                        </p:attrNameLst>
                                      </p:cBhvr>
                                      <p:to>
                                        <p:strVal val="visible"/>
                                      </p:to>
                                    </p:set>
                                    <p:animEffect transition="in" filter="randombar(horizontal)">
                                      <p:cBhvr>
                                        <p:cTn id="45" dur="500"/>
                                        <p:tgtEl>
                                          <p:spTgt spid="2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4">
                                            <p:txEl>
                                              <p:pRg st="8" end="8"/>
                                            </p:txEl>
                                          </p:spTgt>
                                        </p:tgtEl>
                                        <p:attrNameLst>
                                          <p:attrName>style.visibility</p:attrName>
                                        </p:attrNameLst>
                                      </p:cBhvr>
                                      <p:to>
                                        <p:strVal val="visible"/>
                                      </p:to>
                                    </p:set>
                                    <p:animEffect transition="in" filter="randombar(horizontal)">
                                      <p:cBhvr>
                                        <p:cTn id="50" dur="500"/>
                                        <p:tgtEl>
                                          <p:spTgt spid="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bwMode="auto">
          <a:xfrm>
            <a:off x="251519" y="908720"/>
            <a:ext cx="8640961" cy="504000"/>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1200"/>
              </a:spcAft>
            </a:pPr>
            <a:r>
              <a:rPr lang="de-DE" b="1" dirty="0" smtClean="0">
                <a:solidFill>
                  <a:srgbClr val="FFFFFF"/>
                </a:solidFill>
                <a:latin typeface="Arial"/>
              </a:rPr>
              <a:t>Neues </a:t>
            </a:r>
            <a:r>
              <a:rPr lang="de-DE" b="1" dirty="0">
                <a:solidFill>
                  <a:srgbClr val="FFFFFF"/>
                </a:solidFill>
                <a:latin typeface="Arial"/>
              </a:rPr>
              <a:t>Recht: nach </a:t>
            </a:r>
            <a:r>
              <a:rPr lang="de-DE" b="1" i="1" dirty="0">
                <a:solidFill>
                  <a:srgbClr val="FFFFFF"/>
                </a:solidFill>
                <a:effectLst>
                  <a:outerShdw blurRad="38100" dist="38100" dir="2700000" algn="tl">
                    <a:srgbClr val="000000">
                      <a:alpha val="43137"/>
                    </a:srgbClr>
                  </a:outerShdw>
                </a:effectLst>
                <a:latin typeface="Arial"/>
              </a:rPr>
              <a:t>allgemeinen Regeln </a:t>
            </a:r>
            <a:r>
              <a:rPr lang="de-DE" b="1" dirty="0">
                <a:solidFill>
                  <a:srgbClr val="FFFFFF"/>
                </a:solidFill>
                <a:latin typeface="Arial"/>
              </a:rPr>
              <a:t>des </a:t>
            </a:r>
            <a:r>
              <a:rPr lang="de-DE" b="1" dirty="0" smtClean="0">
                <a:solidFill>
                  <a:srgbClr val="FFFFFF"/>
                </a:solidFill>
                <a:latin typeface="Arial"/>
              </a:rPr>
              <a:t>UStG</a:t>
            </a:r>
            <a:endParaRPr lang="de-DE" b="1" dirty="0">
              <a:solidFill>
                <a:srgbClr val="FFFFFF"/>
              </a:solidFill>
              <a:latin typeface="Arial"/>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8</a:t>
            </a:fld>
            <a:endParaRPr lang="de-DE" altLang="de-DE" dirty="0"/>
          </a:p>
        </p:txBody>
      </p:sp>
      <p:sp>
        <p:nvSpPr>
          <p:cNvPr id="9" name="Rechteck 8"/>
          <p:cNvSpPr/>
          <p:nvPr/>
        </p:nvSpPr>
        <p:spPr>
          <a:xfrm>
            <a:off x="-11844" y="210344"/>
            <a:ext cx="8497839" cy="634020"/>
          </a:xfrm>
          <a:prstGeom prst="rect">
            <a:avLst/>
          </a:prstGeom>
        </p:spPr>
        <p:txBody>
          <a:bodyPr wrap="none">
            <a:spAutoFit/>
          </a:bodyPr>
          <a:lstStyle/>
          <a:p>
            <a:pPr marL="358775" eaLnBrk="1" hangingPunct="1">
              <a:lnSpc>
                <a:spcPts val="5040"/>
              </a:lnSpc>
              <a:spcAft>
                <a:spcPts val="600"/>
              </a:spcAft>
              <a:defRPr/>
            </a:pPr>
            <a:r>
              <a:rPr lang="de-DE" b="1" kern="0" spc="50" dirty="0" smtClean="0">
                <a:effectLst>
                  <a:outerShdw blurRad="38100" dist="38100" dir="2700000" algn="tl">
                    <a:srgbClr val="C0C0C0"/>
                  </a:outerShdw>
                </a:effectLst>
                <a:latin typeface="Arial Black" panose="020B0A04020102020204" pitchFamily="34" charset="0"/>
                <a:sym typeface="Wingdings" panose="05000000000000000000" pitchFamily="2" charset="2"/>
              </a:rPr>
              <a:t>Tätigwerden </a:t>
            </a:r>
            <a:r>
              <a:rPr lang="de-DE" b="1" kern="0" spc="50" dirty="0">
                <a:effectLst>
                  <a:outerShdw blurRad="38100" dist="38100" dir="2700000" algn="tl">
                    <a:srgbClr val="C0C0C0"/>
                  </a:outerShdw>
                </a:effectLst>
                <a:latin typeface="Arial Black" panose="020B0A04020102020204" pitchFamily="34" charset="0"/>
                <a:sym typeface="Wingdings" panose="05000000000000000000" pitchFamily="2" charset="2"/>
              </a:rPr>
              <a:t>auf privatrechtlicher Grundlage - </a:t>
            </a:r>
            <a:r>
              <a:rPr lang="de-DE" b="1" kern="0" spc="50" dirty="0" smtClean="0">
                <a:effectLst>
                  <a:outerShdw blurRad="38100" dist="38100" dir="2700000" algn="tl">
                    <a:srgbClr val="C0C0C0"/>
                  </a:outerShdw>
                </a:effectLst>
                <a:latin typeface="Arial Black" panose="020B0A04020102020204" pitchFamily="34" charset="0"/>
                <a:sym typeface="Wingdings" panose="05000000000000000000" pitchFamily="2" charset="2"/>
              </a:rPr>
              <a:t>Beispielsfälle</a:t>
            </a:r>
            <a:endParaRPr lang="de-DE" b="1" kern="0" spc="50" dirty="0">
              <a:effectLst>
                <a:outerShdw blurRad="38100" dist="38100" dir="2700000" algn="tl">
                  <a:srgbClr val="C0C0C0"/>
                </a:outerShdw>
              </a:effectLst>
              <a:latin typeface="Arial Black" panose="020B0A04020102020204" pitchFamily="34" charset="0"/>
              <a:sym typeface="Wingdings" panose="05000000000000000000" pitchFamily="2" charset="2"/>
            </a:endParaRPr>
          </a:p>
        </p:txBody>
      </p:sp>
      <p:sp>
        <p:nvSpPr>
          <p:cNvPr id="10" name="Text Box 5"/>
          <p:cNvSpPr txBox="1">
            <a:spLocks noChangeArrowheads="1"/>
          </p:cNvSpPr>
          <p:nvPr/>
        </p:nvSpPr>
        <p:spPr bwMode="auto">
          <a:xfrm>
            <a:off x="323528" y="1557338"/>
            <a:ext cx="8352159" cy="3824893"/>
          </a:xfrm>
          <a:prstGeom prst="rect">
            <a:avLst/>
          </a:prstGeom>
          <a:noFill/>
          <a:ln>
            <a:noFill/>
          </a:ln>
          <a:effectLst/>
          <a:extLst/>
        </p:spPr>
        <p:txBody>
          <a:bodyPr wrap="square">
            <a:spAutoFit/>
          </a:bodyPr>
          <a:lstStyle>
            <a:lvl1pPr eaLnBrk="0" hangingPunct="0">
              <a:tabLst>
                <a:tab pos="723900" algn="l"/>
              </a:tabLst>
              <a:defRPr>
                <a:solidFill>
                  <a:schemeClr val="tx1"/>
                </a:solidFill>
                <a:latin typeface="Arial" panose="020B0604020202020204" pitchFamily="34" charset="0"/>
              </a:defRPr>
            </a:lvl1pPr>
            <a:lvl2pPr marL="820738" indent="-285750" eaLnBrk="0" hangingPunct="0">
              <a:tabLst>
                <a:tab pos="723900" algn="l"/>
              </a:tabLst>
              <a:defRPr>
                <a:solidFill>
                  <a:schemeClr val="tx1"/>
                </a:solidFill>
                <a:latin typeface="Arial" panose="020B0604020202020204" pitchFamily="34" charset="0"/>
              </a:defRPr>
            </a:lvl2pPr>
            <a:lvl3pPr marL="1228725" indent="-228600" eaLnBrk="0" hangingPunct="0">
              <a:tabLst>
                <a:tab pos="723900" algn="l"/>
              </a:tabLst>
              <a:defRPr>
                <a:solidFill>
                  <a:schemeClr val="tx1"/>
                </a:solidFill>
                <a:latin typeface="Arial" panose="020B0604020202020204" pitchFamily="34" charset="0"/>
              </a:defRPr>
            </a:lvl3pPr>
            <a:lvl4pPr marL="1636713" indent="-228600" eaLnBrk="0" hangingPunct="0">
              <a:tabLst>
                <a:tab pos="723900" algn="l"/>
              </a:tabLst>
              <a:defRPr>
                <a:solidFill>
                  <a:schemeClr val="tx1"/>
                </a:solidFill>
                <a:latin typeface="Arial" panose="020B0604020202020204" pitchFamily="34" charset="0"/>
              </a:defRPr>
            </a:lvl4pPr>
            <a:lvl5pPr marL="2057400" indent="-228600" eaLnBrk="0" hangingPunct="0">
              <a:tabLst>
                <a:tab pos="7239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Lst>
              <a:defRPr>
                <a:solidFill>
                  <a:schemeClr val="tx1"/>
                </a:solidFill>
                <a:latin typeface="Arial" panose="020B0604020202020204" pitchFamily="34" charset="0"/>
              </a:defRPr>
            </a:lvl9pPr>
          </a:lstStyle>
          <a:p>
            <a:pPr marL="1527175" lvl="0" indent="-342900" eaLnBrk="1" hangingPunct="1">
              <a:lnSpc>
                <a:spcPct val="105000"/>
              </a:lnSpc>
              <a:spcAft>
                <a:spcPts val="2400"/>
              </a:spcAft>
              <a:buFont typeface="Arial" panose="020B0604020202020204" pitchFamily="34" charset="0"/>
              <a:buChar char="•"/>
              <a:tabLst/>
              <a:defRPr/>
            </a:pPr>
            <a:r>
              <a:rPr lang="de-DE" altLang="de-DE" sz="1700" b="1" dirty="0">
                <a:solidFill>
                  <a:prstClr val="black"/>
                </a:solidFill>
                <a:effectLst>
                  <a:outerShdw blurRad="38100" dist="38100" dir="2700000" algn="tl">
                    <a:srgbClr val="C0C0C0"/>
                  </a:outerShdw>
                </a:effectLst>
              </a:rPr>
              <a:t>Eine Kirchengemeinde wirbt Anzeigen für ihre </a:t>
            </a:r>
            <a:r>
              <a:rPr lang="de-DE" altLang="de-DE" sz="1700" b="1" dirty="0" smtClean="0">
                <a:solidFill>
                  <a:prstClr val="black"/>
                </a:solidFill>
                <a:effectLst>
                  <a:outerShdw blurRad="38100" dist="38100" dir="2700000" algn="tl">
                    <a:srgbClr val="C0C0C0"/>
                  </a:outerShdw>
                </a:effectLst>
              </a:rPr>
              <a:t>Gemeindebriefe </a:t>
            </a:r>
            <a:r>
              <a:rPr lang="de-DE" altLang="de-DE" sz="1700" b="1" dirty="0">
                <a:solidFill>
                  <a:prstClr val="black"/>
                </a:solidFill>
                <a:effectLst>
                  <a:outerShdw blurRad="38100" dist="38100" dir="2700000" algn="tl">
                    <a:srgbClr val="C0C0C0"/>
                  </a:outerShdw>
                </a:effectLst>
              </a:rPr>
              <a:t>ein und erzielt hierbei einen Jahresumsatz von </a:t>
            </a:r>
            <a:r>
              <a:rPr lang="de-DE" altLang="de-DE" sz="1700" b="1" dirty="0" smtClean="0">
                <a:solidFill>
                  <a:srgbClr val="CC3300"/>
                </a:solidFill>
                <a:effectLst>
                  <a:outerShdw blurRad="38100" dist="38100" dir="2700000" algn="tl">
                    <a:srgbClr val="C0C0C0"/>
                  </a:outerShdw>
                </a:effectLst>
                <a:latin typeface="Arial Black" panose="020B0A04020102020204" pitchFamily="34" charset="0"/>
              </a:rPr>
              <a:t>7.000 </a:t>
            </a:r>
            <a:r>
              <a:rPr lang="de-DE" altLang="de-DE" sz="1700" b="1" dirty="0">
                <a:solidFill>
                  <a:srgbClr val="CC3300"/>
                </a:solidFill>
                <a:effectLst>
                  <a:outerShdw blurRad="38100" dist="38100" dir="2700000" algn="tl">
                    <a:srgbClr val="C0C0C0"/>
                  </a:outerShdw>
                </a:effectLst>
                <a:latin typeface="Arial Black" panose="020B0A04020102020204" pitchFamily="34" charset="0"/>
              </a:rPr>
              <a:t>EUR</a:t>
            </a:r>
            <a:r>
              <a:rPr lang="de-DE" altLang="de-DE" sz="1700" b="1" dirty="0">
                <a:solidFill>
                  <a:prstClr val="black"/>
                </a:solidFill>
                <a:effectLst>
                  <a:outerShdw blurRad="38100" dist="38100" dir="2700000" algn="tl">
                    <a:srgbClr val="C0C0C0"/>
                  </a:outerShdw>
                </a:effectLst>
              </a:rPr>
              <a:t>. </a:t>
            </a:r>
          </a:p>
          <a:p>
            <a:pPr marL="1527175" lvl="0" indent="-342900" eaLnBrk="1" hangingPunct="1">
              <a:lnSpc>
                <a:spcPct val="105000"/>
              </a:lnSpc>
              <a:spcAft>
                <a:spcPts val="2400"/>
              </a:spcAft>
              <a:buFont typeface="Arial" panose="020B0604020202020204" pitchFamily="34" charset="0"/>
              <a:buChar char="•"/>
              <a:tabLst/>
              <a:defRPr/>
            </a:pPr>
            <a:r>
              <a:rPr lang="de-DE" altLang="de-DE" sz="1700" b="1" dirty="0">
                <a:solidFill>
                  <a:prstClr val="black"/>
                </a:solidFill>
                <a:effectLst>
                  <a:outerShdw blurRad="38100" dist="38100" dir="2700000" algn="tl">
                    <a:srgbClr val="C0C0C0"/>
                  </a:outerShdw>
                </a:effectLst>
              </a:rPr>
              <a:t>Gleichzeitig erwirtschaftet sie über die </a:t>
            </a:r>
            <a:r>
              <a:rPr lang="de-DE" altLang="de-DE" sz="1700" b="1" dirty="0" smtClean="0">
                <a:solidFill>
                  <a:prstClr val="black"/>
                </a:solidFill>
                <a:effectLst>
                  <a:outerShdw blurRad="38100" dist="38100" dir="2700000" algn="tl">
                    <a:srgbClr val="C0C0C0"/>
                  </a:outerShdw>
                </a:effectLst>
              </a:rPr>
              <a:t>Stromerzeugung </a:t>
            </a:r>
            <a:r>
              <a:rPr lang="de-DE" altLang="de-DE" sz="1700" b="1" dirty="0">
                <a:solidFill>
                  <a:prstClr val="black"/>
                </a:solidFill>
                <a:effectLst>
                  <a:outerShdw blurRad="38100" dist="38100" dir="2700000" algn="tl">
                    <a:srgbClr val="C0C0C0"/>
                  </a:outerShdw>
                </a:effectLst>
              </a:rPr>
              <a:t>durch eine Photovoltaikanlage jährlich </a:t>
            </a:r>
            <a:r>
              <a:rPr lang="de-DE" altLang="de-DE" sz="1700" b="1" dirty="0" smtClean="0">
                <a:solidFill>
                  <a:srgbClr val="CC3300"/>
                </a:solidFill>
                <a:effectLst>
                  <a:outerShdw blurRad="38100" dist="38100" dir="2700000" algn="tl">
                    <a:srgbClr val="C0C0C0"/>
                  </a:outerShdw>
                </a:effectLst>
                <a:latin typeface="Arial Black" panose="020B0A04020102020204" pitchFamily="34" charset="0"/>
              </a:rPr>
              <a:t>5.000 EUR.</a:t>
            </a:r>
            <a:r>
              <a:rPr lang="de-DE" altLang="de-DE" sz="1700" b="1" dirty="0" smtClean="0">
                <a:solidFill>
                  <a:prstClr val="black"/>
                </a:solidFill>
                <a:effectLst>
                  <a:outerShdw blurRad="38100" dist="38100" dir="2700000" algn="tl">
                    <a:srgbClr val="C0C0C0"/>
                  </a:outerShdw>
                </a:effectLst>
              </a:rPr>
              <a:t> </a:t>
            </a:r>
            <a:endParaRPr lang="de-DE" altLang="de-DE" sz="1700" b="1" dirty="0">
              <a:solidFill>
                <a:prstClr val="black"/>
              </a:solidFill>
              <a:effectLst>
                <a:outerShdw blurRad="38100" dist="38100" dir="2700000" algn="tl">
                  <a:srgbClr val="C0C0C0"/>
                </a:outerShdw>
              </a:effectLst>
            </a:endParaRPr>
          </a:p>
          <a:p>
            <a:pPr marL="1527175" lvl="0" indent="-342900" eaLnBrk="1" hangingPunct="1">
              <a:lnSpc>
                <a:spcPct val="105000"/>
              </a:lnSpc>
              <a:spcAft>
                <a:spcPct val="25000"/>
              </a:spcAft>
              <a:buFont typeface="Arial" panose="020B0604020202020204" pitchFamily="34" charset="0"/>
              <a:buChar char="•"/>
              <a:tabLst/>
              <a:defRPr/>
            </a:pPr>
            <a:r>
              <a:rPr lang="de-DE" altLang="de-DE" sz="1700" b="1" dirty="0">
                <a:solidFill>
                  <a:prstClr val="black"/>
                </a:solidFill>
                <a:effectLst>
                  <a:outerShdw blurRad="38100" dist="38100" dir="2700000" algn="tl">
                    <a:srgbClr val="C0C0C0"/>
                  </a:outerShdw>
                </a:effectLst>
              </a:rPr>
              <a:t>und aus dem Verkauf von Speisen und Getränken beim Pfarrfest, bei einem Basar etc. </a:t>
            </a:r>
            <a:r>
              <a:rPr lang="de-DE" altLang="de-DE" sz="1700" b="1" dirty="0" smtClean="0">
                <a:solidFill>
                  <a:prstClr val="black"/>
                </a:solidFill>
                <a:effectLst>
                  <a:outerShdw blurRad="38100" dist="38100" dir="2700000" algn="tl">
                    <a:srgbClr val="C0C0C0"/>
                  </a:outerShdw>
                </a:effectLst>
              </a:rPr>
              <a:t>weitere </a:t>
            </a:r>
            <a:r>
              <a:rPr lang="de-DE" altLang="de-DE" sz="1700" b="1" dirty="0" smtClean="0">
                <a:solidFill>
                  <a:srgbClr val="CC3300"/>
                </a:solidFill>
                <a:effectLst>
                  <a:outerShdw blurRad="38100" dist="38100" dir="2700000" algn="tl">
                    <a:srgbClr val="C0C0C0"/>
                  </a:outerShdw>
                </a:effectLst>
                <a:latin typeface="Arial Black" panose="020B0A04020102020204" pitchFamily="34" charset="0"/>
              </a:rPr>
              <a:t>6.000 </a:t>
            </a:r>
            <a:r>
              <a:rPr lang="de-DE" altLang="de-DE" sz="1700" b="1" dirty="0">
                <a:solidFill>
                  <a:srgbClr val="CC3300"/>
                </a:solidFill>
                <a:effectLst>
                  <a:outerShdw blurRad="38100" dist="38100" dir="2700000" algn="tl">
                    <a:srgbClr val="C0C0C0"/>
                  </a:outerShdw>
                </a:effectLst>
                <a:latin typeface="Arial Black" panose="020B0A04020102020204" pitchFamily="34" charset="0"/>
              </a:rPr>
              <a:t>EUR</a:t>
            </a:r>
            <a:r>
              <a:rPr lang="de-DE" altLang="de-DE" sz="1700" b="1" dirty="0" smtClean="0">
                <a:solidFill>
                  <a:prstClr val="black"/>
                </a:solidFill>
                <a:effectLst>
                  <a:outerShdw blurRad="38100" dist="38100" dir="2700000" algn="tl">
                    <a:srgbClr val="C0C0C0"/>
                  </a:outerShdw>
                </a:effectLst>
              </a:rPr>
              <a:t>.</a:t>
            </a:r>
          </a:p>
          <a:p>
            <a:pPr lvl="0" eaLnBrk="1" hangingPunct="1">
              <a:lnSpc>
                <a:spcPct val="105000"/>
              </a:lnSpc>
              <a:spcAft>
                <a:spcPct val="25000"/>
              </a:spcAft>
              <a:tabLst/>
              <a:defRPr/>
            </a:pPr>
            <a:endParaRPr lang="de-DE" altLang="de-DE" sz="1200" b="1" dirty="0" smtClean="0">
              <a:solidFill>
                <a:prstClr val="black"/>
              </a:solidFill>
              <a:effectLst>
                <a:outerShdw blurRad="38100" dist="38100" dir="2700000" algn="tl">
                  <a:srgbClr val="C0C0C0"/>
                </a:outerShdw>
              </a:effectLst>
            </a:endParaRPr>
          </a:p>
          <a:p>
            <a:pPr lvl="0" eaLnBrk="1" hangingPunct="1">
              <a:lnSpc>
                <a:spcPct val="105000"/>
              </a:lnSpc>
              <a:spcAft>
                <a:spcPct val="25000"/>
              </a:spcAft>
              <a:tabLst/>
              <a:defRPr/>
            </a:pPr>
            <a:r>
              <a:rPr lang="de-DE" altLang="de-DE" b="1" dirty="0">
                <a:solidFill>
                  <a:prstClr val="black"/>
                </a:solidFill>
                <a:effectLst>
                  <a:outerShdw blurRad="38100" dist="38100" dir="2700000" algn="tl">
                    <a:srgbClr val="C0C0C0"/>
                  </a:outerShdw>
                </a:effectLst>
              </a:rPr>
              <a:t>Da der Gesamtumsatz bei 18.000 EUR liegt und damit der Schwellenwert gem. § 19 UStG von 17.500 EUR überschritten wird, sind die v.g. Umsätze komplett zu versteuern. Die Gemeinde kann in Folge dessen die Vorsteuern geltend </a:t>
            </a:r>
            <a:r>
              <a:rPr lang="de-DE" altLang="de-DE" b="1" dirty="0" smtClean="0">
                <a:solidFill>
                  <a:prstClr val="black"/>
                </a:solidFill>
                <a:effectLst>
                  <a:outerShdw blurRad="38100" dist="38100" dir="2700000" algn="tl">
                    <a:srgbClr val="C0C0C0"/>
                  </a:outerShdw>
                </a:effectLst>
              </a:rPr>
              <a:t>machen.</a:t>
            </a:r>
            <a:endParaRPr lang="de-DE" altLang="de-DE" b="1" dirty="0">
              <a:solidFill>
                <a:srgbClr val="CC3300"/>
              </a:solidFill>
              <a:effectLst>
                <a:outerShdw blurRad="38100" dist="38100" dir="2700000" algn="tl">
                  <a:srgbClr val="C0C0C0"/>
                </a:outerShdw>
              </a:effectLst>
              <a:latin typeface="Arial Black" panose="020B0A04020102020204" pitchFamily="34" charset="0"/>
            </a:endParaRPr>
          </a:p>
        </p:txBody>
      </p:sp>
      <p:graphicFrame>
        <p:nvGraphicFramePr>
          <p:cNvPr id="5" name="Diagramm 4"/>
          <p:cNvGraphicFramePr/>
          <p:nvPr>
            <p:extLst>
              <p:ext uri="{D42A27DB-BD31-4B8C-83A1-F6EECF244321}">
                <p14:modId xmlns:p14="http://schemas.microsoft.com/office/powerpoint/2010/main" val="1498249303"/>
              </p:ext>
            </p:extLst>
          </p:nvPr>
        </p:nvGraphicFramePr>
        <p:xfrm>
          <a:off x="395535" y="5373215"/>
          <a:ext cx="8496945" cy="1290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fik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512" y="3301894"/>
            <a:ext cx="1341869" cy="6311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Grafik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7544" y="1443685"/>
            <a:ext cx="847367" cy="9262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6" name="Grafik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6282" y="2421851"/>
            <a:ext cx="1008327" cy="6627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792356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graphicEl>
                                              <a:dgm id="{BA5FD03A-A51C-45EF-B8C4-EB06204D3485}"/>
                                            </p:graphicEl>
                                          </p:spTgt>
                                        </p:tgtEl>
                                        <p:attrNameLst>
                                          <p:attrName>style.visibility</p:attrName>
                                        </p:attrNameLst>
                                      </p:cBhvr>
                                      <p:to>
                                        <p:strVal val="visible"/>
                                      </p:to>
                                    </p:set>
                                    <p:animEffect transition="in" filter="randombar(horizontal)">
                                      <p:cBhvr>
                                        <p:cTn id="24" dur="500"/>
                                        <p:tgtEl>
                                          <p:spTgt spid="5">
                                            <p:graphicEl>
                                              <a:dgm id="{BA5FD03A-A51C-45EF-B8C4-EB06204D3485}"/>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graphicEl>
                                              <a:dgm id="{086FC57A-E158-4AAA-9F6D-745D806E94B4}"/>
                                            </p:graphicEl>
                                          </p:spTgt>
                                        </p:tgtEl>
                                        <p:attrNameLst>
                                          <p:attrName>style.visibility</p:attrName>
                                        </p:attrNameLst>
                                      </p:cBhvr>
                                      <p:to>
                                        <p:strVal val="visible"/>
                                      </p:to>
                                    </p:set>
                                    <p:animEffect transition="in" filter="randombar(horizontal)">
                                      <p:cBhvr>
                                        <p:cTn id="29" dur="500"/>
                                        <p:tgtEl>
                                          <p:spTgt spid="5">
                                            <p:graphicEl>
                                              <a:dgm id="{086FC57A-E158-4AAA-9F6D-745D806E94B4}"/>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5">
                                            <p:graphicEl>
                                              <a:dgm id="{2C7A9744-9E20-4E20-822F-E42A896A461A}"/>
                                            </p:graphicEl>
                                          </p:spTgt>
                                        </p:tgtEl>
                                        <p:attrNameLst>
                                          <p:attrName>style.visibility</p:attrName>
                                        </p:attrNameLst>
                                      </p:cBhvr>
                                      <p:to>
                                        <p:strVal val="visible"/>
                                      </p:to>
                                    </p:set>
                                    <p:animEffect transition="in" filter="randombar(horizontal)">
                                      <p:cBhvr>
                                        <p:cTn id="34" dur="500"/>
                                        <p:tgtEl>
                                          <p:spTgt spid="5">
                                            <p:graphicEl>
                                              <a:dgm id="{2C7A9744-9E20-4E20-822F-E42A896A46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Graphic spid="5" grpId="0">
        <p:bldSub>
          <a:bldDgm bld="one"/>
        </p:bldSub>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5C766CFC-C4B9-45F5-A6E9-8BD2DB62486C}" type="slidenum">
              <a:rPr lang="de-DE" altLang="de-DE" sz="1050" smtClean="0"/>
              <a:pPr>
                <a:defRPr/>
              </a:pPr>
              <a:t>80</a:t>
            </a:fld>
            <a:endParaRPr lang="de-DE" altLang="de-DE" sz="1050" dirty="0"/>
          </a:p>
        </p:txBody>
      </p:sp>
      <p:sp>
        <p:nvSpPr>
          <p:cNvPr id="24" name="Rechteck 23"/>
          <p:cNvSpPr/>
          <p:nvPr/>
        </p:nvSpPr>
        <p:spPr bwMode="auto">
          <a:xfrm>
            <a:off x="394426" y="1836415"/>
            <a:ext cx="8453619" cy="4058613"/>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355600" lvl="0" eaLnBrk="1" fontAlgn="auto" hangingPunct="1">
              <a:spcBef>
                <a:spcPts val="0"/>
              </a:spcBef>
              <a:spcAft>
                <a:spcPts val="1200"/>
              </a:spcAft>
              <a:tabLst>
                <a:tab pos="2513013" algn="l"/>
              </a:tabLst>
              <a:defRPr/>
            </a:pPr>
            <a:r>
              <a:rPr lang="de-DE" b="1" dirty="0" smtClean="0">
                <a:solidFill>
                  <a:srgbClr val="C00000"/>
                </a:solidFill>
              </a:rPr>
              <a:t>Zeitplanung</a:t>
            </a:r>
          </a:p>
          <a:p>
            <a:pPr marL="355600" lvl="0" eaLnBrk="1" fontAlgn="auto" hangingPunct="1">
              <a:spcBef>
                <a:spcPts val="0"/>
              </a:spcBef>
              <a:spcAft>
                <a:spcPts val="1200"/>
              </a:spcAft>
              <a:tabLst>
                <a:tab pos="2513013" algn="l"/>
              </a:tabLst>
              <a:defRPr/>
            </a:pPr>
            <a:r>
              <a:rPr lang="de-DE" sz="1600" dirty="0" smtClean="0"/>
              <a:t>in 2018:	System-Aufbauphase</a:t>
            </a:r>
            <a:endParaRPr lang="de-DE" sz="1600" dirty="0"/>
          </a:p>
          <a:p>
            <a:pPr marL="355600">
              <a:tabLst>
                <a:tab pos="2513013" algn="l"/>
              </a:tabLst>
            </a:pPr>
            <a:r>
              <a:rPr lang="de-DE" sz="1600" dirty="0"/>
              <a:t>1.1.2019:	Pilotierung </a:t>
            </a:r>
            <a:r>
              <a:rPr lang="de-DE" sz="1600" dirty="0" smtClean="0"/>
              <a:t>von Kirchengemeinden und Teilen </a:t>
            </a:r>
            <a:r>
              <a:rPr lang="de-DE" sz="1600" dirty="0"/>
              <a:t>des EGV</a:t>
            </a:r>
          </a:p>
          <a:p>
            <a:pPr marL="355600">
              <a:tabLst>
                <a:tab pos="2513013" algn="l"/>
              </a:tabLst>
            </a:pPr>
            <a:endParaRPr lang="de-DE" sz="1600" dirty="0"/>
          </a:p>
          <a:p>
            <a:pPr marL="355600">
              <a:tabLst>
                <a:tab pos="2513013" algn="l"/>
              </a:tabLst>
            </a:pPr>
            <a:r>
              <a:rPr lang="de-DE" sz="1600" dirty="0"/>
              <a:t>1.8.2019:	Pilotierung </a:t>
            </a:r>
            <a:r>
              <a:rPr lang="de-DE" sz="1600" dirty="0" smtClean="0"/>
              <a:t>einer Kita Trägergesellschaft</a:t>
            </a:r>
            <a:endParaRPr lang="de-DE" sz="1600" dirty="0"/>
          </a:p>
          <a:p>
            <a:pPr marL="355600">
              <a:tabLst>
                <a:tab pos="2513013" algn="l"/>
              </a:tabLst>
            </a:pPr>
            <a:endParaRPr lang="de-DE" sz="1600" dirty="0"/>
          </a:p>
          <a:p>
            <a:pPr marL="355600">
              <a:tabLst>
                <a:tab pos="2513013" algn="l"/>
              </a:tabLst>
            </a:pPr>
            <a:r>
              <a:rPr lang="de-DE" sz="1600" dirty="0"/>
              <a:t>1.1.2020:	Roll-Out </a:t>
            </a:r>
            <a:r>
              <a:rPr lang="de-DE" sz="1600" dirty="0" smtClean="0"/>
              <a:t>Kirchengemeinden und Gemeindeverbände</a:t>
            </a:r>
            <a:endParaRPr lang="de-DE" sz="1600" dirty="0"/>
          </a:p>
          <a:p>
            <a:pPr marL="355600">
              <a:tabLst>
                <a:tab pos="2513013" algn="l"/>
              </a:tabLst>
            </a:pPr>
            <a:endParaRPr lang="de-DE" sz="1600" dirty="0"/>
          </a:p>
          <a:p>
            <a:pPr marL="355600">
              <a:tabLst>
                <a:tab pos="2513013" algn="l"/>
              </a:tabLst>
            </a:pPr>
            <a:r>
              <a:rPr lang="de-DE" sz="1600" dirty="0"/>
              <a:t>1.8.2020:	Roll-Out </a:t>
            </a:r>
            <a:r>
              <a:rPr lang="de-DE" sz="1600" dirty="0" smtClean="0"/>
              <a:t>alle </a:t>
            </a:r>
            <a:r>
              <a:rPr lang="de-DE" sz="1600" dirty="0"/>
              <a:t>Kita </a:t>
            </a:r>
            <a:r>
              <a:rPr lang="de-DE" sz="1600" dirty="0" smtClean="0"/>
              <a:t>Trägergesellschaften</a:t>
            </a:r>
            <a:endParaRPr lang="de-DE" sz="1600" dirty="0"/>
          </a:p>
          <a:p>
            <a:pPr marL="355600">
              <a:tabLst>
                <a:tab pos="2513013" algn="l"/>
              </a:tabLst>
            </a:pPr>
            <a:endParaRPr lang="de-DE" sz="1600" dirty="0"/>
          </a:p>
          <a:p>
            <a:pPr marL="355600">
              <a:tabLst>
                <a:tab pos="2513013" algn="l"/>
              </a:tabLst>
            </a:pPr>
            <a:r>
              <a:rPr lang="de-DE" sz="1600" dirty="0"/>
              <a:t>1.1.2021:	Jahresabschlüsse mit neuem System</a:t>
            </a:r>
          </a:p>
          <a:p>
            <a:pPr marL="355600">
              <a:tabLst>
                <a:tab pos="2513013" algn="l"/>
              </a:tabLst>
            </a:pPr>
            <a:endParaRPr lang="de-DE" sz="1600" dirty="0"/>
          </a:p>
          <a:p>
            <a:pPr marL="355600">
              <a:tabLst>
                <a:tab pos="2513013" algn="l"/>
              </a:tabLst>
            </a:pPr>
            <a:r>
              <a:rPr lang="de-DE" sz="1600" dirty="0" smtClean="0"/>
              <a:t>ab 2021</a:t>
            </a:r>
            <a:r>
              <a:rPr lang="de-DE" sz="1600" dirty="0"/>
              <a:t>:	</a:t>
            </a:r>
            <a:r>
              <a:rPr lang="de-DE" sz="1600" dirty="0" smtClean="0"/>
              <a:t>Umstellung des EGV</a:t>
            </a:r>
            <a:endParaRPr lang="de-DE" sz="1600" dirty="0"/>
          </a:p>
        </p:txBody>
      </p:sp>
      <p:grpSp>
        <p:nvGrpSpPr>
          <p:cNvPr id="7" name="Gruppieren 6"/>
          <p:cNvGrpSpPr/>
          <p:nvPr/>
        </p:nvGrpSpPr>
        <p:grpSpPr>
          <a:xfrm>
            <a:off x="349991" y="764705"/>
            <a:ext cx="8542488" cy="504056"/>
            <a:chOff x="3909" y="0"/>
            <a:chExt cx="8006169" cy="853093"/>
          </a:xfrm>
          <a:scene3d>
            <a:camera prst="orthographicFront"/>
            <a:lightRig rig="chilly" dir="t"/>
          </a:scene3d>
        </p:grpSpPr>
        <p:sp>
          <p:nvSpPr>
            <p:cNvPr id="8" name="Abgerundetes Rechteck 7"/>
            <p:cNvSpPr/>
            <p:nvPr/>
          </p:nvSpPr>
          <p:spPr>
            <a:xfrm>
              <a:off x="3909" y="0"/>
              <a:ext cx="8006169" cy="853093"/>
            </a:xfrm>
            <a:prstGeom prst="round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p>
        <p:sp>
          <p:nvSpPr>
            <p:cNvPr id="9" name="Abgerundetes Rechteck 4"/>
            <p:cNvSpPr/>
            <p:nvPr/>
          </p:nvSpPr>
          <p:spPr>
            <a:xfrm>
              <a:off x="45554" y="41645"/>
              <a:ext cx="7922879" cy="769803"/>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eaLnBrk="1" fontAlgn="auto" hangingPunct="1">
                <a:lnSpc>
                  <a:spcPts val="2500"/>
                </a:lnSpc>
                <a:spcBef>
                  <a:spcPts val="0"/>
                </a:spcBef>
                <a:spcAft>
                  <a:spcPts val="600"/>
                </a:spcAft>
                <a:tabLst>
                  <a:tab pos="534988" algn="l"/>
                </a:tabLst>
              </a:pPr>
              <a:r>
                <a:rPr lang="de-DE" b="1" dirty="0">
                  <a:solidFill>
                    <a:schemeClr val="bg1"/>
                  </a:solidFill>
                  <a:effectLst>
                    <a:outerShdw blurRad="38100" dist="38100" dir="2700000" algn="tl">
                      <a:srgbClr val="000000">
                        <a:alpha val="43137"/>
                      </a:srgbClr>
                    </a:outerShdw>
                  </a:effectLst>
                  <a:latin typeface="Arial" panose="020B0604020202020204" pitchFamily="34" charset="0"/>
                </a:rPr>
                <a:t>„FIBU-Projekt“ – Stand 15.08.2018</a:t>
              </a:r>
            </a:p>
          </p:txBody>
        </p:sp>
      </p:grpSp>
    </p:spTree>
    <p:extLst>
      <p:ext uri="{BB962C8B-B14F-4D97-AF65-F5344CB8AC3E}">
        <p14:creationId xmlns:p14="http://schemas.microsoft.com/office/powerpoint/2010/main" val="1574303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bg/>
                                          </p:spTgt>
                                        </p:tgtEl>
                                        <p:attrNameLst>
                                          <p:attrName>style.visibility</p:attrName>
                                        </p:attrNameLst>
                                      </p:cBhvr>
                                      <p:to>
                                        <p:strVal val="visible"/>
                                      </p:to>
                                    </p:set>
                                    <p:animEffect transition="in" filter="randombar(horizontal)">
                                      <p:cBhvr>
                                        <p:cTn id="7" dur="500"/>
                                        <p:tgtEl>
                                          <p:spTgt spid="24">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0" dur="500"/>
                                        <p:tgtEl>
                                          <p:spTgt spid="2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15" dur="500"/>
                                        <p:tgtEl>
                                          <p:spTgt spid="24">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18" dur="500"/>
                                        <p:tgtEl>
                                          <p:spTgt spid="24">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4">
                                            <p:txEl>
                                              <p:pRg st="4" end="4"/>
                                            </p:txEl>
                                          </p:spTgt>
                                        </p:tgtEl>
                                        <p:attrNameLst>
                                          <p:attrName>style.visibility</p:attrName>
                                        </p:attrNameLst>
                                      </p:cBhvr>
                                      <p:to>
                                        <p:strVal val="visible"/>
                                      </p:to>
                                    </p:set>
                                    <p:animEffect transition="in" filter="randombar(horizontal)">
                                      <p:cBhvr>
                                        <p:cTn id="21" dur="500"/>
                                        <p:tgtEl>
                                          <p:spTgt spid="24">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4">
                                            <p:txEl>
                                              <p:pRg st="6" end="6"/>
                                            </p:txEl>
                                          </p:spTgt>
                                        </p:tgtEl>
                                        <p:attrNameLst>
                                          <p:attrName>style.visibility</p:attrName>
                                        </p:attrNameLst>
                                      </p:cBhvr>
                                      <p:to>
                                        <p:strVal val="visible"/>
                                      </p:to>
                                    </p:set>
                                    <p:animEffect transition="in" filter="randombar(horizontal)">
                                      <p:cBhvr>
                                        <p:cTn id="24" dur="500"/>
                                        <p:tgtEl>
                                          <p:spTgt spid="24">
                                            <p:txEl>
                                              <p:pRg st="6" end="6"/>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24">
                                            <p:txEl>
                                              <p:pRg st="8" end="8"/>
                                            </p:txEl>
                                          </p:spTgt>
                                        </p:tgtEl>
                                        <p:attrNameLst>
                                          <p:attrName>style.visibility</p:attrName>
                                        </p:attrNameLst>
                                      </p:cBhvr>
                                      <p:to>
                                        <p:strVal val="visible"/>
                                      </p:to>
                                    </p:set>
                                    <p:animEffect transition="in" filter="randombar(horizontal)">
                                      <p:cBhvr>
                                        <p:cTn id="27" dur="500"/>
                                        <p:tgtEl>
                                          <p:spTgt spid="24">
                                            <p:txEl>
                                              <p:pRg st="8" end="8"/>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4">
                                            <p:txEl>
                                              <p:pRg st="10" end="10"/>
                                            </p:txEl>
                                          </p:spTgt>
                                        </p:tgtEl>
                                        <p:attrNameLst>
                                          <p:attrName>style.visibility</p:attrName>
                                        </p:attrNameLst>
                                      </p:cBhvr>
                                      <p:to>
                                        <p:strVal val="visible"/>
                                      </p:to>
                                    </p:set>
                                    <p:animEffect transition="in" filter="randombar(horizontal)">
                                      <p:cBhvr>
                                        <p:cTn id="30" dur="500"/>
                                        <p:tgtEl>
                                          <p:spTgt spid="24">
                                            <p:txEl>
                                              <p:pRg st="10" end="10"/>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xEl>
                                              <p:pRg st="12" end="12"/>
                                            </p:txEl>
                                          </p:spTgt>
                                        </p:tgtEl>
                                        <p:attrNameLst>
                                          <p:attrName>style.visibility</p:attrName>
                                        </p:attrNameLst>
                                      </p:cBhvr>
                                      <p:to>
                                        <p:strVal val="visible"/>
                                      </p:to>
                                    </p:set>
                                    <p:animEffect transition="in" filter="randombar(horizontal)">
                                      <p:cBhvr>
                                        <p:cTn id="33" dur="500"/>
                                        <p:tgtEl>
                                          <p:spTgt spid="2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1477877"/>
            <a:ext cx="8640961" cy="4399395"/>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324000" rIns="91440" bIns="0" numCol="1" rtlCol="0" anchor="t" anchorCtr="0" compatLnSpc="1">
            <a:prstTxWarp prst="textNoShape">
              <a:avLst/>
            </a:prstTxWarp>
          </a:bodyPr>
          <a:lstStyle/>
          <a:p>
            <a:pPr marL="719138" lvl="0" indent="-719138" eaLnBrk="1" fontAlgn="auto" hangingPunct="1">
              <a:lnSpc>
                <a:spcPts val="3500"/>
              </a:lnSpc>
              <a:spcBef>
                <a:spcPts val="1200"/>
              </a:spcBef>
              <a:spcAft>
                <a:spcPts val="2400"/>
              </a:spcAft>
              <a:buSzPct val="200000"/>
              <a:buFont typeface="Wingdings" panose="05000000000000000000" pitchFamily="2" charset="2"/>
              <a:buChar char="§"/>
              <a:defRPr/>
            </a:pPr>
            <a:r>
              <a:rPr lang="de-DE" sz="2400" b="1" dirty="0" smtClean="0"/>
              <a:t>FAQs, Ansprechpartner</a:t>
            </a:r>
            <a:endParaRPr lang="de-DE" sz="2400" b="1" dirty="0" smtClean="0">
              <a:solidFill>
                <a:schemeClr val="bg1">
                  <a:lumMod val="75000"/>
                </a:schemeClr>
              </a:solidFill>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81</a:t>
            </a:fld>
            <a:endParaRPr lang="de-DE" altLang="de-DE" dirty="0"/>
          </a:p>
        </p:txBody>
      </p:sp>
      <p:sp>
        <p:nvSpPr>
          <p:cNvPr id="12" name="Rechteck 11"/>
          <p:cNvSpPr/>
          <p:nvPr/>
        </p:nvSpPr>
        <p:spPr bwMode="auto">
          <a:xfrm>
            <a:off x="251520" y="685789"/>
            <a:ext cx="8640961" cy="648000"/>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lvl="0" eaLnBrk="1" fontAlgn="auto" hangingPunct="1">
              <a:spcBef>
                <a:spcPts val="0"/>
              </a:spcBef>
              <a:spcAft>
                <a:spcPts val="1200"/>
              </a:spcAft>
            </a:pPr>
            <a:r>
              <a:rPr lang="de-DE" sz="2400" b="1" dirty="0" smtClean="0">
                <a:solidFill>
                  <a:srgbClr val="FFFFFF"/>
                </a:solidFill>
                <a:latin typeface="Arial"/>
              </a:rPr>
              <a:t>Agenda</a:t>
            </a:r>
            <a:endParaRPr lang="de-DE" sz="2400" b="1" dirty="0">
              <a:solidFill>
                <a:srgbClr val="FFFFFF"/>
              </a:solidFill>
              <a:latin typeface="Arial"/>
            </a:endParaRPr>
          </a:p>
        </p:txBody>
      </p:sp>
      <p:sp>
        <p:nvSpPr>
          <p:cNvPr id="5" name="Textfeld 4"/>
          <p:cNvSpPr txBox="1"/>
          <p:nvPr/>
        </p:nvSpPr>
        <p:spPr>
          <a:xfrm>
            <a:off x="6130300" y="5509064"/>
            <a:ext cx="2699792" cy="338554"/>
          </a:xfrm>
          <a:prstGeom prst="rect">
            <a:avLst/>
          </a:prstGeom>
          <a:solidFill>
            <a:schemeClr val="bg1"/>
          </a:solidFill>
        </p:spPr>
        <p:txBody>
          <a:bodyPr wrap="square" rtlCol="0">
            <a:spAutoFit/>
          </a:bodyPr>
          <a:lstStyle/>
          <a:p>
            <a:r>
              <a:rPr lang="de-DE" sz="1600" i="1" dirty="0" smtClean="0">
                <a:solidFill>
                  <a:srgbClr val="C00000"/>
                </a:solidFill>
                <a:latin typeface="Arial Black" panose="020B0A04020102020204" pitchFamily="34" charset="0"/>
              </a:rPr>
              <a:t>zurück zur Agenda</a:t>
            </a:r>
            <a:endParaRPr lang="de-DE" sz="1600" i="1" dirty="0">
              <a:solidFill>
                <a:srgbClr val="C00000"/>
              </a:solidFill>
              <a:latin typeface="Arial Black" panose="020B0A04020102020204" pitchFamily="34" charset="0"/>
            </a:endParaRPr>
          </a:p>
        </p:txBody>
      </p:sp>
      <p:sp>
        <p:nvSpPr>
          <p:cNvPr id="6" name="Interaktive Schaltfläche: Zurück oder Vorherige(r) 5">
            <a:hlinkClick r:id="rId3" action="ppaction://hlinksldjump" highlightClick="1"/>
          </p:cNvPr>
          <p:cNvSpPr/>
          <p:nvPr/>
        </p:nvSpPr>
        <p:spPr>
          <a:xfrm>
            <a:off x="6514243" y="5007551"/>
            <a:ext cx="1368152" cy="432048"/>
          </a:xfrm>
          <a:prstGeom prst="actionButtonBackPrevious">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6756777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92696"/>
            <a:ext cx="8640961" cy="504056"/>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sz="1800" b="1" dirty="0" smtClean="0">
                <a:solidFill>
                  <a:schemeClr val="bg1"/>
                </a:solidFill>
                <a:effectLst>
                  <a:outerShdw blurRad="38100" dist="38100" dir="2700000" algn="tl">
                    <a:srgbClr val="000000">
                      <a:alpha val="43137"/>
                    </a:srgbClr>
                  </a:outerShdw>
                </a:effectLst>
              </a:rPr>
              <a:t>Ansprechpartner für FAQs im Erzbischöflichen Generalvikariat</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82</a:t>
            </a:fld>
            <a:endParaRPr lang="de-DE" altLang="de-DE" dirty="0"/>
          </a:p>
        </p:txBody>
      </p:sp>
      <p:sp>
        <p:nvSpPr>
          <p:cNvPr id="5" name="Rechteck 4"/>
          <p:cNvSpPr/>
          <p:nvPr/>
        </p:nvSpPr>
        <p:spPr bwMode="auto">
          <a:xfrm>
            <a:off x="251518" y="1411914"/>
            <a:ext cx="8640961" cy="4824536"/>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342900" indent="-342900">
              <a:spcAft>
                <a:spcPts val="600"/>
              </a:spcAft>
              <a:buFont typeface="Wingdings" panose="05000000000000000000" pitchFamily="2" charset="2"/>
              <a:buChar char="§"/>
            </a:pPr>
            <a:r>
              <a:rPr lang="de-DE" sz="1600" b="1" dirty="0" smtClean="0">
                <a:solidFill>
                  <a:srgbClr val="C00000"/>
                </a:solidFill>
                <a:effectLst>
                  <a:outerShdw blurRad="38100" dist="38100" dir="2700000" algn="tl">
                    <a:srgbClr val="000000">
                      <a:alpha val="43137"/>
                    </a:srgbClr>
                  </a:outerShdw>
                </a:effectLst>
              </a:rPr>
              <a:t>Grundsätzliches zur Besteuerung, Allgemeines zur Bestandsaufnahme</a:t>
            </a:r>
          </a:p>
          <a:p>
            <a:pPr marL="719138" indent="-355600">
              <a:spcAft>
                <a:spcPts val="600"/>
              </a:spcAft>
              <a:buFont typeface="Symbol" panose="05050102010706020507" pitchFamily="18" charset="2"/>
              <a:buChar char="-"/>
              <a:tabLst>
                <a:tab pos="4216400" algn="l"/>
              </a:tabLst>
            </a:pPr>
            <a:r>
              <a:rPr lang="de-DE" sz="1400" b="1" dirty="0" smtClean="0"/>
              <a:t>Stabsstelle Steuern in HA Finanzen	Ltg. Wolfgang Schulte</a:t>
            </a:r>
            <a:br>
              <a:rPr lang="de-DE" sz="1400" b="1" dirty="0" smtClean="0"/>
            </a:br>
            <a:r>
              <a:rPr lang="de-DE" sz="1400" b="1" dirty="0" smtClean="0"/>
              <a:t>	</a:t>
            </a:r>
            <a:r>
              <a:rPr lang="de-DE" sz="1400" b="1" dirty="0" smtClean="0">
                <a:hlinkClick r:id="rId3"/>
              </a:rPr>
              <a:t>steuerwesen@erzbistum-paderborn.de</a:t>
            </a:r>
            <a:r>
              <a:rPr lang="de-DE" sz="1400" b="1" dirty="0" smtClean="0"/>
              <a:t/>
            </a:r>
            <a:br>
              <a:rPr lang="de-DE" sz="1400" b="1" dirty="0" smtClean="0"/>
            </a:br>
            <a:r>
              <a:rPr lang="de-DE" sz="1400" b="1" dirty="0" smtClean="0"/>
              <a:t>	05251 125 1225</a:t>
            </a:r>
          </a:p>
          <a:p>
            <a:pPr marL="719138" indent="-355600">
              <a:spcAft>
                <a:spcPts val="600"/>
              </a:spcAft>
              <a:buFont typeface="Symbol" panose="05050102010706020507" pitchFamily="18" charset="2"/>
              <a:buChar char="-"/>
              <a:tabLst>
                <a:tab pos="4216400" algn="l"/>
              </a:tabLst>
            </a:pPr>
            <a:r>
              <a:rPr lang="de-DE" sz="1400" b="1" dirty="0" smtClean="0"/>
              <a:t>Detailfragen zur Besteuerung bitte mandatierten Steuerberater stellen (auf der Basis der Arbeitshilfe = einheitliche Auslegung der Besteuerung im Erzbistum Paderborn sicherstellen)</a:t>
            </a:r>
          </a:p>
          <a:p>
            <a:pPr marL="342900" indent="-342900">
              <a:spcAft>
                <a:spcPts val="600"/>
              </a:spcAft>
              <a:buFont typeface="Wingdings" panose="05000000000000000000" pitchFamily="2" charset="2"/>
              <a:buChar char="§"/>
            </a:pPr>
            <a:r>
              <a:rPr lang="de-DE" sz="1600" b="1" dirty="0" smtClean="0">
                <a:solidFill>
                  <a:srgbClr val="C00000"/>
                </a:solidFill>
                <a:effectLst>
                  <a:outerShdw blurRad="38100" dist="38100" dir="2700000" algn="tl">
                    <a:srgbClr val="000000">
                      <a:alpha val="43137"/>
                    </a:srgbClr>
                  </a:outerShdw>
                </a:effectLst>
              </a:rPr>
              <a:t>Fragen zur Buchführung und zur Finanzverwaltung in Kirchengemeinden und Gemeindeverbänden</a:t>
            </a:r>
            <a:endParaRPr lang="de-DE" sz="1600" b="1" dirty="0">
              <a:solidFill>
                <a:srgbClr val="C00000"/>
              </a:solidFill>
              <a:effectLst>
                <a:outerShdw blurRad="38100" dist="38100" dir="2700000" algn="tl">
                  <a:srgbClr val="000000">
                    <a:alpha val="43137"/>
                  </a:srgbClr>
                </a:outerShdw>
              </a:effectLst>
            </a:endParaRPr>
          </a:p>
          <a:p>
            <a:pPr marL="719138" indent="-355600">
              <a:spcAft>
                <a:spcPts val="600"/>
              </a:spcAft>
              <a:buFont typeface="Symbol" panose="05050102010706020507" pitchFamily="18" charset="2"/>
              <a:buChar char="-"/>
              <a:tabLst>
                <a:tab pos="4216400" algn="l"/>
              </a:tabLst>
            </a:pPr>
            <a:r>
              <a:rPr lang="de-DE" sz="1400" b="1" dirty="0" smtClean="0"/>
              <a:t>Abt. 1 in HA Finanzen</a:t>
            </a:r>
            <a:r>
              <a:rPr lang="de-DE" sz="1400" b="1" dirty="0"/>
              <a:t>	Ltg. </a:t>
            </a:r>
            <a:r>
              <a:rPr lang="de-DE" sz="1400" b="1" dirty="0" smtClean="0"/>
              <a:t>Raimund Eilebrecht</a:t>
            </a:r>
            <a:r>
              <a:rPr lang="de-DE" sz="1400" b="1" dirty="0"/>
              <a:t/>
            </a:r>
            <a:br>
              <a:rPr lang="de-DE" sz="1400" b="1" dirty="0"/>
            </a:br>
            <a:r>
              <a:rPr lang="de-DE" sz="1400" b="1" dirty="0" smtClean="0"/>
              <a:t>Kirchengemeinden	</a:t>
            </a:r>
            <a:r>
              <a:rPr lang="de-DE" sz="1400" b="1" dirty="0" smtClean="0">
                <a:hlinkClick r:id="rId4"/>
              </a:rPr>
              <a:t>kirchengemeinden@erzbistum-paderborn.de</a:t>
            </a:r>
            <a:r>
              <a:rPr lang="de-DE" sz="1400" b="1" dirty="0" smtClean="0"/>
              <a:t> </a:t>
            </a:r>
            <a:r>
              <a:rPr lang="de-DE" sz="1400" b="1" dirty="0"/>
              <a:t/>
            </a:r>
            <a:br>
              <a:rPr lang="de-DE" sz="1400" b="1" dirty="0"/>
            </a:br>
            <a:r>
              <a:rPr lang="de-DE" sz="1400" b="1" dirty="0"/>
              <a:t>	05251 125 </a:t>
            </a:r>
            <a:r>
              <a:rPr lang="de-DE" sz="1400" b="1" dirty="0" smtClean="0"/>
              <a:t>1315</a:t>
            </a:r>
          </a:p>
          <a:p>
            <a:pPr marL="342900" indent="-342900">
              <a:spcAft>
                <a:spcPts val="600"/>
              </a:spcAft>
              <a:buFont typeface="Wingdings" panose="05000000000000000000" pitchFamily="2" charset="2"/>
              <a:buChar char="§"/>
            </a:pPr>
            <a:r>
              <a:rPr lang="de-DE" sz="1600" b="1" dirty="0" smtClean="0">
                <a:solidFill>
                  <a:srgbClr val="C00000"/>
                </a:solidFill>
                <a:effectLst>
                  <a:outerShdw blurRad="38100" dist="38100" dir="2700000" algn="tl">
                    <a:srgbClr val="000000">
                      <a:alpha val="43137"/>
                    </a:srgbClr>
                  </a:outerShdw>
                </a:effectLst>
              </a:rPr>
              <a:t>Einführung neues FiBu-Programm</a:t>
            </a:r>
            <a:endParaRPr lang="de-DE" sz="1600" b="1" dirty="0">
              <a:solidFill>
                <a:srgbClr val="C00000"/>
              </a:solidFill>
              <a:effectLst>
                <a:outerShdw blurRad="38100" dist="38100" dir="2700000" algn="tl">
                  <a:srgbClr val="000000">
                    <a:alpha val="43137"/>
                  </a:srgbClr>
                </a:outerShdw>
              </a:effectLst>
            </a:endParaRPr>
          </a:p>
          <a:p>
            <a:pPr marL="719138" indent="-355600">
              <a:spcAft>
                <a:spcPts val="600"/>
              </a:spcAft>
              <a:buFont typeface="Symbol" panose="05050102010706020507" pitchFamily="18" charset="2"/>
              <a:buChar char="-"/>
              <a:tabLst>
                <a:tab pos="4216400" algn="l"/>
              </a:tabLst>
            </a:pPr>
            <a:r>
              <a:rPr lang="de-DE" sz="1400" b="1" dirty="0" smtClean="0"/>
              <a:t>Stabsstelle </a:t>
            </a:r>
            <a:r>
              <a:rPr lang="de-DE" sz="1400" b="1" dirty="0"/>
              <a:t>Koordination, Steuerung </a:t>
            </a:r>
            <a:r>
              <a:rPr lang="de-DE" sz="1400" b="1"/>
              <a:t>	</a:t>
            </a:r>
            <a:r>
              <a:rPr lang="de-DE" sz="1400" b="1" smtClean="0"/>
              <a:t>Michael Wolf</a:t>
            </a:r>
            <a:r>
              <a:rPr lang="de-DE" sz="1400" b="1" dirty="0"/>
              <a:t/>
            </a:r>
            <a:br>
              <a:rPr lang="de-DE" sz="1400" b="1" dirty="0"/>
            </a:br>
            <a:r>
              <a:rPr lang="de-DE" sz="1400" b="1" dirty="0" smtClean="0"/>
              <a:t>und </a:t>
            </a:r>
            <a:r>
              <a:rPr lang="de-DE" sz="1400" b="1" dirty="0"/>
              <a:t>Entwicklung der </a:t>
            </a:r>
            <a:r>
              <a:rPr lang="de-DE" sz="1400" b="1" dirty="0" smtClean="0"/>
              <a:t>GemVerb. in</a:t>
            </a:r>
            <a:r>
              <a:rPr lang="de-DE" sz="1400" b="1"/>
              <a:t>	</a:t>
            </a:r>
            <a:r>
              <a:rPr lang="de-DE" sz="1400" b="1" smtClean="0">
                <a:hlinkClick r:id="rId5"/>
              </a:rPr>
              <a:t>michael.wolf@erzbistum-paderborn.de</a:t>
            </a:r>
            <a:r>
              <a:rPr lang="de-DE" sz="1400" b="1" smtClean="0"/>
              <a:t>  </a:t>
            </a:r>
            <a:r>
              <a:rPr lang="de-DE" sz="1400" b="1" dirty="0"/>
              <a:t/>
            </a:r>
            <a:br>
              <a:rPr lang="de-DE" sz="1400" b="1" dirty="0"/>
            </a:br>
            <a:r>
              <a:rPr lang="de-DE" sz="1400" b="1" dirty="0" smtClean="0"/>
              <a:t>der HA Finanzen	05251 </a:t>
            </a:r>
            <a:r>
              <a:rPr lang="de-DE" sz="1400" b="1"/>
              <a:t>125 </a:t>
            </a:r>
            <a:r>
              <a:rPr lang="de-DE" sz="1400" b="1" smtClean="0"/>
              <a:t>1735</a:t>
            </a:r>
            <a:endParaRPr lang="de-DE" sz="1400" b="1" dirty="0"/>
          </a:p>
        </p:txBody>
      </p:sp>
    </p:spTree>
    <p:extLst>
      <p:ext uri="{BB962C8B-B14F-4D97-AF65-F5344CB8AC3E}">
        <p14:creationId xmlns:p14="http://schemas.microsoft.com/office/powerpoint/2010/main" val="2937731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8" dur="500"/>
                                        <p:tgtEl>
                                          <p:spTgt spid="5">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6" dur="500"/>
                                        <p:tgtEl>
                                          <p:spTgt spid="5">
                                            <p:txEl>
                                              <p:pRg st="5" end="5"/>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92696"/>
            <a:ext cx="8640961" cy="504056"/>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sz="1800" b="1" dirty="0" smtClean="0">
                <a:solidFill>
                  <a:schemeClr val="bg1"/>
                </a:solidFill>
                <a:effectLst>
                  <a:outerShdw blurRad="38100" dist="38100" dir="2700000" algn="tl">
                    <a:srgbClr val="000000">
                      <a:alpha val="43137"/>
                    </a:srgbClr>
                  </a:outerShdw>
                </a:effectLst>
              </a:rPr>
              <a:t>Ansprechpartner für FAQs im Erzbischöflichen Generalvikariat</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83</a:t>
            </a:fld>
            <a:endParaRPr lang="de-DE" altLang="de-DE" dirty="0"/>
          </a:p>
        </p:txBody>
      </p:sp>
      <p:sp>
        <p:nvSpPr>
          <p:cNvPr id="5" name="Rechteck 4"/>
          <p:cNvSpPr/>
          <p:nvPr/>
        </p:nvSpPr>
        <p:spPr bwMode="auto">
          <a:xfrm>
            <a:off x="251518" y="1411914"/>
            <a:ext cx="8640961" cy="4824536"/>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342900" indent="-342900">
              <a:spcAft>
                <a:spcPts val="600"/>
              </a:spcAft>
              <a:buFont typeface="Wingdings" panose="05000000000000000000" pitchFamily="2" charset="2"/>
              <a:buChar char="§"/>
              <a:tabLst>
                <a:tab pos="541338" algn="l"/>
              </a:tabLst>
            </a:pPr>
            <a:r>
              <a:rPr lang="de-DE" sz="1600" b="1" dirty="0">
                <a:solidFill>
                  <a:srgbClr val="C00000"/>
                </a:solidFill>
                <a:effectLst>
                  <a:outerShdw blurRad="38100" dist="38100" dir="2700000" algn="tl">
                    <a:srgbClr val="000000">
                      <a:alpha val="43137"/>
                    </a:srgbClr>
                  </a:outerShdw>
                </a:effectLst>
              </a:rPr>
              <a:t>A</a:t>
            </a:r>
            <a:r>
              <a:rPr lang="de-DE" sz="1600" b="1" smtClean="0">
                <a:solidFill>
                  <a:srgbClr val="C00000"/>
                </a:solidFill>
                <a:effectLst>
                  <a:outerShdw blurRad="38100" dist="38100" dir="2700000" algn="tl">
                    <a:srgbClr val="000000">
                      <a:alpha val="43137"/>
                    </a:srgbClr>
                  </a:outerShdw>
                </a:effectLst>
              </a:rPr>
              <a:t>llgemeine </a:t>
            </a:r>
            <a:r>
              <a:rPr lang="de-DE" sz="1600" b="1" dirty="0" smtClean="0">
                <a:solidFill>
                  <a:srgbClr val="C00000"/>
                </a:solidFill>
                <a:effectLst>
                  <a:outerShdw blurRad="38100" dist="38100" dir="2700000" algn="tl">
                    <a:srgbClr val="000000">
                      <a:alpha val="43137"/>
                    </a:srgbClr>
                  </a:outerShdw>
                </a:effectLst>
              </a:rPr>
              <a:t>Rechtsfragen </a:t>
            </a:r>
            <a:br>
              <a:rPr lang="de-DE" sz="1600" b="1" dirty="0" smtClean="0">
                <a:solidFill>
                  <a:srgbClr val="C00000"/>
                </a:solidFill>
                <a:effectLst>
                  <a:outerShdw blurRad="38100" dist="38100" dir="2700000" algn="tl">
                    <a:srgbClr val="000000">
                      <a:alpha val="43137"/>
                    </a:srgbClr>
                  </a:outerShdw>
                </a:effectLst>
              </a:rPr>
            </a:br>
            <a:r>
              <a:rPr lang="de-DE" sz="1600" b="1" dirty="0" smtClean="0">
                <a:solidFill>
                  <a:srgbClr val="C00000"/>
                </a:solidFill>
              </a:rPr>
              <a:t>- 	Abgrenzung selbständige / unselbständige kirchliche Vereine, Gruppierungen</a:t>
            </a:r>
            <a:br>
              <a:rPr lang="de-DE" sz="1600" b="1" dirty="0" smtClean="0">
                <a:solidFill>
                  <a:srgbClr val="C00000"/>
                </a:solidFill>
              </a:rPr>
            </a:br>
            <a:r>
              <a:rPr lang="de-DE" sz="1600" b="1" dirty="0" smtClean="0">
                <a:solidFill>
                  <a:srgbClr val="C00000"/>
                </a:solidFill>
              </a:rPr>
              <a:t>	und Verbände auf kirchengemeindlicher Ebene, </a:t>
            </a:r>
            <a:br>
              <a:rPr lang="de-DE" sz="1600" b="1" dirty="0" smtClean="0">
                <a:solidFill>
                  <a:srgbClr val="C00000"/>
                </a:solidFill>
              </a:rPr>
            </a:br>
            <a:r>
              <a:rPr lang="de-DE" sz="1600" b="1" dirty="0" smtClean="0">
                <a:solidFill>
                  <a:srgbClr val="C00000"/>
                </a:solidFill>
              </a:rPr>
              <a:t>-	selbständige Vermögensmassen in den Kirchengemeinden (z.B. Pfarrfonds)</a:t>
            </a:r>
          </a:p>
          <a:p>
            <a:pPr marL="719138" indent="-355600">
              <a:spcAft>
                <a:spcPts val="600"/>
              </a:spcAft>
              <a:buFont typeface="Symbol" panose="05050102010706020507" pitchFamily="18" charset="2"/>
              <a:buChar char="-"/>
              <a:tabLst>
                <a:tab pos="4216400" algn="l"/>
              </a:tabLst>
            </a:pPr>
            <a:r>
              <a:rPr lang="de-DE" sz="1400" b="1" dirty="0" smtClean="0"/>
              <a:t>Zentralabteilung Rechtsamt	Ltg. Justitiar Marcus Baumann-Gretza</a:t>
            </a:r>
            <a:br>
              <a:rPr lang="de-DE" sz="1400" b="1" dirty="0" smtClean="0"/>
            </a:br>
            <a:r>
              <a:rPr lang="de-DE" sz="1400" b="1" dirty="0" smtClean="0"/>
              <a:t>	</a:t>
            </a:r>
            <a:r>
              <a:rPr lang="de-DE" sz="1400" b="1" dirty="0" smtClean="0">
                <a:hlinkClick r:id="rId3"/>
              </a:rPr>
              <a:t>rechtsamt@erzbistum-paderborn.de</a:t>
            </a:r>
            <a:r>
              <a:rPr lang="de-DE" sz="1400" b="1" dirty="0" smtClean="0"/>
              <a:t> </a:t>
            </a:r>
            <a:br>
              <a:rPr lang="de-DE" sz="1400" b="1" dirty="0" smtClean="0"/>
            </a:br>
            <a:r>
              <a:rPr lang="de-DE" sz="1400" b="1" dirty="0" smtClean="0"/>
              <a:t>	05251 125 1351</a:t>
            </a:r>
          </a:p>
          <a:p>
            <a:pPr marL="719138" indent="-355600">
              <a:spcAft>
                <a:spcPts val="600"/>
              </a:spcAft>
              <a:buFont typeface="Symbol" panose="05050102010706020507" pitchFamily="18" charset="2"/>
              <a:buChar char="-"/>
              <a:tabLst>
                <a:tab pos="4216400" algn="l"/>
              </a:tabLst>
            </a:pPr>
            <a:r>
              <a:rPr lang="de-DE" sz="1400" b="1" dirty="0" smtClean="0"/>
              <a:t>zu den Vereinen / Verbänden: Klärung </a:t>
            </a:r>
            <a:r>
              <a:rPr lang="de-DE" sz="1400" b="1" dirty="0"/>
              <a:t>mit Ortsgruppen; diese sollten sich im Zweifelsfall </a:t>
            </a:r>
            <a:r>
              <a:rPr lang="de-DE" sz="1400" b="1" dirty="0" smtClean="0"/>
              <a:t>zunächst mit </a:t>
            </a:r>
            <a:r>
              <a:rPr lang="de-DE" sz="1400" b="1" dirty="0"/>
              <a:t>ihren Vorständen auf diözesaner Ebene in Verbindung setzen</a:t>
            </a:r>
          </a:p>
          <a:p>
            <a:pPr marL="719138" indent="-355600">
              <a:spcAft>
                <a:spcPts val="600"/>
              </a:spcAft>
              <a:buFont typeface="Symbol" panose="05050102010706020507" pitchFamily="18" charset="2"/>
              <a:buChar char="-"/>
              <a:tabLst>
                <a:tab pos="4216400" algn="l"/>
              </a:tabLst>
            </a:pPr>
            <a:endParaRPr lang="de-DE" sz="1400" b="1" dirty="0" smtClean="0"/>
          </a:p>
        </p:txBody>
      </p:sp>
    </p:spTree>
    <p:extLst>
      <p:ext uri="{BB962C8B-B14F-4D97-AF65-F5344CB8AC3E}">
        <p14:creationId xmlns:p14="http://schemas.microsoft.com/office/powerpoint/2010/main" val="41104165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92696"/>
            <a:ext cx="8640961" cy="504056"/>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Antworten </a:t>
            </a:r>
            <a:r>
              <a:rPr lang="de-DE" b="1" dirty="0">
                <a:solidFill>
                  <a:schemeClr val="bg1"/>
                </a:solidFill>
                <a:effectLst>
                  <a:outerShdw blurRad="38100" dist="38100" dir="2700000" algn="tl">
                    <a:srgbClr val="000000">
                      <a:alpha val="43137"/>
                    </a:srgbClr>
                  </a:outerShdw>
                </a:effectLst>
              </a:rPr>
              <a:t>zu </a:t>
            </a:r>
            <a:r>
              <a:rPr lang="de-DE" b="1" dirty="0" smtClean="0">
                <a:solidFill>
                  <a:schemeClr val="bg1"/>
                </a:solidFill>
                <a:effectLst>
                  <a:outerShdw blurRad="38100" dist="38100" dir="2700000" algn="tl">
                    <a:srgbClr val="000000">
                      <a:alpha val="43137"/>
                    </a:srgbClr>
                  </a:outerShdw>
                </a:effectLst>
              </a:rPr>
              <a:t>„häufigen </a:t>
            </a:r>
            <a:r>
              <a:rPr lang="de-DE" b="1" dirty="0">
                <a:solidFill>
                  <a:schemeClr val="bg1"/>
                </a:solidFill>
                <a:effectLst>
                  <a:outerShdw blurRad="38100" dist="38100" dir="2700000" algn="tl">
                    <a:srgbClr val="000000">
                      <a:alpha val="43137"/>
                    </a:srgbClr>
                  </a:outerShdw>
                </a:effectLst>
              </a:rPr>
              <a:t>Fragen zur steuerlichen </a:t>
            </a:r>
            <a:r>
              <a:rPr lang="de-DE" b="1" dirty="0" smtClean="0">
                <a:solidFill>
                  <a:schemeClr val="bg1"/>
                </a:solidFill>
                <a:effectLst>
                  <a:outerShdw blurRad="38100" dist="38100" dir="2700000" algn="tl">
                    <a:srgbClr val="000000">
                      <a:alpha val="43137"/>
                    </a:srgbClr>
                  </a:outerShdw>
                </a:effectLst>
              </a:rPr>
              <a:t>Bestandsaufnahme“</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84</a:t>
            </a:fld>
            <a:endParaRPr lang="de-DE" altLang="de-DE" dirty="0"/>
          </a:p>
        </p:txBody>
      </p:sp>
      <p:sp>
        <p:nvSpPr>
          <p:cNvPr id="5" name="Rechteck 4"/>
          <p:cNvSpPr/>
          <p:nvPr/>
        </p:nvSpPr>
        <p:spPr bwMode="auto">
          <a:xfrm>
            <a:off x="251518" y="1411914"/>
            <a:ext cx="8640961" cy="4824536"/>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342900" indent="-342900">
              <a:spcAft>
                <a:spcPts val="1200"/>
              </a:spcAft>
              <a:buFont typeface="Wingdings" panose="05000000000000000000" pitchFamily="2" charset="2"/>
              <a:buChar char="§"/>
            </a:pPr>
            <a:r>
              <a:rPr lang="de-DE" b="1" dirty="0" smtClean="0"/>
              <a:t>sog. „FAQ-Liste“ wird laufend aktualisiert</a:t>
            </a:r>
          </a:p>
          <a:p>
            <a:pPr marL="342900" indent="-342900">
              <a:spcAft>
                <a:spcPts val="1200"/>
              </a:spcAft>
              <a:buFont typeface="Wingdings" panose="05000000000000000000" pitchFamily="2" charset="2"/>
              <a:buChar char="§"/>
            </a:pPr>
            <a:r>
              <a:rPr lang="de-DE" b="1" dirty="0" smtClean="0"/>
              <a:t>sh. Handout (Stand: 17. Juli 2018)</a:t>
            </a:r>
          </a:p>
          <a:p>
            <a:pPr marL="342900" indent="-342900">
              <a:spcAft>
                <a:spcPts val="2400"/>
              </a:spcAft>
              <a:buFont typeface="Wingdings" panose="05000000000000000000" pitchFamily="2" charset="2"/>
              <a:buChar char="§"/>
            </a:pPr>
            <a:r>
              <a:rPr lang="de-DE" b="1" smtClean="0"/>
              <a:t>über </a:t>
            </a:r>
            <a:r>
              <a:rPr lang="de-DE" b="1">
                <a:hlinkClick r:id="rId3"/>
              </a:rPr>
              <a:t>www.verwaltung-erzbistum-paderborn.de</a:t>
            </a:r>
            <a:r>
              <a:rPr lang="de-DE" b="1" smtClean="0"/>
              <a:t> </a:t>
            </a:r>
            <a:r>
              <a:rPr lang="de-DE" b="1" dirty="0" smtClean="0"/>
              <a:t>veröffentlicht („</a:t>
            </a:r>
            <a:r>
              <a:rPr lang="de-DE" i="1" dirty="0" smtClean="0"/>
              <a:t>Antworten </a:t>
            </a:r>
            <a:r>
              <a:rPr lang="de-DE" i="1" dirty="0"/>
              <a:t>zu "häufigen Fragen zur steuerlichen Bestandsaufnahme" finden sie </a:t>
            </a:r>
            <a:r>
              <a:rPr lang="de-DE" i="1" dirty="0" smtClean="0"/>
              <a:t>hier…“)</a:t>
            </a:r>
          </a:p>
          <a:p>
            <a:pPr>
              <a:spcAft>
                <a:spcPts val="1200"/>
              </a:spcAft>
            </a:pPr>
            <a:r>
              <a:rPr lang="de-DE" b="1" u="sng" dirty="0" smtClean="0">
                <a:solidFill>
                  <a:srgbClr val="C00000"/>
                </a:solidFill>
              </a:rPr>
              <a:t>Beispiele für „häufige Fragen“: </a:t>
            </a:r>
          </a:p>
          <a:p>
            <a:pPr marL="342900" indent="-342900">
              <a:spcAft>
                <a:spcPts val="600"/>
              </a:spcAft>
              <a:buFont typeface="Wingdings" panose="05000000000000000000" pitchFamily="2" charset="2"/>
              <a:buChar char="§"/>
            </a:pPr>
            <a:r>
              <a:rPr lang="de-DE" sz="1600" b="1" i="1" dirty="0">
                <a:solidFill>
                  <a:srgbClr val="C00000"/>
                </a:solidFill>
              </a:rPr>
              <a:t>Wer initiiert das </a:t>
            </a:r>
            <a:r>
              <a:rPr lang="de-DE" sz="1600" b="1" i="1" dirty="0" smtClean="0">
                <a:solidFill>
                  <a:srgbClr val="C00000"/>
                </a:solidFill>
              </a:rPr>
              <a:t>Verfahren (= die Bestandsaufnahme)? </a:t>
            </a:r>
            <a:r>
              <a:rPr lang="de-DE" sz="1600" b="1" i="1" dirty="0">
                <a:solidFill>
                  <a:srgbClr val="C00000"/>
                </a:solidFill>
              </a:rPr>
              <a:t>Wer ist für welche Schritte verantwortlich? Was sind die Aufgaben des Gemeindeverbandes</a:t>
            </a:r>
            <a:r>
              <a:rPr lang="de-DE" sz="1600" b="1" i="1" dirty="0" smtClean="0">
                <a:solidFill>
                  <a:srgbClr val="C00000"/>
                </a:solidFill>
              </a:rPr>
              <a:t>?</a:t>
            </a:r>
          </a:p>
          <a:p>
            <a:pPr marL="342900" indent="-342900">
              <a:spcAft>
                <a:spcPts val="600"/>
              </a:spcAft>
              <a:buFont typeface="Wingdings" panose="05000000000000000000" pitchFamily="2" charset="2"/>
              <a:buChar char="§"/>
            </a:pPr>
            <a:r>
              <a:rPr lang="de-DE" sz="1600" b="1" i="1" dirty="0">
                <a:solidFill>
                  <a:srgbClr val="C00000"/>
                </a:solidFill>
              </a:rPr>
              <a:t>Wie ist die sog. Kleinunternehmerklausel gem. § 19 UStG zu verstehen? Ist der Jahresumsatz von 17.500 EUR ein Freibetrag oder führt die Überschreitung zur vollständigen Umsatzsteuerpflicht</a:t>
            </a:r>
            <a:r>
              <a:rPr lang="de-DE" sz="1600" b="1" i="1" dirty="0" smtClean="0">
                <a:solidFill>
                  <a:srgbClr val="C00000"/>
                </a:solidFill>
              </a:rPr>
              <a:t>?</a:t>
            </a:r>
          </a:p>
          <a:p>
            <a:pPr marL="342900" indent="-342900">
              <a:spcAft>
                <a:spcPts val="600"/>
              </a:spcAft>
              <a:buFont typeface="Wingdings" panose="05000000000000000000" pitchFamily="2" charset="2"/>
              <a:buChar char="§"/>
            </a:pPr>
            <a:r>
              <a:rPr lang="de-DE" sz="1600" b="1" i="1" dirty="0">
                <a:solidFill>
                  <a:srgbClr val="C00000"/>
                </a:solidFill>
              </a:rPr>
              <a:t>Kann die Umsatzsteuer vermieden werden, wenn z.B.  beim Pfarrfest um eine  Spende für Essen und Getränke gebeten wird</a:t>
            </a:r>
            <a:r>
              <a:rPr lang="de-DE" sz="1600" b="1" i="1" dirty="0" smtClean="0">
                <a:solidFill>
                  <a:srgbClr val="C00000"/>
                </a:solidFill>
              </a:rPr>
              <a:t>?</a:t>
            </a:r>
          </a:p>
          <a:p>
            <a:pPr marL="342900" indent="-342900">
              <a:spcAft>
                <a:spcPts val="600"/>
              </a:spcAft>
              <a:buFont typeface="Wingdings" panose="05000000000000000000" pitchFamily="2" charset="2"/>
              <a:buChar char="§"/>
            </a:pPr>
            <a:r>
              <a:rPr lang="de-DE" sz="1600" b="1" i="1" dirty="0" smtClean="0">
                <a:solidFill>
                  <a:srgbClr val="C00000"/>
                </a:solidFill>
              </a:rPr>
              <a:t>Daneben: Div. </a:t>
            </a:r>
            <a:r>
              <a:rPr lang="de-DE" sz="1600" b="1" i="1" smtClean="0">
                <a:solidFill>
                  <a:srgbClr val="C00000"/>
                </a:solidFill>
              </a:rPr>
              <a:t>Fragen zum </a:t>
            </a:r>
            <a:r>
              <a:rPr lang="de-DE" sz="1600" b="1" i="1" dirty="0" smtClean="0">
                <a:solidFill>
                  <a:srgbClr val="C00000"/>
                </a:solidFill>
              </a:rPr>
              <a:t>Umfang der Förderung, zu den Aufgaben des Steuerberaters sowie zur Anwendung der Arbeitshilfen</a:t>
            </a:r>
            <a:endParaRPr lang="de-DE" sz="1600" b="1" i="1" dirty="0">
              <a:solidFill>
                <a:srgbClr val="C00000"/>
              </a:solidFill>
            </a:endParaRPr>
          </a:p>
          <a:p>
            <a:pPr marL="342900" indent="-342900">
              <a:spcAft>
                <a:spcPts val="600"/>
              </a:spcAft>
              <a:buFont typeface="Wingdings" panose="05000000000000000000" pitchFamily="2" charset="2"/>
              <a:buChar char="§"/>
            </a:pPr>
            <a:endParaRPr lang="de-DE" sz="1600" b="1" i="1" dirty="0">
              <a:solidFill>
                <a:srgbClr val="C00000"/>
              </a:solidFill>
            </a:endParaRPr>
          </a:p>
          <a:p>
            <a:pPr marL="342900" indent="-342900">
              <a:spcAft>
                <a:spcPts val="600"/>
              </a:spcAft>
              <a:buFont typeface="Wingdings" panose="05000000000000000000" pitchFamily="2" charset="2"/>
              <a:buChar char="§"/>
            </a:pPr>
            <a:endParaRPr lang="de-DE" sz="1600" b="1" i="1" dirty="0">
              <a:solidFill>
                <a:srgbClr val="C00000"/>
              </a:solidFill>
            </a:endParaRPr>
          </a:p>
          <a:p>
            <a:pPr marL="342900" indent="-342900">
              <a:spcAft>
                <a:spcPts val="1200"/>
              </a:spcAft>
              <a:buFont typeface="Wingdings" panose="05000000000000000000" pitchFamily="2" charset="2"/>
              <a:buChar char="§"/>
            </a:pPr>
            <a:endParaRPr lang="de-DE" sz="1600" b="1" dirty="0" smtClean="0">
              <a:solidFill>
                <a:srgbClr val="C00000"/>
              </a:solidFill>
            </a:endParaRPr>
          </a:p>
        </p:txBody>
      </p:sp>
    </p:spTree>
    <p:extLst>
      <p:ext uri="{BB962C8B-B14F-4D97-AF65-F5344CB8AC3E}">
        <p14:creationId xmlns:p14="http://schemas.microsoft.com/office/powerpoint/2010/main" val="11382742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randombar(horizont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randombar(horizontal)">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85</a:t>
            </a:fld>
            <a:endParaRPr lang="de-DE" altLang="de-DE" dirty="0"/>
          </a:p>
        </p:txBody>
      </p:sp>
      <p:sp>
        <p:nvSpPr>
          <p:cNvPr id="5" name="Rechteck 4"/>
          <p:cNvSpPr/>
          <p:nvPr/>
        </p:nvSpPr>
        <p:spPr bwMode="auto">
          <a:xfrm>
            <a:off x="251519" y="1484784"/>
            <a:ext cx="8640961" cy="4963467"/>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t" anchorCtr="0" compatLnSpc="1">
            <a:prstTxWarp prst="textNoShape">
              <a:avLst/>
            </a:prstTxWarp>
          </a:bodyPr>
          <a:lstStyle/>
          <a:p>
            <a:pPr marL="352425" indent="-352425" fontAlgn="b">
              <a:spcBef>
                <a:spcPts val="0"/>
              </a:spcBef>
              <a:spcAft>
                <a:spcPts val="600"/>
              </a:spcAft>
              <a:buFont typeface="Wingdings" panose="05000000000000000000" pitchFamily="2" charset="2"/>
              <a:buChar char="Ø"/>
            </a:pPr>
            <a:r>
              <a:rPr lang="de-DE" b="1" dirty="0" smtClean="0">
                <a:solidFill>
                  <a:srgbClr val="C00000"/>
                </a:solidFill>
                <a:effectLst>
                  <a:outerShdw blurRad="38100" dist="38100" dir="2700000" algn="tl">
                    <a:srgbClr val="000000">
                      <a:alpha val="43137"/>
                    </a:srgbClr>
                  </a:outerShdw>
                </a:effectLst>
              </a:rPr>
              <a:t>Über die online-Plattform „Verwaltungshandbuch für Pastorale Räume“ werden alle Informationen zur Steuerthematik bereitgestellt, u.a.</a:t>
            </a:r>
          </a:p>
          <a:p>
            <a:pPr marL="722313" indent="-352425" fontAlgn="b">
              <a:spcBef>
                <a:spcPts val="0"/>
              </a:spcBef>
              <a:spcAft>
                <a:spcPts val="600"/>
              </a:spcAft>
              <a:buFont typeface="Wingdings" panose="05000000000000000000" pitchFamily="2" charset="2"/>
              <a:buChar char="§"/>
            </a:pPr>
            <a:r>
              <a:rPr lang="de-DE" sz="1600" b="1" dirty="0" smtClean="0"/>
              <a:t>Rundschreiben zur Förderung der steuerl. Bestandsaufnahme</a:t>
            </a:r>
          </a:p>
          <a:p>
            <a:pPr marL="722313" indent="-352425" fontAlgn="b">
              <a:spcBef>
                <a:spcPts val="0"/>
              </a:spcBef>
              <a:spcAft>
                <a:spcPts val="600"/>
              </a:spcAft>
              <a:buFont typeface="Wingdings" panose="05000000000000000000" pitchFamily="2" charset="2"/>
              <a:buChar char="§"/>
            </a:pPr>
            <a:r>
              <a:rPr lang="de-DE" sz="1600" b="1" dirty="0" smtClean="0"/>
              <a:t>Förderrichtlinien vom 20. März 2018</a:t>
            </a:r>
          </a:p>
          <a:p>
            <a:pPr marL="722313" indent="-352425" fontAlgn="b">
              <a:spcBef>
                <a:spcPts val="0"/>
              </a:spcBef>
              <a:spcAft>
                <a:spcPts val="600"/>
              </a:spcAft>
              <a:buFont typeface="Wingdings" panose="05000000000000000000" pitchFamily="2" charset="2"/>
              <a:buChar char="§"/>
            </a:pPr>
            <a:r>
              <a:rPr lang="de-DE" sz="1600" b="1" dirty="0" smtClean="0"/>
              <a:t>Arbeitshilfe + Unterlagen zur Datenerfassung (Excel-Format) – jeweils aktueller Stand + Formular zur Vollständigkeitserklärung</a:t>
            </a:r>
          </a:p>
          <a:p>
            <a:pPr marL="722313" indent="-352425" fontAlgn="b">
              <a:spcBef>
                <a:spcPts val="0"/>
              </a:spcBef>
              <a:spcAft>
                <a:spcPts val="600"/>
              </a:spcAft>
              <a:buFont typeface="Wingdings" panose="05000000000000000000" pitchFamily="2" charset="2"/>
              <a:buChar char="§"/>
            </a:pPr>
            <a:r>
              <a:rPr lang="de-DE" sz="1600" b="1" dirty="0" smtClean="0"/>
              <a:t>Liste Ansprechpartner im EGV</a:t>
            </a:r>
          </a:p>
          <a:p>
            <a:pPr marL="722313" indent="-352425" fontAlgn="b">
              <a:spcBef>
                <a:spcPts val="0"/>
              </a:spcBef>
              <a:spcAft>
                <a:spcPts val="600"/>
              </a:spcAft>
              <a:buFont typeface="Wingdings" panose="05000000000000000000" pitchFamily="2" charset="2"/>
              <a:buChar char="§"/>
            </a:pPr>
            <a:r>
              <a:rPr lang="de-DE" sz="1600" b="1" dirty="0" smtClean="0"/>
              <a:t>FAQs – jeweils aktueller Stand</a:t>
            </a:r>
          </a:p>
          <a:p>
            <a:pPr marL="722313" indent="-352425" fontAlgn="b">
              <a:spcBef>
                <a:spcPts val="0"/>
              </a:spcBef>
              <a:spcAft>
                <a:spcPts val="600"/>
              </a:spcAft>
              <a:buFont typeface="Wingdings" panose="05000000000000000000" pitchFamily="2" charset="2"/>
              <a:buChar char="§"/>
            </a:pPr>
            <a:r>
              <a:rPr lang="de-DE" sz="1600" b="1" dirty="0" smtClean="0"/>
              <a:t>Zusammenfassung der Neuregelung der Umsatzsteuer</a:t>
            </a:r>
          </a:p>
          <a:p>
            <a:pPr marL="722313" indent="-352425" fontAlgn="b">
              <a:spcBef>
                <a:spcPts val="0"/>
              </a:spcBef>
              <a:spcAft>
                <a:spcPts val="600"/>
              </a:spcAft>
              <a:buFont typeface="Wingdings" panose="05000000000000000000" pitchFamily="2" charset="2"/>
              <a:buChar char="§"/>
            </a:pPr>
            <a:r>
              <a:rPr lang="de-DE" sz="1600" b="1" dirty="0" smtClean="0"/>
              <a:t>Broschüre „Steuerpflichten der Kirchengemeinden“ (bis Ende 2020 maßgebend)</a:t>
            </a:r>
          </a:p>
          <a:p>
            <a:pPr marL="722313" indent="-352425" fontAlgn="b">
              <a:spcBef>
                <a:spcPts val="0"/>
              </a:spcBef>
              <a:spcAft>
                <a:spcPts val="600"/>
              </a:spcAft>
              <a:buFont typeface="Wingdings" panose="05000000000000000000" pitchFamily="2" charset="2"/>
              <a:buChar char="§"/>
            </a:pPr>
            <a:r>
              <a:rPr lang="de-DE" sz="1600" b="1" dirty="0" smtClean="0"/>
              <a:t>Power-Point-Präsentation über die Info-Veranstaltungen in 2018</a:t>
            </a:r>
          </a:p>
          <a:p>
            <a:pPr marL="722313" indent="-352425" fontAlgn="b">
              <a:spcBef>
                <a:spcPts val="0"/>
              </a:spcBef>
              <a:spcAft>
                <a:spcPts val="600"/>
              </a:spcAft>
              <a:buFont typeface="Wingdings" panose="05000000000000000000" pitchFamily="2" charset="2"/>
              <a:buChar char="§"/>
            </a:pPr>
            <a:r>
              <a:rPr lang="de-DE" sz="1600" b="1" dirty="0" smtClean="0"/>
              <a:t>Arbeitshilfe des VDDs mit vertiefenden Informationen</a:t>
            </a:r>
          </a:p>
          <a:p>
            <a:endParaRPr lang="de-DE" sz="1600" dirty="0" smtClean="0"/>
          </a:p>
          <a:p>
            <a:pPr marL="722313" indent="-352425" fontAlgn="b">
              <a:spcBef>
                <a:spcPts val="0"/>
              </a:spcBef>
              <a:spcAft>
                <a:spcPts val="600"/>
              </a:spcAft>
              <a:buFont typeface="Wingdings" panose="05000000000000000000" pitchFamily="2" charset="2"/>
              <a:buChar char="§"/>
            </a:pPr>
            <a:r>
              <a:rPr lang="de-DE" sz="1600" b="1" dirty="0" smtClean="0">
                <a:solidFill>
                  <a:srgbClr val="C00000"/>
                </a:solidFill>
                <a:latin typeface="Courier New" panose="02070309020205020404" pitchFamily="49" charset="0"/>
                <a:cs typeface="Courier New" panose="02070309020205020404" pitchFamily="49" charset="0"/>
              </a:rPr>
              <a:t>geplant: Musterformulierungen (z.B. kurzfristige Vermietungen im Pfarrheim, … )</a:t>
            </a:r>
          </a:p>
          <a:p>
            <a:pPr marL="285750" indent="-285750" fontAlgn="b">
              <a:spcBef>
                <a:spcPts val="0"/>
              </a:spcBef>
              <a:spcAft>
                <a:spcPts val="600"/>
              </a:spcAft>
              <a:buFont typeface="Wingdings" panose="05000000000000000000" pitchFamily="2" charset="2"/>
              <a:buChar char="Ø"/>
            </a:pPr>
            <a:endPar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p:txBody>
      </p:sp>
      <p:sp>
        <p:nvSpPr>
          <p:cNvPr id="7" name="Rechteck 6"/>
          <p:cNvSpPr/>
          <p:nvPr/>
        </p:nvSpPr>
        <p:spPr bwMode="auto">
          <a:xfrm>
            <a:off x="251519" y="620688"/>
            <a:ext cx="8640961" cy="648072"/>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108000" rIns="91440" bIns="45720" numCol="1" rtlCol="0" anchor="t" anchorCtr="0" compatLnSpc="1">
            <a:prstTxWarp prst="textNoShape">
              <a:avLst/>
            </a:prstTxWarp>
          </a:bodyPr>
          <a:lstStyle/>
          <a:p>
            <a:pPr lvl="0" algn="ctr"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Informationen über die </a:t>
            </a:r>
            <a:r>
              <a:rPr lang="de-DE" b="1" smtClean="0">
                <a:solidFill>
                  <a:schemeClr val="bg1"/>
                </a:solidFill>
                <a:effectLst>
                  <a:outerShdw blurRad="38100" dist="38100" dir="2700000" algn="tl">
                    <a:srgbClr val="000000">
                      <a:alpha val="43137"/>
                    </a:srgbClr>
                  </a:outerShdw>
                </a:effectLst>
              </a:rPr>
              <a:t>Homepage </a:t>
            </a:r>
            <a:r>
              <a:rPr lang="de-DE" b="1">
                <a:hlinkClick r:id="rId3"/>
              </a:rPr>
              <a:t>www.verwaltung-erzbistum-paderborn.de</a:t>
            </a:r>
            <a:r>
              <a:rPr lang="de-DE" b="1" smtClean="0">
                <a:solidFill>
                  <a:schemeClr val="bg1"/>
                </a:solidFill>
                <a:effectLst>
                  <a:outerShdw blurRad="38100" dist="38100" dir="2700000" algn="tl">
                    <a:srgbClr val="000000">
                      <a:alpha val="43137"/>
                    </a:srgbClr>
                  </a:outerShdw>
                </a:effectLst>
              </a:rPr>
              <a:t> </a:t>
            </a:r>
            <a:endParaRPr lang="de-DE"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03290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randombar(horizont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randombar(horizont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randombar(horizontal)">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randombar(horizontal)">
                                      <p:cBhvr>
                                        <p:cTn id="5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86</a:t>
            </a:fld>
            <a:endParaRPr lang="de-DE" altLang="de-DE" dirty="0"/>
          </a:p>
        </p:txBody>
      </p:sp>
      <p:sp>
        <p:nvSpPr>
          <p:cNvPr id="5" name="Rechteck 4"/>
          <p:cNvSpPr/>
          <p:nvPr/>
        </p:nvSpPr>
        <p:spPr bwMode="auto">
          <a:xfrm>
            <a:off x="251519" y="1556791"/>
            <a:ext cx="8640961" cy="3384377"/>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252000" rIns="91440" bIns="45720" numCol="1" rtlCol="0" anchor="t" anchorCtr="0" compatLnSpc="1">
            <a:prstTxWarp prst="textNoShape">
              <a:avLst/>
            </a:prstTxWarp>
          </a:bodyPr>
          <a:lstStyle/>
          <a:p>
            <a:pPr algn="ctr" fontAlgn="b">
              <a:spcBef>
                <a:spcPts val="0"/>
              </a:spcBef>
              <a:spcAft>
                <a:spcPts val="600"/>
              </a:spcAft>
            </a:pPr>
            <a:r>
              <a:rPr lang="de-DE" b="1" dirty="0" smtClean="0">
                <a:solidFill>
                  <a:srgbClr val="C00000"/>
                </a:solidFill>
                <a:effectLst>
                  <a:outerShdw blurRad="38100" dist="38100" dir="2700000" algn="tl">
                    <a:srgbClr val="000000">
                      <a:alpha val="43137"/>
                    </a:srgbClr>
                  </a:outerShdw>
                </a:effectLst>
              </a:rPr>
              <a:t>Link online-Plattform „Verwaltungshandbuch für Pastorale Räume“ </a:t>
            </a:r>
          </a:p>
          <a:p>
            <a:pPr algn="ctr" fontAlgn="b">
              <a:spcBef>
                <a:spcPts val="0"/>
              </a:spcBef>
              <a:spcAft>
                <a:spcPts val="600"/>
              </a:spcAft>
            </a:pPr>
            <a:r>
              <a:rPr lang="de-DE" b="1" dirty="0" smtClean="0">
                <a:solidFill>
                  <a:srgbClr val="C00000"/>
                </a:solidFill>
                <a:effectLst>
                  <a:outerShdw blurRad="38100" dist="38100" dir="2700000" algn="tl">
                    <a:srgbClr val="000000">
                      <a:alpha val="43137"/>
                    </a:srgbClr>
                  </a:outerShdw>
                </a:effectLst>
              </a:rPr>
              <a:t>„Neuregelung der Umsatzbesteuerung: Unterlagen für die steuerliche </a:t>
            </a:r>
            <a:r>
              <a:rPr lang="de-DE" b="1" smtClean="0">
                <a:solidFill>
                  <a:srgbClr val="C00000"/>
                </a:solidFill>
                <a:effectLst>
                  <a:outerShdw blurRad="38100" dist="38100" dir="2700000" algn="tl">
                    <a:srgbClr val="000000">
                      <a:alpha val="43137"/>
                    </a:srgbClr>
                  </a:outerShdw>
                </a:effectLst>
              </a:rPr>
              <a:t>Bestandsaufnahme“</a:t>
            </a:r>
          </a:p>
          <a:p>
            <a:pPr algn="ctr" fontAlgn="b">
              <a:spcBef>
                <a:spcPts val="0"/>
              </a:spcBef>
              <a:spcAft>
                <a:spcPts val="600"/>
              </a:spcAft>
            </a:pPr>
            <a:endParaRPr lang="de-DE" b="1" dirty="0" smtClean="0">
              <a:solidFill>
                <a:srgbClr val="C00000"/>
              </a:solidFill>
              <a:effectLst>
                <a:outerShdw blurRad="38100" dist="38100" dir="2700000" algn="tl">
                  <a:srgbClr val="000000">
                    <a:alpha val="43137"/>
                  </a:srgbClr>
                </a:outerShdw>
              </a:effectLst>
            </a:endParaRPr>
          </a:p>
          <a:p>
            <a:pPr algn="ctr">
              <a:spcAft>
                <a:spcPts val="600"/>
              </a:spcAft>
            </a:pPr>
            <a:r>
              <a:rPr lang="de-DE" b="1" u="sng">
                <a:hlinkClick r:id="rId3"/>
              </a:rPr>
              <a:t>https://</a:t>
            </a:r>
            <a:r>
              <a:rPr lang="de-DE" b="1" u="sng" smtClean="0">
                <a:hlinkClick r:id="rId3"/>
              </a:rPr>
              <a:t>www.verwaltung-erzbistum-paderborn.de/Vermoegen-verwalten/Neuregelung-der-Umsatzbesteuerung%3A-Unterlagen-fuer-die-steuerliche-Bestandsaufnahme-in-den-KG.html</a:t>
            </a:r>
            <a:r>
              <a:rPr lang="de-DE" b="1" u="sng" smtClean="0"/>
              <a:t> </a:t>
            </a:r>
            <a:endParaRPr lang="de-DE" b="1" dirty="0"/>
          </a:p>
          <a:p>
            <a:pPr algn="ctr" fontAlgn="b">
              <a:spcBef>
                <a:spcPts val="0"/>
              </a:spcBef>
              <a:spcAft>
                <a:spcPts val="600"/>
              </a:spcAft>
            </a:pPr>
            <a:endParaRPr lang="de-DE" b="1" dirty="0" smtClean="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a:p>
            <a:pPr marL="285750" indent="-285750" algn="ctr" fontAlgn="b">
              <a:spcBef>
                <a:spcPts val="0"/>
              </a:spcBef>
              <a:spcAft>
                <a:spcPts val="600"/>
              </a:spcAft>
              <a:buFont typeface="Wingdings" panose="05000000000000000000" pitchFamily="2" charset="2"/>
              <a:buChar char="Ø"/>
            </a:pPr>
            <a:endPar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p:txBody>
      </p:sp>
      <p:sp>
        <p:nvSpPr>
          <p:cNvPr id="7" name="Rechteck 6"/>
          <p:cNvSpPr/>
          <p:nvPr/>
        </p:nvSpPr>
        <p:spPr bwMode="auto">
          <a:xfrm>
            <a:off x="251519" y="620688"/>
            <a:ext cx="8640961" cy="648072"/>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108000" rIns="91440" bIns="45720" numCol="1" rtlCol="0" anchor="t" anchorCtr="0" compatLnSpc="1">
            <a:prstTxWarp prst="textNoShape">
              <a:avLst/>
            </a:prstTxWarp>
          </a:bodyPr>
          <a:lstStyle/>
          <a:p>
            <a:pPr lvl="0" algn="ctr" eaLnBrk="1" fontAlgn="auto" hangingPunct="1">
              <a:lnSpc>
                <a:spcPts val="2500"/>
              </a:lnSpc>
              <a:spcBef>
                <a:spcPts val="0"/>
              </a:spcBef>
              <a:spcAft>
                <a:spcPts val="600"/>
              </a:spcAft>
              <a:tabLst>
                <a:tab pos="534988" algn="l"/>
              </a:tabLst>
              <a:defRPr/>
            </a:pPr>
            <a:r>
              <a:rPr lang="de-DE" b="1" dirty="0" smtClean="0">
                <a:solidFill>
                  <a:schemeClr val="bg1"/>
                </a:solidFill>
                <a:effectLst>
                  <a:outerShdw blurRad="38100" dist="38100" dir="2700000" algn="tl">
                    <a:srgbClr val="000000">
                      <a:alpha val="43137"/>
                    </a:srgbClr>
                  </a:outerShdw>
                </a:effectLst>
              </a:rPr>
              <a:t>Informationen über die </a:t>
            </a:r>
            <a:r>
              <a:rPr lang="de-DE" b="1" smtClean="0">
                <a:solidFill>
                  <a:schemeClr val="bg1"/>
                </a:solidFill>
                <a:effectLst>
                  <a:outerShdw blurRad="38100" dist="38100" dir="2700000" algn="tl">
                    <a:srgbClr val="000000">
                      <a:alpha val="43137"/>
                    </a:srgbClr>
                  </a:outerShdw>
                </a:effectLst>
              </a:rPr>
              <a:t>Homepage </a:t>
            </a:r>
            <a:r>
              <a:rPr lang="de-DE" b="1">
                <a:hlinkClick r:id="rId4"/>
              </a:rPr>
              <a:t>www.verwaltung-erzbistum-paderborn.de</a:t>
            </a:r>
            <a:r>
              <a:rPr lang="de-DE" b="1" smtClean="0">
                <a:solidFill>
                  <a:schemeClr val="bg1"/>
                </a:solidFill>
                <a:effectLst>
                  <a:outerShdw blurRad="38100" dist="38100" dir="2700000" algn="tl">
                    <a:srgbClr val="000000">
                      <a:alpha val="43137"/>
                    </a:srgbClr>
                  </a:outerShdw>
                </a:effectLst>
              </a:rPr>
              <a:t> </a:t>
            </a:r>
            <a:endParaRPr lang="de-DE"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6135715"/>
      </p:ext>
    </p:extLst>
  </p:cSld>
  <p:clrMapOvr>
    <a:masterClrMapping/>
  </p:clrMapOvr>
  <p:transition spd="med">
    <p:pull/>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87</a:t>
            </a:fld>
            <a:endParaRPr lang="de-DE" altLang="de-DE" dirty="0"/>
          </a:p>
        </p:txBody>
      </p:sp>
      <p:sp>
        <p:nvSpPr>
          <p:cNvPr id="12" name="Rechteck 11"/>
          <p:cNvSpPr/>
          <p:nvPr/>
        </p:nvSpPr>
        <p:spPr bwMode="auto">
          <a:xfrm>
            <a:off x="251520" y="685789"/>
            <a:ext cx="8640961" cy="648000"/>
          </a:xfrm>
          <a:prstGeom prst="rect">
            <a:avLst/>
          </a:prstGeom>
          <a:solidFill>
            <a:schemeClr val="tx1">
              <a:lumMod val="50000"/>
              <a:lumOff val="5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lvl="0" eaLnBrk="1" fontAlgn="auto" hangingPunct="1">
              <a:spcBef>
                <a:spcPts val="0"/>
              </a:spcBef>
              <a:spcAft>
                <a:spcPts val="1200"/>
              </a:spcAft>
            </a:pPr>
            <a:r>
              <a:rPr lang="de-DE" sz="2400" b="1" dirty="0" smtClean="0">
                <a:solidFill>
                  <a:srgbClr val="FFFFFF"/>
                </a:solidFill>
                <a:latin typeface="Arial"/>
              </a:rPr>
              <a:t>Agenda</a:t>
            </a:r>
            <a:endParaRPr lang="de-DE" sz="2400" b="1" dirty="0">
              <a:solidFill>
                <a:srgbClr val="FFFFFF"/>
              </a:solidFill>
              <a:latin typeface="Arial"/>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700808"/>
            <a:ext cx="4320480" cy="4320480"/>
          </a:xfrm>
          <a:prstGeom prst="rect">
            <a:avLst/>
          </a:prstGeom>
        </p:spPr>
      </p:pic>
      <p:sp>
        <p:nvSpPr>
          <p:cNvPr id="4" name="Textfeld 3"/>
          <p:cNvSpPr txBox="1"/>
          <p:nvPr/>
        </p:nvSpPr>
        <p:spPr>
          <a:xfrm>
            <a:off x="4572000" y="1556792"/>
            <a:ext cx="3744416" cy="1305165"/>
          </a:xfrm>
          <a:prstGeom prst="rect">
            <a:avLst/>
          </a:prstGeom>
          <a:noFill/>
        </p:spPr>
        <p:txBody>
          <a:bodyPr wrap="square" rtlCol="0">
            <a:spAutoFit/>
          </a:bodyPr>
          <a:lstStyle/>
          <a:p>
            <a:pPr>
              <a:lnSpc>
                <a:spcPct val="150000"/>
              </a:lnSpc>
            </a:pPr>
            <a:r>
              <a:rPr lang="de-DE" sz="2800" b="1" dirty="0" smtClean="0">
                <a:effectLst>
                  <a:outerShdw blurRad="38100" dist="38100" dir="2700000" algn="tl">
                    <a:srgbClr val="000000">
                      <a:alpha val="43137"/>
                    </a:srgbClr>
                  </a:outerShdw>
                </a:effectLst>
                <a:cs typeface="Arial" panose="020B0604020202020204" pitchFamily="34" charset="0"/>
              </a:rPr>
              <a:t>Haben Sie Fragen oder Anregungen?</a:t>
            </a:r>
            <a:endParaRPr lang="de-DE" sz="2800" b="1" dirty="0">
              <a:effectLst>
                <a:outerShdw blurRad="38100" dist="38100" dir="2700000" algn="tl">
                  <a:srgbClr val="000000">
                    <a:alpha val="43137"/>
                  </a:srgbClr>
                </a:outerShdw>
              </a:effectLst>
              <a:cs typeface="Arial" panose="020B0604020202020204" pitchFamily="34" charset="0"/>
            </a:endParaRPr>
          </a:p>
        </p:txBody>
      </p:sp>
      <p:sp>
        <p:nvSpPr>
          <p:cNvPr id="6" name="Textfeld 5"/>
          <p:cNvSpPr txBox="1"/>
          <p:nvPr/>
        </p:nvSpPr>
        <p:spPr>
          <a:xfrm>
            <a:off x="6130300" y="6042774"/>
            <a:ext cx="2699792" cy="338554"/>
          </a:xfrm>
          <a:prstGeom prst="rect">
            <a:avLst/>
          </a:prstGeom>
          <a:solidFill>
            <a:schemeClr val="bg1"/>
          </a:solidFill>
        </p:spPr>
        <p:txBody>
          <a:bodyPr wrap="square" rtlCol="0">
            <a:spAutoFit/>
          </a:bodyPr>
          <a:lstStyle/>
          <a:p>
            <a:r>
              <a:rPr lang="de-DE" sz="1600" i="1" dirty="0" smtClean="0">
                <a:solidFill>
                  <a:srgbClr val="C00000"/>
                </a:solidFill>
                <a:latin typeface="Arial Black" panose="020B0A04020102020204" pitchFamily="34" charset="0"/>
              </a:rPr>
              <a:t>zurück zur Agenda</a:t>
            </a:r>
            <a:endParaRPr lang="de-DE" sz="1600" i="1" dirty="0">
              <a:solidFill>
                <a:srgbClr val="C00000"/>
              </a:solidFill>
              <a:latin typeface="Arial Black" panose="020B0A04020102020204" pitchFamily="34" charset="0"/>
            </a:endParaRPr>
          </a:p>
        </p:txBody>
      </p:sp>
      <p:sp>
        <p:nvSpPr>
          <p:cNvPr id="7" name="Interaktive Schaltfläche: Zurück oder Vorherige(r) 6">
            <a:hlinkClick r:id="rId4" action="ppaction://hlinksldjump" highlightClick="1"/>
          </p:cNvPr>
          <p:cNvSpPr/>
          <p:nvPr/>
        </p:nvSpPr>
        <p:spPr>
          <a:xfrm>
            <a:off x="6514243" y="5541261"/>
            <a:ext cx="1368152" cy="432048"/>
          </a:xfrm>
          <a:prstGeom prst="actionButtonBackPrevious">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50483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88</a:t>
            </a:fld>
            <a:endParaRPr lang="de-DE" altLang="de-DE" dirty="0"/>
          </a:p>
        </p:txBody>
      </p:sp>
      <p:sp>
        <p:nvSpPr>
          <p:cNvPr id="7" name="Rechteck 6"/>
          <p:cNvSpPr/>
          <p:nvPr/>
        </p:nvSpPr>
        <p:spPr bwMode="auto">
          <a:xfrm>
            <a:off x="251519" y="620688"/>
            <a:ext cx="8640961" cy="648072"/>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108000" rIns="91440" bIns="45720" numCol="1" rtlCol="0" anchor="ctr" anchorCtr="0" compatLnSpc="1">
            <a:prstTxWarp prst="textNoShape">
              <a:avLst/>
            </a:prstTxWarp>
          </a:bodyPr>
          <a:lstStyle/>
          <a:p>
            <a:pPr lvl="0" algn="ctr" eaLnBrk="1" fontAlgn="auto" hangingPunct="1">
              <a:lnSpc>
                <a:spcPts val="2500"/>
              </a:lnSpc>
              <a:spcBef>
                <a:spcPts val="0"/>
              </a:spcBef>
              <a:spcAft>
                <a:spcPts val="600"/>
              </a:spcAft>
              <a:tabLst>
                <a:tab pos="534988" algn="l"/>
              </a:tabLst>
              <a:defRPr/>
            </a:pPr>
            <a:r>
              <a:rPr lang="de-DE" sz="2000" b="1" dirty="0" smtClean="0">
                <a:solidFill>
                  <a:schemeClr val="bg1"/>
                </a:solidFill>
                <a:effectLst>
                  <a:outerShdw blurRad="38100" dist="38100" dir="2700000" algn="tl">
                    <a:srgbClr val="000000">
                      <a:alpha val="43137"/>
                    </a:srgbClr>
                  </a:outerShdw>
                </a:effectLst>
              </a:rPr>
              <a:t>Belastung für den Kirchenvorstand</a:t>
            </a:r>
            <a:endParaRPr lang="de-DE" sz="2000" b="1" dirty="0">
              <a:solidFill>
                <a:schemeClr val="bg1"/>
              </a:solidFill>
              <a:effectLst>
                <a:outerShdw blurRad="38100" dist="38100" dir="2700000" algn="tl">
                  <a:srgbClr val="000000">
                    <a:alpha val="43137"/>
                  </a:srgbClr>
                </a:outerShdw>
              </a:effectLst>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004" y="1428721"/>
            <a:ext cx="3707090" cy="494278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Rechteck 5"/>
          <p:cNvSpPr/>
          <p:nvPr/>
        </p:nvSpPr>
        <p:spPr bwMode="auto">
          <a:xfrm>
            <a:off x="4572000" y="1556791"/>
            <a:ext cx="4320480" cy="4891460"/>
          </a:xfrm>
          <a:prstGeom prst="rect">
            <a:avLst/>
          </a:prstGeom>
          <a:solidFill>
            <a:schemeClr val="bg2">
              <a:lumMod val="20000"/>
              <a:lumOff val="80000"/>
            </a:schemeClr>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36000" rIns="91440" bIns="45720" numCol="1" rtlCol="0" anchor="t" anchorCtr="0" compatLnSpc="1">
            <a:prstTxWarp prst="textNoShape">
              <a:avLst/>
            </a:prstTxWarp>
          </a:bodyPr>
          <a:lstStyle/>
          <a:p>
            <a:pPr marL="285750" indent="-285750" fontAlgn="b">
              <a:spcBef>
                <a:spcPts val="0"/>
              </a:spcBef>
              <a:spcAft>
                <a:spcPts val="600"/>
              </a:spcAft>
              <a:buFont typeface="Arial" panose="020B0604020202020204" pitchFamily="34" charset="0"/>
              <a:buChar char="•"/>
            </a:pPr>
            <a:r>
              <a:rPr lang="de-DE" b="1" dirty="0" smtClean="0">
                <a:cs typeface="Arial" panose="020B0604020202020204" pitchFamily="34" charset="0"/>
              </a:rPr>
              <a:t>Der Kirchenvorstand wird bei den notwendigen Änderungen und Abklärungen durch das EGV und die Gemeindeverbände unterstützt.</a:t>
            </a:r>
          </a:p>
          <a:p>
            <a:pPr marL="285750" indent="-285750" fontAlgn="b">
              <a:spcBef>
                <a:spcPts val="0"/>
              </a:spcBef>
              <a:spcAft>
                <a:spcPts val="600"/>
              </a:spcAft>
              <a:buFont typeface="Arial" panose="020B0604020202020204" pitchFamily="34" charset="0"/>
              <a:buChar char="•"/>
            </a:pPr>
            <a:r>
              <a:rPr lang="de-DE" b="1" dirty="0" smtClean="0">
                <a:cs typeface="Arial" panose="020B0604020202020204" pitchFamily="34" charset="0"/>
              </a:rPr>
              <a:t>Für die steuerlichen Detailfragen sollte ein Steuerberater einge-schaltet werden.</a:t>
            </a:r>
          </a:p>
          <a:p>
            <a:pPr marL="285750" indent="-285750" fontAlgn="b">
              <a:spcBef>
                <a:spcPts val="0"/>
              </a:spcBef>
              <a:spcAft>
                <a:spcPts val="600"/>
              </a:spcAft>
              <a:buFont typeface="Arial" panose="020B0604020202020204" pitchFamily="34" charset="0"/>
              <a:buChar char="•"/>
            </a:pPr>
            <a:r>
              <a:rPr lang="de-DE" b="1" dirty="0" smtClean="0">
                <a:solidFill>
                  <a:srgbClr val="C00000"/>
                </a:solidFill>
                <a:latin typeface="Courier New" panose="02070309020205020404" pitchFamily="49" charset="0"/>
                <a:cs typeface="Courier New" panose="02070309020205020404" pitchFamily="49" charset="0"/>
              </a:rPr>
              <a:t>Steuerliches Know-How im KV ist nicht erforderlich!</a:t>
            </a:r>
          </a:p>
          <a:p>
            <a:pPr marL="285750" indent="-285750" fontAlgn="b">
              <a:spcBef>
                <a:spcPts val="0"/>
              </a:spcBef>
              <a:spcAft>
                <a:spcPts val="600"/>
              </a:spcAft>
              <a:buFont typeface="Arial" panose="020B0604020202020204" pitchFamily="34" charset="0"/>
              <a:buChar char="•"/>
            </a:pPr>
            <a:r>
              <a:rPr lang="de-DE" b="1" dirty="0" smtClean="0">
                <a:cs typeface="Arial" panose="020B0604020202020204" pitchFamily="34" charset="0"/>
              </a:rPr>
              <a:t>Jetzt mit den Vorbereitungen beginnen, noch Zeit bis Ende 2020!</a:t>
            </a:r>
          </a:p>
          <a:p>
            <a:pPr marL="285750" indent="-285750" fontAlgn="b">
              <a:spcBef>
                <a:spcPts val="0"/>
              </a:spcBef>
              <a:spcAft>
                <a:spcPts val="600"/>
              </a:spcAft>
              <a:buFont typeface="Arial" panose="020B0604020202020204" pitchFamily="34" charset="0"/>
              <a:buChar char="•"/>
            </a:pPr>
            <a:r>
              <a:rPr lang="de-DE" b="1" dirty="0" smtClean="0">
                <a:cs typeface="Arial" panose="020B0604020202020204" pitchFamily="34" charset="0"/>
              </a:rPr>
              <a:t>Bis dahin werden offene Fragen (</a:t>
            </a:r>
            <a:r>
              <a:rPr lang="de-DE" b="1" i="1" dirty="0" smtClean="0">
                <a:cs typeface="Arial" panose="020B0604020202020204" pitchFamily="34" charset="0"/>
              </a:rPr>
              <a:t>FiBu-Einführung, Anwendung </a:t>
            </a:r>
            <a:br>
              <a:rPr lang="de-DE" b="1" i="1" dirty="0" smtClean="0">
                <a:cs typeface="Arial" panose="020B0604020202020204" pitchFamily="34" charset="0"/>
              </a:rPr>
            </a:br>
            <a:r>
              <a:rPr lang="de-DE" b="1" i="1" dirty="0" smtClean="0">
                <a:cs typeface="Arial" panose="020B0604020202020204" pitchFamily="34" charset="0"/>
              </a:rPr>
              <a:t>§ 2b, UStG Erstellung Steuerer-klärungen durch wen?) </a:t>
            </a:r>
            <a:r>
              <a:rPr lang="de-DE" b="1" dirty="0" smtClean="0">
                <a:cs typeface="Arial" panose="020B0604020202020204" pitchFamily="34" charset="0"/>
              </a:rPr>
              <a:t>geklärt.</a:t>
            </a:r>
          </a:p>
          <a:p>
            <a:pPr marL="285750" indent="-285750" fontAlgn="b">
              <a:spcBef>
                <a:spcPts val="0"/>
              </a:spcBef>
              <a:spcAft>
                <a:spcPts val="600"/>
              </a:spcAft>
              <a:buFont typeface="Wingdings" panose="05000000000000000000" pitchFamily="2" charset="2"/>
              <a:buChar char="Ø"/>
            </a:pPr>
            <a:endParaRPr lang="de-DE"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496789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randombar(horizontal)">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19" y="692696"/>
            <a:ext cx="8640961" cy="504056"/>
          </a:xfrm>
          <a:prstGeom prst="rect">
            <a:avLst/>
          </a:prstGeom>
          <a:solidFill>
            <a:srgbClr val="C00000"/>
          </a:solidFill>
          <a:ln w="9525" cap="flat" cmpd="sng" algn="ctr">
            <a:noFill/>
            <a:prstDash val="solid"/>
            <a:round/>
            <a:headEnd type="none" w="med" len="med"/>
            <a:tailEnd type="none" w="med" len="med"/>
          </a:ln>
          <a:effectLst>
            <a:glow rad="139700">
              <a:schemeClr val="bg1">
                <a:lumMod val="6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rtlCol="0" anchor="ctr" anchorCtr="0" compatLnSpc="1">
            <a:prstTxWarp prst="textNoShape">
              <a:avLst/>
            </a:prstTxWarp>
          </a:bodyPr>
          <a:lstStyle/>
          <a:p>
            <a:pPr lvl="0" eaLnBrk="1" fontAlgn="auto" hangingPunct="1">
              <a:lnSpc>
                <a:spcPts val="2500"/>
              </a:lnSpc>
              <a:spcBef>
                <a:spcPts val="0"/>
              </a:spcBef>
              <a:spcAft>
                <a:spcPts val="600"/>
              </a:spcAft>
              <a:tabLst>
                <a:tab pos="534988" algn="l"/>
              </a:tabLst>
              <a:defRPr/>
            </a:pPr>
            <a:r>
              <a:rPr lang="de-DE" sz="1800" b="1" dirty="0" smtClean="0">
                <a:solidFill>
                  <a:schemeClr val="bg1"/>
                </a:solidFill>
                <a:effectLst>
                  <a:outerShdw blurRad="38100" dist="38100" dir="2700000" algn="tl">
                    <a:srgbClr val="000000">
                      <a:alpha val="43137"/>
                    </a:srgbClr>
                  </a:outerShdw>
                </a:effectLst>
              </a:rPr>
              <a:t>Herzlichen Dank für Ihre Aufmerksamkeit!</a:t>
            </a:r>
            <a:endParaRPr lang="de-DE" b="1" dirty="0">
              <a:solidFill>
                <a:schemeClr val="bg1"/>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pPr>
              <a:defRPr/>
            </a:pPr>
            <a:fld id="{AD8D5E08-84AC-48E8-AF47-DF7700286F5A}" type="slidenum">
              <a:rPr lang="de-DE" altLang="de-DE" smtClean="0"/>
              <a:pPr>
                <a:defRPr/>
              </a:pPr>
              <a:t>89</a:t>
            </a:fld>
            <a:endParaRPr lang="de-DE" altLang="de-DE" dirty="0"/>
          </a:p>
        </p:txBody>
      </p:sp>
      <p:sp>
        <p:nvSpPr>
          <p:cNvPr id="8" name="Rectangle 11"/>
          <p:cNvSpPr>
            <a:spLocks noChangeArrowheads="1"/>
          </p:cNvSpPr>
          <p:nvPr/>
        </p:nvSpPr>
        <p:spPr bwMode="auto">
          <a:xfrm>
            <a:off x="395288" y="1484201"/>
            <a:ext cx="8497192" cy="41395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eaLnBrk="0" hangingPunct="0">
              <a:tabLst>
                <a:tab pos="363538" algn="l"/>
              </a:tabLst>
              <a:defRPr sz="4400">
                <a:solidFill>
                  <a:schemeClr val="tx2"/>
                </a:solidFill>
                <a:latin typeface="Arial" panose="020B0604020202020204" pitchFamily="34" charset="0"/>
              </a:defRPr>
            </a:lvl1pPr>
            <a:lvl2pPr algn="ctr" eaLnBrk="0" hangingPunct="0">
              <a:tabLst>
                <a:tab pos="363538" algn="l"/>
              </a:tabLst>
              <a:defRPr sz="4400">
                <a:solidFill>
                  <a:schemeClr val="tx2"/>
                </a:solidFill>
                <a:latin typeface="Arial" panose="020B0604020202020204" pitchFamily="34" charset="0"/>
              </a:defRPr>
            </a:lvl2pPr>
            <a:lvl3pPr algn="ctr" eaLnBrk="0" hangingPunct="0">
              <a:tabLst>
                <a:tab pos="363538" algn="l"/>
              </a:tabLst>
              <a:defRPr sz="4400">
                <a:solidFill>
                  <a:schemeClr val="tx2"/>
                </a:solidFill>
                <a:latin typeface="Arial" panose="020B0604020202020204" pitchFamily="34" charset="0"/>
              </a:defRPr>
            </a:lvl3pPr>
            <a:lvl4pPr algn="ctr" eaLnBrk="0" hangingPunct="0">
              <a:tabLst>
                <a:tab pos="363538" algn="l"/>
              </a:tabLst>
              <a:defRPr sz="4400">
                <a:solidFill>
                  <a:schemeClr val="tx2"/>
                </a:solidFill>
                <a:latin typeface="Arial" panose="020B0604020202020204" pitchFamily="34" charset="0"/>
              </a:defRPr>
            </a:lvl4pPr>
            <a:lvl5pPr algn="ctr" eaLnBrk="0" hangingPunct="0">
              <a:tabLst>
                <a:tab pos="363538" algn="l"/>
              </a:tabLst>
              <a:defRPr sz="4400">
                <a:solidFill>
                  <a:schemeClr val="tx2"/>
                </a:solidFill>
                <a:latin typeface="Arial" panose="020B0604020202020204" pitchFamily="34" charset="0"/>
              </a:defRPr>
            </a:lvl5pPr>
            <a:lvl6pPr marL="457200" algn="ctr" eaLnBrk="0" fontAlgn="base" hangingPunct="0">
              <a:spcBef>
                <a:spcPct val="0"/>
              </a:spcBef>
              <a:spcAft>
                <a:spcPct val="0"/>
              </a:spcAft>
              <a:tabLst>
                <a:tab pos="363538" algn="l"/>
              </a:tabLst>
              <a:defRPr sz="4400">
                <a:solidFill>
                  <a:schemeClr val="tx2"/>
                </a:solidFill>
                <a:latin typeface="Arial" panose="020B0604020202020204" pitchFamily="34" charset="0"/>
              </a:defRPr>
            </a:lvl6pPr>
            <a:lvl7pPr marL="914400" algn="ctr" eaLnBrk="0" fontAlgn="base" hangingPunct="0">
              <a:spcBef>
                <a:spcPct val="0"/>
              </a:spcBef>
              <a:spcAft>
                <a:spcPct val="0"/>
              </a:spcAft>
              <a:tabLst>
                <a:tab pos="363538" algn="l"/>
              </a:tabLst>
              <a:defRPr sz="4400">
                <a:solidFill>
                  <a:schemeClr val="tx2"/>
                </a:solidFill>
                <a:latin typeface="Arial" panose="020B0604020202020204" pitchFamily="34" charset="0"/>
              </a:defRPr>
            </a:lvl7pPr>
            <a:lvl8pPr marL="1371600" algn="ctr" eaLnBrk="0" fontAlgn="base" hangingPunct="0">
              <a:spcBef>
                <a:spcPct val="0"/>
              </a:spcBef>
              <a:spcAft>
                <a:spcPct val="0"/>
              </a:spcAft>
              <a:tabLst>
                <a:tab pos="363538" algn="l"/>
              </a:tabLst>
              <a:defRPr sz="4400">
                <a:solidFill>
                  <a:schemeClr val="tx2"/>
                </a:solidFill>
                <a:latin typeface="Arial" panose="020B0604020202020204" pitchFamily="34" charset="0"/>
              </a:defRPr>
            </a:lvl8pPr>
            <a:lvl9pPr marL="1828800" algn="ctr" eaLnBrk="0" fontAlgn="base" hangingPunct="0">
              <a:spcBef>
                <a:spcPct val="0"/>
              </a:spcBef>
              <a:spcAft>
                <a:spcPct val="0"/>
              </a:spcAft>
              <a:tabLst>
                <a:tab pos="363538" algn="l"/>
              </a:tabLst>
              <a:defRPr sz="4400">
                <a:solidFill>
                  <a:schemeClr val="tx2"/>
                </a:solidFill>
                <a:latin typeface="Arial" panose="020B0604020202020204" pitchFamily="34" charset="0"/>
              </a:defRPr>
            </a:lvl9pPr>
          </a:lstStyle>
          <a:p>
            <a:pPr algn="l">
              <a:spcAft>
                <a:spcPct val="25000"/>
              </a:spcAft>
              <a:defRPr/>
            </a:pPr>
            <a:r>
              <a:rPr lang="de-DE" altLang="de-DE" sz="1800" b="1" dirty="0" smtClean="0">
                <a:solidFill>
                  <a:srgbClr val="000000"/>
                </a:solidFill>
                <a:cs typeface="Arial" panose="020B0604020202020204" pitchFamily="34" charset="0"/>
              </a:rPr>
              <a:t>Erzbischöfliches Generalvikariat</a:t>
            </a:r>
            <a:br>
              <a:rPr lang="de-DE" altLang="de-DE" sz="1800" b="1" dirty="0" smtClean="0">
                <a:solidFill>
                  <a:srgbClr val="000000"/>
                </a:solidFill>
                <a:cs typeface="Arial" panose="020B0604020202020204" pitchFamily="34" charset="0"/>
              </a:rPr>
            </a:br>
            <a:r>
              <a:rPr lang="de-DE" altLang="de-DE" sz="1800" b="1" dirty="0" smtClean="0">
                <a:solidFill>
                  <a:srgbClr val="000000"/>
                </a:solidFill>
                <a:cs typeface="Arial" panose="020B0604020202020204" pitchFamily="34" charset="0"/>
              </a:rPr>
              <a:t>Hauptabteilung Finanzen – Stabsstelle Steuern (6.01)</a:t>
            </a:r>
            <a:br>
              <a:rPr lang="de-DE" altLang="de-DE" sz="1800" b="1" dirty="0" smtClean="0">
                <a:solidFill>
                  <a:srgbClr val="000000"/>
                </a:solidFill>
                <a:cs typeface="Arial" panose="020B0604020202020204" pitchFamily="34" charset="0"/>
              </a:rPr>
            </a:br>
            <a:r>
              <a:rPr lang="de-DE" altLang="de-DE" sz="1800" b="1" dirty="0" smtClean="0">
                <a:solidFill>
                  <a:srgbClr val="000000"/>
                </a:solidFill>
                <a:cs typeface="Arial" panose="020B0604020202020204" pitchFamily="34" charset="0"/>
              </a:rPr>
              <a:t>Domplatz 3, 33098 Paderborn</a:t>
            </a:r>
            <a:br>
              <a:rPr lang="de-DE" altLang="de-DE" sz="1800" b="1" dirty="0" smtClean="0">
                <a:solidFill>
                  <a:srgbClr val="000000"/>
                </a:solidFill>
                <a:cs typeface="Arial" panose="020B0604020202020204" pitchFamily="34" charset="0"/>
              </a:rPr>
            </a:br>
            <a:r>
              <a:rPr lang="de-DE" altLang="de-DE" sz="1800" b="1" dirty="0" smtClean="0">
                <a:solidFill>
                  <a:srgbClr val="000000"/>
                </a:solidFill>
                <a:cs typeface="Arial" panose="020B0604020202020204" pitchFamily="34" charset="0"/>
              </a:rPr>
              <a:t>Tel.: 05251/125-1225</a:t>
            </a:r>
            <a:br>
              <a:rPr lang="de-DE" altLang="de-DE" sz="1800" b="1" dirty="0" smtClean="0">
                <a:solidFill>
                  <a:srgbClr val="000000"/>
                </a:solidFill>
                <a:cs typeface="Arial" panose="020B0604020202020204" pitchFamily="34" charset="0"/>
              </a:rPr>
            </a:br>
            <a:r>
              <a:rPr lang="de-DE" altLang="de-DE" sz="1800" b="1" dirty="0" smtClean="0">
                <a:solidFill>
                  <a:srgbClr val="000000"/>
                </a:solidFill>
                <a:cs typeface="Arial" panose="020B0604020202020204" pitchFamily="34" charset="0"/>
              </a:rPr>
              <a:t>E-Mail: </a:t>
            </a:r>
            <a:r>
              <a:rPr lang="de-DE" altLang="de-DE" sz="1800" b="1" dirty="0" smtClean="0">
                <a:solidFill>
                  <a:srgbClr val="000000"/>
                </a:solidFill>
                <a:cs typeface="Arial" panose="020B0604020202020204" pitchFamily="34" charset="0"/>
                <a:hlinkClick r:id="rId3"/>
              </a:rPr>
              <a:t>steuerwesen@erzbistum-paderborn.de</a:t>
            </a:r>
            <a:r>
              <a:rPr lang="de-DE" altLang="de-DE" sz="1800" b="1" dirty="0" smtClean="0">
                <a:solidFill>
                  <a:srgbClr val="000000"/>
                </a:solidFill>
                <a:cs typeface="Arial" panose="020B0604020202020204" pitchFamily="34" charset="0"/>
              </a:rPr>
              <a:t/>
            </a:r>
            <a:br>
              <a:rPr lang="de-DE" altLang="de-DE" sz="1800" b="1" dirty="0" smtClean="0">
                <a:solidFill>
                  <a:srgbClr val="000000"/>
                </a:solidFill>
                <a:cs typeface="Arial" panose="020B0604020202020204" pitchFamily="34" charset="0"/>
              </a:rPr>
            </a:br>
            <a:r>
              <a:rPr lang="de-DE" altLang="de-DE" sz="1800" b="1" dirty="0" smtClean="0">
                <a:solidFill>
                  <a:srgbClr val="000000"/>
                </a:solidFill>
                <a:cs typeface="Arial" panose="020B0604020202020204" pitchFamily="34" charset="0"/>
              </a:rPr>
              <a:t/>
            </a:r>
            <a:br>
              <a:rPr lang="de-DE" altLang="de-DE" sz="1800" b="1" dirty="0" smtClean="0">
                <a:solidFill>
                  <a:srgbClr val="000000"/>
                </a:solidFill>
                <a:cs typeface="Arial" panose="020B0604020202020204" pitchFamily="34" charset="0"/>
              </a:rPr>
            </a:br>
            <a:r>
              <a:rPr lang="de-DE" altLang="de-DE" sz="1800" b="1" u="sng" dirty="0" smtClean="0">
                <a:solidFill>
                  <a:srgbClr val="000000"/>
                </a:solidFill>
                <a:effectLst>
                  <a:outerShdw blurRad="38100" dist="38100" dir="2700000" algn="tl">
                    <a:srgbClr val="C0C0C0"/>
                  </a:outerShdw>
                </a:effectLst>
                <a:cs typeface="Arial" panose="020B0604020202020204" pitchFamily="34" charset="0"/>
              </a:rPr>
              <a:t>Rückfragen gerne an</a:t>
            </a:r>
          </a:p>
          <a:p>
            <a:pPr algn="l">
              <a:spcAft>
                <a:spcPts val="1200"/>
              </a:spcAft>
              <a:defRPr/>
            </a:pPr>
            <a:r>
              <a:rPr lang="de-DE" altLang="de-DE" sz="1800" b="1" dirty="0" smtClean="0">
                <a:solidFill>
                  <a:srgbClr val="000000"/>
                </a:solidFill>
                <a:cs typeface="Arial" panose="020B0604020202020204" pitchFamily="34" charset="0"/>
                <a:sym typeface="Wingdings" panose="05000000000000000000" pitchFamily="2" charset="2"/>
              </a:rPr>
              <a:t>•	</a:t>
            </a:r>
            <a:r>
              <a:rPr lang="de-DE" altLang="de-DE" sz="1800" b="1" dirty="0" smtClean="0">
                <a:solidFill>
                  <a:srgbClr val="000000"/>
                </a:solidFill>
                <a:cs typeface="Arial" panose="020B0604020202020204" pitchFamily="34" charset="0"/>
              </a:rPr>
              <a:t>Wolfgang Schulte 	Kontaktdaten: s.o.</a:t>
            </a:r>
          </a:p>
          <a:p>
            <a:pPr algn="l">
              <a:spcAft>
                <a:spcPts val="1200"/>
              </a:spcAft>
              <a:defRPr/>
            </a:pPr>
            <a:r>
              <a:rPr lang="de-DE" altLang="de-DE" sz="1800" b="1" dirty="0" smtClean="0">
                <a:solidFill>
                  <a:srgbClr val="000000"/>
                </a:solidFill>
                <a:cs typeface="Arial" panose="020B0604020202020204" pitchFamily="34" charset="0"/>
                <a:sym typeface="Wingdings" panose="05000000000000000000" pitchFamily="2" charset="2"/>
              </a:rPr>
              <a:t>•	Roland Schmitz 	Tel.: 05251/125-1547</a:t>
            </a:r>
            <a:br>
              <a:rPr lang="de-DE" altLang="de-DE" sz="1800" b="1" dirty="0" smtClean="0">
                <a:solidFill>
                  <a:srgbClr val="000000"/>
                </a:solidFill>
                <a:cs typeface="Arial" panose="020B0604020202020204" pitchFamily="34" charset="0"/>
                <a:sym typeface="Wingdings" panose="05000000000000000000" pitchFamily="2" charset="2"/>
              </a:rPr>
            </a:br>
            <a:r>
              <a:rPr lang="de-DE" altLang="de-DE" sz="1800" b="1" dirty="0" smtClean="0">
                <a:solidFill>
                  <a:srgbClr val="000000"/>
                </a:solidFill>
                <a:cs typeface="Arial" panose="020B0604020202020204" pitchFamily="34" charset="0"/>
                <a:sym typeface="Wingdings" panose="05000000000000000000" pitchFamily="2" charset="2"/>
              </a:rPr>
              <a:t>				</a:t>
            </a:r>
            <a:r>
              <a:rPr lang="de-DE" altLang="de-DE" sz="1800" b="1" dirty="0" smtClean="0">
                <a:solidFill>
                  <a:srgbClr val="000000"/>
                </a:solidFill>
                <a:cs typeface="Arial" panose="020B0604020202020204" pitchFamily="34" charset="0"/>
                <a:sym typeface="Wingdings" panose="05000000000000000000" pitchFamily="2" charset="2"/>
                <a:hlinkClick r:id="rId4"/>
              </a:rPr>
              <a:t>roland.schmitz@erzbistum-paderborn.de</a:t>
            </a:r>
            <a:endParaRPr lang="de-DE" altLang="de-DE" sz="1800" b="1" dirty="0" smtClean="0">
              <a:solidFill>
                <a:srgbClr val="000000"/>
              </a:solidFill>
              <a:cs typeface="Arial" panose="020B0604020202020204" pitchFamily="34" charset="0"/>
              <a:sym typeface="Wingdings" panose="05000000000000000000" pitchFamily="2" charset="2"/>
            </a:endParaRPr>
          </a:p>
          <a:p>
            <a:pPr algn="l">
              <a:spcAft>
                <a:spcPct val="25000"/>
              </a:spcAft>
              <a:tabLst>
                <a:tab pos="355600" algn="l"/>
              </a:tabLst>
              <a:defRPr/>
            </a:pPr>
            <a:r>
              <a:rPr lang="de-DE" altLang="de-DE" sz="1800" b="1" dirty="0">
                <a:solidFill>
                  <a:srgbClr val="000000"/>
                </a:solidFill>
                <a:cs typeface="Arial" panose="020B0604020202020204" pitchFamily="34" charset="0"/>
                <a:sym typeface="Wingdings" panose="05000000000000000000" pitchFamily="2" charset="2"/>
              </a:rPr>
              <a:t>•	</a:t>
            </a:r>
            <a:r>
              <a:rPr lang="de-DE" altLang="de-DE" sz="1800" b="1" dirty="0" smtClean="0">
                <a:solidFill>
                  <a:srgbClr val="000000"/>
                </a:solidFill>
                <a:cs typeface="Arial" panose="020B0604020202020204" pitchFamily="34" charset="0"/>
                <a:sym typeface="Wingdings" panose="05000000000000000000" pitchFamily="2" charset="2"/>
              </a:rPr>
              <a:t>Claus Schmidtmeier	Tel. 05251/125-1282</a:t>
            </a:r>
            <a:br>
              <a:rPr lang="de-DE" altLang="de-DE" sz="1800" b="1" dirty="0" smtClean="0">
                <a:solidFill>
                  <a:srgbClr val="000000"/>
                </a:solidFill>
                <a:cs typeface="Arial" panose="020B0604020202020204" pitchFamily="34" charset="0"/>
                <a:sym typeface="Wingdings" panose="05000000000000000000" pitchFamily="2" charset="2"/>
              </a:rPr>
            </a:br>
            <a:r>
              <a:rPr lang="de-DE" altLang="de-DE" sz="1800" b="1" dirty="0" smtClean="0">
                <a:solidFill>
                  <a:srgbClr val="000000"/>
                </a:solidFill>
                <a:cs typeface="Arial" panose="020B0604020202020204" pitchFamily="34" charset="0"/>
                <a:sym typeface="Wingdings" panose="05000000000000000000" pitchFamily="2" charset="2"/>
              </a:rPr>
              <a:t>			</a:t>
            </a:r>
            <a:r>
              <a:rPr lang="de-DE" altLang="de-DE" sz="1800" i="1" dirty="0" smtClean="0">
                <a:solidFill>
                  <a:srgbClr val="000000"/>
                </a:solidFill>
                <a:cs typeface="Arial" panose="020B0604020202020204" pitchFamily="34" charset="0"/>
                <a:sym typeface="Wingdings" panose="05000000000000000000" pitchFamily="2" charset="2"/>
              </a:rPr>
              <a:t>	</a:t>
            </a:r>
            <a:r>
              <a:rPr lang="de-DE" altLang="de-DE" sz="1800" b="1" dirty="0" smtClean="0">
                <a:solidFill>
                  <a:srgbClr val="000000"/>
                </a:solidFill>
                <a:cs typeface="Arial" panose="020B0604020202020204" pitchFamily="34" charset="0"/>
                <a:sym typeface="Wingdings" panose="05000000000000000000" pitchFamily="2" charset="2"/>
                <a:hlinkClick r:id="rId5"/>
              </a:rPr>
              <a:t>claus.schmidtmeier@erzbistum-paderborn.de</a:t>
            </a:r>
            <a:endParaRPr lang="de-DE" altLang="de-DE" sz="1800" b="1" dirty="0" smtClean="0">
              <a:solidFill>
                <a:srgbClr val="000000"/>
              </a:solidFill>
              <a:cs typeface="Arial" panose="020B0604020202020204" pitchFamily="34" charset="0"/>
              <a:sym typeface="Wingdings" panose="05000000000000000000" pitchFamily="2" charset="2"/>
            </a:endParaRPr>
          </a:p>
          <a:p>
            <a:pPr algn="l">
              <a:spcAft>
                <a:spcPct val="25000"/>
              </a:spcAft>
              <a:tabLst>
                <a:tab pos="355600" algn="l"/>
              </a:tabLst>
              <a:defRPr/>
            </a:pPr>
            <a:endParaRPr lang="de-DE" altLang="de-DE" sz="1800" b="1" i="1" dirty="0">
              <a:solidFill>
                <a:srgbClr val="000000"/>
              </a:solidFill>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88402565"/>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6" y="692696"/>
            <a:ext cx="9144000" cy="6056416"/>
          </a:xfrm>
          <a:prstGeom prst="rect">
            <a:avLst/>
          </a:prstGeom>
        </p:spPr>
      </p:pic>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6" y="692696"/>
            <a:ext cx="9139944" cy="6093296"/>
          </a:xfrm>
          <a:prstGeom prst="rect">
            <a:avLst/>
          </a:prstGeom>
        </p:spPr>
      </p:pic>
    </p:spTree>
    <p:extLst>
      <p:ext uri="{BB962C8B-B14F-4D97-AF65-F5344CB8AC3E}">
        <p14:creationId xmlns:p14="http://schemas.microsoft.com/office/powerpoint/2010/main" val="39391615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rzbistum Paderborn - Diözesanes Forum">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hne_Logo_Erzbistum Paderborn - Diözesanes Forum">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8326</Words>
  <Application>Microsoft Office PowerPoint</Application>
  <PresentationFormat>Bildschirmpräsentation (4:3)</PresentationFormat>
  <Paragraphs>935</Paragraphs>
  <Slides>89</Slides>
  <Notes>89</Notes>
  <HiddenSlides>0</HiddenSlides>
  <MMClips>0</MMClips>
  <ScaleCrop>false</ScaleCrop>
  <HeadingPairs>
    <vt:vector size="6" baseType="variant">
      <vt:variant>
        <vt:lpstr>Verwendete Schriftarten</vt:lpstr>
      </vt:variant>
      <vt:variant>
        <vt:i4>15</vt:i4>
      </vt:variant>
      <vt:variant>
        <vt:lpstr>Design</vt:lpstr>
      </vt:variant>
      <vt:variant>
        <vt:i4>2</vt:i4>
      </vt:variant>
      <vt:variant>
        <vt:lpstr>Folientitel</vt:lpstr>
      </vt:variant>
      <vt:variant>
        <vt:i4>89</vt:i4>
      </vt:variant>
    </vt:vector>
  </HeadingPairs>
  <TitlesOfParts>
    <vt:vector size="106" baseType="lpstr">
      <vt:lpstr>Microsoft YaHei</vt:lpstr>
      <vt:lpstr>Arial</vt:lpstr>
      <vt:lpstr>Arial Black</vt:lpstr>
      <vt:lpstr>Calibri</vt:lpstr>
      <vt:lpstr>Century</vt:lpstr>
      <vt:lpstr>Courier New</vt:lpstr>
      <vt:lpstr>Mangal</vt:lpstr>
      <vt:lpstr>Symbol</vt:lpstr>
      <vt:lpstr>Tahoma</vt:lpstr>
      <vt:lpstr>TheSansB W3 Light</vt:lpstr>
      <vt:lpstr>Times New Roman</vt:lpstr>
      <vt:lpstr>Webdings</vt:lpstr>
      <vt:lpstr>Wingdings</vt:lpstr>
      <vt:lpstr>Wingdings 2</vt:lpstr>
      <vt:lpstr>Wingdings 3</vt:lpstr>
      <vt:lpstr>Erzbistum Paderborn - Diözesanes Forum</vt:lpstr>
      <vt:lpstr>Ohne_Logo_Erzbistum Paderborn - Diözesanes Forum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Hans-Theo Sasse</dc:creator>
  <cp:lastModifiedBy>Wolfgang Schulte</cp:lastModifiedBy>
  <cp:revision>897</cp:revision>
  <cp:lastPrinted>2018-12-12T08:30:32Z</cp:lastPrinted>
  <dcterms:created xsi:type="dcterms:W3CDTF">2014-08-11T12:52:30Z</dcterms:created>
  <dcterms:modified xsi:type="dcterms:W3CDTF">2018-12-12T08:34:09Z</dcterms:modified>
</cp:coreProperties>
</file>